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323386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Introducción a DevOps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4573072"/>
            <a:ext cx="747760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DevOps es una metodología que integra el desarrollo de software (Dev) y las operaciones de TI (Ops) para mejorar la entrega continua de software de manera eficiente y confiable. Esto implica una colaboración estrecha entre equipos, una automatización de procesos y una cultura de mejora continua.</a:t>
            </a:r>
            <a:endParaRPr lang="en-US" sz="1750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238964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Beneficios de la metodología DevOps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21087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</p:sp>
      <p:sp>
        <p:nvSpPr>
          <p:cNvPr id="7" name="Text 4"/>
          <p:cNvSpPr/>
          <p:nvPr/>
        </p:nvSpPr>
        <p:spPr>
          <a:xfrm>
            <a:off x="4672013" y="3252549"/>
            <a:ext cx="1373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3210877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Entrega de software más rápida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4038481"/>
            <a:ext cx="382000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DevOps permite lanzar actualizaciones y nuevas funcionalidades de manera más ágil y frecuente.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321087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</p:sp>
      <p:sp>
        <p:nvSpPr>
          <p:cNvPr id="11" name="Text 8"/>
          <p:cNvSpPr/>
          <p:nvPr/>
        </p:nvSpPr>
        <p:spPr>
          <a:xfrm>
            <a:off x="9412962" y="3252549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321087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Mayor calidad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691295"/>
            <a:ext cx="38200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 automatización y las pruebas constantes mejoran la calidad del software entregado.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84358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</p:sp>
      <p:sp>
        <p:nvSpPr>
          <p:cNvPr id="15" name="Text 12"/>
          <p:cNvSpPr/>
          <p:nvPr/>
        </p:nvSpPr>
        <p:spPr>
          <a:xfrm>
            <a:off x="4650700" y="5885259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84358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Menor coste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6324005"/>
            <a:ext cx="8584287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 eficiencia y la reducción de errores se traducen en menores costes de desarrollo y mantenimiento.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692837" y="535186"/>
            <a:ext cx="5397579" cy="6081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789"/>
              </a:lnSpc>
              <a:buNone/>
            </a:pPr>
            <a:r>
              <a:rPr lang="en-US" sz="3831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Ciclo de vida de DevOps</a:t>
            </a:r>
            <a:endParaRPr lang="en-US" sz="3831" dirty="0"/>
          </a:p>
        </p:txBody>
      </p:sp>
      <p:sp>
        <p:nvSpPr>
          <p:cNvPr id="5" name="Shape 3"/>
          <p:cNvSpPr/>
          <p:nvPr/>
        </p:nvSpPr>
        <p:spPr>
          <a:xfrm>
            <a:off x="7295793" y="1532573"/>
            <a:ext cx="38814" cy="6161723"/>
          </a:xfrm>
          <a:prstGeom prst="rect">
            <a:avLst/>
          </a:prstGeom>
          <a:solidFill>
            <a:srgbClr val="295689"/>
          </a:solidFill>
          <a:ln/>
        </p:spPr>
      </p:sp>
      <p:sp>
        <p:nvSpPr>
          <p:cNvPr id="6" name="Shape 4"/>
          <p:cNvSpPr/>
          <p:nvPr/>
        </p:nvSpPr>
        <p:spPr>
          <a:xfrm>
            <a:off x="6415147" y="1950839"/>
            <a:ext cx="681157" cy="38814"/>
          </a:xfrm>
          <a:prstGeom prst="rect">
            <a:avLst/>
          </a:prstGeom>
          <a:solidFill>
            <a:srgbClr val="295689"/>
          </a:solidFill>
          <a:ln/>
        </p:spPr>
      </p:sp>
      <p:sp>
        <p:nvSpPr>
          <p:cNvPr id="7" name="Shape 5"/>
          <p:cNvSpPr/>
          <p:nvPr/>
        </p:nvSpPr>
        <p:spPr>
          <a:xfrm>
            <a:off x="7096304" y="1751409"/>
            <a:ext cx="437793" cy="437793"/>
          </a:xfrm>
          <a:prstGeom prst="roundRect">
            <a:avLst>
              <a:gd name="adj" fmla="val 26674"/>
            </a:avLst>
          </a:prstGeom>
          <a:solidFill>
            <a:srgbClr val="12161D"/>
          </a:solidFill>
          <a:ln/>
        </p:spPr>
      </p:sp>
      <p:sp>
        <p:nvSpPr>
          <p:cNvPr id="8" name="Text 6"/>
          <p:cNvSpPr/>
          <p:nvPr/>
        </p:nvSpPr>
        <p:spPr>
          <a:xfrm>
            <a:off x="7255014" y="1787843"/>
            <a:ext cx="120372" cy="3649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73"/>
              </a:lnSpc>
              <a:buNone/>
            </a:pPr>
            <a:r>
              <a:rPr lang="en-US" sz="2299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299" dirty="0"/>
          </a:p>
        </p:txBody>
      </p:sp>
      <p:sp>
        <p:nvSpPr>
          <p:cNvPr id="9" name="Text 7"/>
          <p:cNvSpPr/>
          <p:nvPr/>
        </p:nvSpPr>
        <p:spPr>
          <a:xfrm>
            <a:off x="3812024" y="1727121"/>
            <a:ext cx="2432804" cy="3039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395"/>
              </a:lnSpc>
              <a:buNone/>
            </a:pPr>
            <a:r>
              <a:rPr lang="en-US" sz="1916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Planificación</a:t>
            </a:r>
            <a:endParaRPr lang="en-US" sz="1916" dirty="0"/>
          </a:p>
        </p:txBody>
      </p:sp>
      <p:sp>
        <p:nvSpPr>
          <p:cNvPr id="10" name="Text 8"/>
          <p:cNvSpPr/>
          <p:nvPr/>
        </p:nvSpPr>
        <p:spPr>
          <a:xfrm>
            <a:off x="2692837" y="2147768"/>
            <a:ext cx="3551992" cy="5838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299"/>
              </a:lnSpc>
              <a:buNone/>
            </a:pPr>
            <a:r>
              <a:rPr lang="en-US" sz="1532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 definen los requisitos, objetivos y estrategia del proyecto.</a:t>
            </a:r>
            <a:endParaRPr lang="en-US" sz="1532" dirty="0"/>
          </a:p>
        </p:txBody>
      </p:sp>
      <p:sp>
        <p:nvSpPr>
          <p:cNvPr id="11" name="Shape 9"/>
          <p:cNvSpPr/>
          <p:nvPr/>
        </p:nvSpPr>
        <p:spPr>
          <a:xfrm>
            <a:off x="7534096" y="2923818"/>
            <a:ext cx="681157" cy="38814"/>
          </a:xfrm>
          <a:prstGeom prst="rect">
            <a:avLst/>
          </a:prstGeom>
          <a:solidFill>
            <a:srgbClr val="295689"/>
          </a:solidFill>
          <a:ln/>
        </p:spPr>
      </p:sp>
      <p:sp>
        <p:nvSpPr>
          <p:cNvPr id="12" name="Shape 10"/>
          <p:cNvSpPr/>
          <p:nvPr/>
        </p:nvSpPr>
        <p:spPr>
          <a:xfrm>
            <a:off x="7096304" y="2724388"/>
            <a:ext cx="437793" cy="437793"/>
          </a:xfrm>
          <a:prstGeom prst="roundRect">
            <a:avLst>
              <a:gd name="adj" fmla="val 26674"/>
            </a:avLst>
          </a:prstGeom>
          <a:solidFill>
            <a:srgbClr val="12161D"/>
          </a:solidFill>
          <a:ln/>
        </p:spPr>
      </p:sp>
      <p:sp>
        <p:nvSpPr>
          <p:cNvPr id="13" name="Text 11"/>
          <p:cNvSpPr/>
          <p:nvPr/>
        </p:nvSpPr>
        <p:spPr>
          <a:xfrm>
            <a:off x="7234535" y="2760821"/>
            <a:ext cx="161211" cy="3649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73"/>
              </a:lnSpc>
              <a:buNone/>
            </a:pPr>
            <a:r>
              <a:rPr lang="en-US" sz="2299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299" dirty="0"/>
          </a:p>
        </p:txBody>
      </p:sp>
      <p:sp>
        <p:nvSpPr>
          <p:cNvPr id="14" name="Text 12"/>
          <p:cNvSpPr/>
          <p:nvPr/>
        </p:nvSpPr>
        <p:spPr>
          <a:xfrm>
            <a:off x="8385572" y="2700099"/>
            <a:ext cx="2432804" cy="3039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95"/>
              </a:lnSpc>
              <a:buNone/>
            </a:pPr>
            <a:r>
              <a:rPr lang="en-US" sz="1916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Desarrollo</a:t>
            </a:r>
            <a:endParaRPr lang="en-US" sz="1916" dirty="0"/>
          </a:p>
        </p:txBody>
      </p:sp>
      <p:sp>
        <p:nvSpPr>
          <p:cNvPr id="15" name="Text 13"/>
          <p:cNvSpPr/>
          <p:nvPr/>
        </p:nvSpPr>
        <p:spPr>
          <a:xfrm>
            <a:off x="8385572" y="3120747"/>
            <a:ext cx="3551992" cy="5838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99"/>
              </a:lnSpc>
              <a:buNone/>
            </a:pPr>
            <a:r>
              <a:rPr lang="en-US" sz="1532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Los desarrolladores escriben y construyen el código fuente.</a:t>
            </a:r>
            <a:endParaRPr lang="en-US" sz="1532" dirty="0"/>
          </a:p>
        </p:txBody>
      </p:sp>
      <p:sp>
        <p:nvSpPr>
          <p:cNvPr id="16" name="Shape 14"/>
          <p:cNvSpPr/>
          <p:nvPr/>
        </p:nvSpPr>
        <p:spPr>
          <a:xfrm>
            <a:off x="6415147" y="3799523"/>
            <a:ext cx="681157" cy="38814"/>
          </a:xfrm>
          <a:prstGeom prst="rect">
            <a:avLst/>
          </a:prstGeom>
          <a:solidFill>
            <a:srgbClr val="295689"/>
          </a:solidFill>
          <a:ln/>
        </p:spPr>
      </p:sp>
      <p:sp>
        <p:nvSpPr>
          <p:cNvPr id="17" name="Shape 15"/>
          <p:cNvSpPr/>
          <p:nvPr/>
        </p:nvSpPr>
        <p:spPr>
          <a:xfrm>
            <a:off x="7096304" y="3600093"/>
            <a:ext cx="437793" cy="437793"/>
          </a:xfrm>
          <a:prstGeom prst="roundRect">
            <a:avLst>
              <a:gd name="adj" fmla="val 26674"/>
            </a:avLst>
          </a:prstGeom>
          <a:solidFill>
            <a:srgbClr val="12161D"/>
          </a:solidFill>
          <a:ln/>
        </p:spPr>
      </p:sp>
      <p:sp>
        <p:nvSpPr>
          <p:cNvPr id="18" name="Text 16"/>
          <p:cNvSpPr/>
          <p:nvPr/>
        </p:nvSpPr>
        <p:spPr>
          <a:xfrm>
            <a:off x="7236321" y="3636526"/>
            <a:ext cx="157639" cy="3649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73"/>
              </a:lnSpc>
              <a:buNone/>
            </a:pPr>
            <a:r>
              <a:rPr lang="en-US" sz="2299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299" dirty="0"/>
          </a:p>
        </p:txBody>
      </p:sp>
      <p:sp>
        <p:nvSpPr>
          <p:cNvPr id="19" name="Text 17"/>
          <p:cNvSpPr/>
          <p:nvPr/>
        </p:nvSpPr>
        <p:spPr>
          <a:xfrm>
            <a:off x="3812024" y="3575804"/>
            <a:ext cx="2432804" cy="3039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395"/>
              </a:lnSpc>
              <a:buNone/>
            </a:pPr>
            <a:r>
              <a:rPr lang="en-US" sz="1916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Integración</a:t>
            </a:r>
            <a:endParaRPr lang="en-US" sz="1916" dirty="0"/>
          </a:p>
        </p:txBody>
      </p:sp>
      <p:sp>
        <p:nvSpPr>
          <p:cNvPr id="20" name="Text 18"/>
          <p:cNvSpPr/>
          <p:nvPr/>
        </p:nvSpPr>
        <p:spPr>
          <a:xfrm>
            <a:off x="2692837" y="3996452"/>
            <a:ext cx="3551992" cy="5838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299"/>
              </a:lnSpc>
              <a:buNone/>
            </a:pPr>
            <a:r>
              <a:rPr lang="en-US" sz="1532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 integran los cambios de código de forma continua.</a:t>
            </a:r>
            <a:endParaRPr lang="en-US" sz="1532" dirty="0"/>
          </a:p>
        </p:txBody>
      </p:sp>
      <p:sp>
        <p:nvSpPr>
          <p:cNvPr id="21" name="Shape 19"/>
          <p:cNvSpPr/>
          <p:nvPr/>
        </p:nvSpPr>
        <p:spPr>
          <a:xfrm>
            <a:off x="7534096" y="4675346"/>
            <a:ext cx="681157" cy="38814"/>
          </a:xfrm>
          <a:prstGeom prst="rect">
            <a:avLst/>
          </a:prstGeom>
          <a:solidFill>
            <a:srgbClr val="295689"/>
          </a:solidFill>
          <a:ln/>
        </p:spPr>
      </p:sp>
      <p:sp>
        <p:nvSpPr>
          <p:cNvPr id="22" name="Shape 20"/>
          <p:cNvSpPr/>
          <p:nvPr/>
        </p:nvSpPr>
        <p:spPr>
          <a:xfrm>
            <a:off x="7096304" y="4475917"/>
            <a:ext cx="437793" cy="437793"/>
          </a:xfrm>
          <a:prstGeom prst="roundRect">
            <a:avLst>
              <a:gd name="adj" fmla="val 26674"/>
            </a:avLst>
          </a:prstGeom>
          <a:solidFill>
            <a:srgbClr val="12161D"/>
          </a:solidFill>
          <a:ln/>
        </p:spPr>
      </p:sp>
      <p:sp>
        <p:nvSpPr>
          <p:cNvPr id="23" name="Text 21"/>
          <p:cNvSpPr/>
          <p:nvPr/>
        </p:nvSpPr>
        <p:spPr>
          <a:xfrm>
            <a:off x="7230606" y="4512350"/>
            <a:ext cx="169188" cy="3649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73"/>
              </a:lnSpc>
              <a:buNone/>
            </a:pPr>
            <a:r>
              <a:rPr lang="en-US" sz="2299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299" dirty="0"/>
          </a:p>
        </p:txBody>
      </p:sp>
      <p:sp>
        <p:nvSpPr>
          <p:cNvPr id="24" name="Text 22"/>
          <p:cNvSpPr/>
          <p:nvPr/>
        </p:nvSpPr>
        <p:spPr>
          <a:xfrm>
            <a:off x="8385572" y="4451628"/>
            <a:ext cx="2432804" cy="3039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95"/>
              </a:lnSpc>
              <a:buNone/>
            </a:pPr>
            <a:r>
              <a:rPr lang="en-US" sz="1916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Despliegue</a:t>
            </a:r>
            <a:endParaRPr lang="en-US" sz="1916" dirty="0"/>
          </a:p>
        </p:txBody>
      </p:sp>
      <p:sp>
        <p:nvSpPr>
          <p:cNvPr id="25" name="Text 23"/>
          <p:cNvSpPr/>
          <p:nvPr/>
        </p:nvSpPr>
        <p:spPr>
          <a:xfrm>
            <a:off x="8385572" y="4872276"/>
            <a:ext cx="3551992" cy="8758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99"/>
              </a:lnSpc>
              <a:buNone/>
            </a:pPr>
            <a:r>
              <a:rPr lang="en-US" sz="1532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 software se despliega de manera automatizada en entornos de producción.</a:t>
            </a:r>
            <a:endParaRPr lang="en-US" sz="1532" dirty="0"/>
          </a:p>
        </p:txBody>
      </p:sp>
      <p:sp>
        <p:nvSpPr>
          <p:cNvPr id="26" name="Shape 24"/>
          <p:cNvSpPr/>
          <p:nvPr/>
        </p:nvSpPr>
        <p:spPr>
          <a:xfrm>
            <a:off x="6415147" y="5615345"/>
            <a:ext cx="681157" cy="38814"/>
          </a:xfrm>
          <a:prstGeom prst="rect">
            <a:avLst/>
          </a:prstGeom>
          <a:solidFill>
            <a:srgbClr val="295689"/>
          </a:solidFill>
          <a:ln/>
        </p:spPr>
      </p:sp>
      <p:sp>
        <p:nvSpPr>
          <p:cNvPr id="27" name="Shape 25"/>
          <p:cNvSpPr/>
          <p:nvPr/>
        </p:nvSpPr>
        <p:spPr>
          <a:xfrm>
            <a:off x="7096304" y="5415915"/>
            <a:ext cx="437793" cy="437793"/>
          </a:xfrm>
          <a:prstGeom prst="roundRect">
            <a:avLst>
              <a:gd name="adj" fmla="val 26674"/>
            </a:avLst>
          </a:prstGeom>
          <a:solidFill>
            <a:srgbClr val="12161D"/>
          </a:solidFill>
          <a:ln/>
        </p:spPr>
      </p:sp>
      <p:sp>
        <p:nvSpPr>
          <p:cNvPr id="28" name="Text 26"/>
          <p:cNvSpPr/>
          <p:nvPr/>
        </p:nvSpPr>
        <p:spPr>
          <a:xfrm>
            <a:off x="7238107" y="5452348"/>
            <a:ext cx="154067" cy="3649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73"/>
              </a:lnSpc>
              <a:buNone/>
            </a:pPr>
            <a:r>
              <a:rPr lang="en-US" sz="2299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5</a:t>
            </a:r>
            <a:endParaRPr lang="en-US" sz="2299" dirty="0"/>
          </a:p>
        </p:txBody>
      </p:sp>
      <p:sp>
        <p:nvSpPr>
          <p:cNvPr id="29" name="Text 27"/>
          <p:cNvSpPr/>
          <p:nvPr/>
        </p:nvSpPr>
        <p:spPr>
          <a:xfrm>
            <a:off x="3812024" y="5391626"/>
            <a:ext cx="2432804" cy="3039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395"/>
              </a:lnSpc>
              <a:buNone/>
            </a:pPr>
            <a:r>
              <a:rPr lang="en-US" sz="1916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Monitorización</a:t>
            </a:r>
            <a:endParaRPr lang="en-US" sz="1916" dirty="0"/>
          </a:p>
        </p:txBody>
      </p:sp>
      <p:sp>
        <p:nvSpPr>
          <p:cNvPr id="30" name="Text 28"/>
          <p:cNvSpPr/>
          <p:nvPr/>
        </p:nvSpPr>
        <p:spPr>
          <a:xfrm>
            <a:off x="2692837" y="5812274"/>
            <a:ext cx="3551992" cy="5838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299"/>
              </a:lnSpc>
              <a:buNone/>
            </a:pPr>
            <a:r>
              <a:rPr lang="en-US" sz="1532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 supervisa el rendimiento y la salud del sistema en tiempo real.</a:t>
            </a:r>
            <a:endParaRPr lang="en-US" sz="1532" dirty="0"/>
          </a:p>
        </p:txBody>
      </p:sp>
      <p:sp>
        <p:nvSpPr>
          <p:cNvPr id="31" name="Shape 29"/>
          <p:cNvSpPr/>
          <p:nvPr/>
        </p:nvSpPr>
        <p:spPr>
          <a:xfrm>
            <a:off x="7534096" y="6555462"/>
            <a:ext cx="681157" cy="38814"/>
          </a:xfrm>
          <a:prstGeom prst="rect">
            <a:avLst/>
          </a:prstGeom>
          <a:solidFill>
            <a:srgbClr val="295689"/>
          </a:solidFill>
          <a:ln/>
        </p:spPr>
      </p:sp>
      <p:sp>
        <p:nvSpPr>
          <p:cNvPr id="32" name="Shape 30"/>
          <p:cNvSpPr/>
          <p:nvPr/>
        </p:nvSpPr>
        <p:spPr>
          <a:xfrm>
            <a:off x="7096304" y="6356032"/>
            <a:ext cx="437793" cy="437793"/>
          </a:xfrm>
          <a:prstGeom prst="roundRect">
            <a:avLst>
              <a:gd name="adj" fmla="val 26674"/>
            </a:avLst>
          </a:prstGeom>
          <a:solidFill>
            <a:srgbClr val="12161D"/>
          </a:solidFill>
          <a:ln/>
        </p:spPr>
      </p:sp>
      <p:sp>
        <p:nvSpPr>
          <p:cNvPr id="33" name="Text 31"/>
          <p:cNvSpPr/>
          <p:nvPr/>
        </p:nvSpPr>
        <p:spPr>
          <a:xfrm>
            <a:off x="7233583" y="6392466"/>
            <a:ext cx="163116" cy="3649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73"/>
              </a:lnSpc>
              <a:buNone/>
            </a:pPr>
            <a:r>
              <a:rPr lang="en-US" sz="2299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6</a:t>
            </a:r>
            <a:endParaRPr lang="en-US" sz="2299" dirty="0"/>
          </a:p>
        </p:txBody>
      </p:sp>
      <p:sp>
        <p:nvSpPr>
          <p:cNvPr id="34" name="Text 32"/>
          <p:cNvSpPr/>
          <p:nvPr/>
        </p:nvSpPr>
        <p:spPr>
          <a:xfrm>
            <a:off x="8385572" y="6331744"/>
            <a:ext cx="2432804" cy="3039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95"/>
              </a:lnSpc>
              <a:buNone/>
            </a:pPr>
            <a:r>
              <a:rPr lang="en-US" sz="1916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Retroalimentación</a:t>
            </a:r>
            <a:endParaRPr lang="en-US" sz="1916" dirty="0"/>
          </a:p>
        </p:txBody>
      </p:sp>
      <p:sp>
        <p:nvSpPr>
          <p:cNvPr id="35" name="Text 33"/>
          <p:cNvSpPr/>
          <p:nvPr/>
        </p:nvSpPr>
        <p:spPr>
          <a:xfrm>
            <a:off x="8385572" y="6752392"/>
            <a:ext cx="3551992" cy="5838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99"/>
              </a:lnSpc>
              <a:buNone/>
            </a:pPr>
            <a:r>
              <a:rPr lang="en-US" sz="1532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Los datos de monitorización se utilizan para mejorar el proceso.</a:t>
            </a:r>
            <a:endParaRPr lang="en-US" sz="1532" dirty="0"/>
          </a:p>
        </p:txBody>
      </p:sp>
      <p:pic>
        <p:nvPicPr>
          <p:cNvPr id="3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431733"/>
            <a:ext cx="800766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Herramientas clave en DevOps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8153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Gestión de código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50888"/>
            <a:ext cx="3156347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Git, GitHub, GitLab para control de versiones y colaboración.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68153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Integración continua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250888"/>
            <a:ext cx="315634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Jenkins, CircleCI, Travis CI para automatizar la construcción y pruebas.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681532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Orquestación de contenedores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598075"/>
            <a:ext cx="315634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Docker, Kubernetes para empaquetar y desplegar aplicaciones de manera ágil.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43087"/>
            <a:ext cx="704326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Automatización en DevOps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81801"/>
            <a:ext cx="5166122" cy="1591270"/>
          </a:xfrm>
          <a:prstGeom prst="roundRect">
            <a:avLst>
              <a:gd name="adj" fmla="val 8378"/>
            </a:avLst>
          </a:prstGeom>
          <a:solidFill>
            <a:srgbClr val="12161D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32039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Integración continua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684389"/>
            <a:ext cx="472178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Automatizar la compilación, pruebas y despliegue del código.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981801"/>
            <a:ext cx="5166122" cy="1591270"/>
          </a:xfrm>
          <a:prstGeom prst="roundRect">
            <a:avLst>
              <a:gd name="adj" fmla="val 8378"/>
            </a:avLst>
          </a:prstGeom>
          <a:solidFill>
            <a:srgbClr val="12161D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3203972"/>
            <a:ext cx="371463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Infraestructura como código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684389"/>
            <a:ext cx="472178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Definir la infraestructura mediante código para hacerla reproducible y escalable.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1591270"/>
          </a:xfrm>
          <a:prstGeom prst="roundRect">
            <a:avLst>
              <a:gd name="adj" fmla="val 8378"/>
            </a:avLst>
          </a:prstGeom>
          <a:solidFill>
            <a:srgbClr val="12161D"/>
          </a:solidFill>
          <a:ln/>
        </p:spPr>
      </p:sp>
      <p:sp>
        <p:nvSpPr>
          <p:cNvPr id="12" name="Text 10"/>
          <p:cNvSpPr/>
          <p:nvPr/>
        </p:nvSpPr>
        <p:spPr>
          <a:xfrm>
            <a:off x="2260163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Pipelines de entrega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497830"/>
            <a:ext cx="472178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Automatizar todo el flujo de entrega de software de principio a fin.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1591270"/>
          </a:xfrm>
          <a:prstGeom prst="roundRect">
            <a:avLst>
              <a:gd name="adj" fmla="val 8378"/>
            </a:avLst>
          </a:prstGeom>
          <a:solidFill>
            <a:srgbClr val="12161D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017413"/>
            <a:ext cx="319885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Monitorización y alertas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497830"/>
            <a:ext cx="472178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Automatizar la supervisión del sistema y la generación de alertas.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76331"/>
            <a:ext cx="878955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Cultura y colaboración en DevOps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215045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992642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Comunicación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473059"/>
            <a:ext cx="2388632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Equipos de Dev y Ops trabajan de forma estrecha y transparente.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881" y="3215045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3992642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Trabajo en equipo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4473059"/>
            <a:ext cx="2388632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Todos los miembros del equipo colaboran para lograr objetivos comunes.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768" y="3215045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992642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Mejora continua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473059"/>
            <a:ext cx="2388632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 fomenta una mentalidad de aprendizaje y perfeccionamiento constante.</a:t>
            </a:r>
            <a:endParaRPr lang="en-US" sz="1750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656" y="3215045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3992642"/>
            <a:ext cx="238875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Responsabilidad compartida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4820245"/>
            <a:ext cx="238875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Todos los miembros del equipo se responsabilizan del éxito del proyecto.</a:t>
            </a:r>
            <a:endParaRPr lang="en-US" sz="1750" dirty="0"/>
          </a:p>
        </p:txBody>
      </p:sp>
      <p:pic>
        <p:nvPicPr>
          <p:cNvPr id="17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148840"/>
            <a:ext cx="848284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Métricas y monitoreo en DevOps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87554"/>
            <a:ext cx="10554414" cy="614958"/>
          </a:xfrm>
          <a:prstGeom prst="rect">
            <a:avLst/>
          </a:prstGeom>
          <a:solidFill>
            <a:srgbClr val="12161D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3428405"/>
            <a:ext cx="482905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Frecuencia de despliegues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41181" y="3428405"/>
            <a:ext cx="482905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Mide la agilidad y velocidad de entrega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260163" y="4043363"/>
            <a:ext cx="482905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Tiempo de resolución de incidencias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181" y="4043363"/>
            <a:ext cx="482905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Evalúa la eficacia y capacidad de respuesta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2037993" y="4517469"/>
            <a:ext cx="10554414" cy="614958"/>
          </a:xfrm>
          <a:prstGeom prst="rect">
            <a:avLst/>
          </a:prstGeom>
          <a:solidFill>
            <a:srgbClr val="12161D"/>
          </a:solidFill>
          <a:ln/>
        </p:spPr>
      </p:sp>
      <p:sp>
        <p:nvSpPr>
          <p:cNvPr id="11" name="Text 9"/>
          <p:cNvSpPr/>
          <p:nvPr/>
        </p:nvSpPr>
        <p:spPr>
          <a:xfrm>
            <a:off x="2260163" y="4658320"/>
            <a:ext cx="482905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Porcentaje de éxito de los despliegues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1181" y="4658320"/>
            <a:ext cx="482905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Analiza la calidad y fiabilidad de los despliegues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2260163" y="5273278"/>
            <a:ext cx="482905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Satisfacción del usuario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5273278"/>
            <a:ext cx="482905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Evalúa el impacto de los cambios en los usuarios finales</a:t>
            </a:r>
            <a:endParaRPr lang="en-US" sz="1750" dirty="0"/>
          </a:p>
        </p:txBody>
      </p:sp>
      <p:pic>
        <p:nvPicPr>
          <p:cNvPr id="15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576388"/>
            <a:ext cx="820043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Conclusiones y próximos pasos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715101"/>
            <a:ext cx="2638544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60163" y="3937040"/>
            <a:ext cx="21942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Adoptar DevOps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4417457"/>
            <a:ext cx="2194203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Empezar a implementar paulatinamente la metodología en la organización.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537" y="2715101"/>
            <a:ext cx="2638663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898707" y="3937040"/>
            <a:ext cx="21943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Formar equipos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898707" y="4417457"/>
            <a:ext cx="2194322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Crear equipos multidisciplinares de Dev y Ops que trabajen de manera colaborativa.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715101"/>
            <a:ext cx="2638544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537371" y="3937040"/>
            <a:ext cx="219420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Invertir en herramientas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537371" y="4764643"/>
            <a:ext cx="2194203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Seleccionar e implementar las herramientas que se adapten mejor a las necesidades.</a:t>
            </a:r>
            <a:endParaRPr lang="en-US" sz="1750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3744" y="2715101"/>
            <a:ext cx="2638663" cy="888682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175915" y="3937040"/>
            <a:ext cx="21943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Medir y mejorar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175915" y="4417457"/>
            <a:ext cx="2194322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Establecer métricas clave y utilizar los datos para impulsar la mejora continua.</a:t>
            </a:r>
            <a:endParaRPr lang="en-US" sz="1750" dirty="0"/>
          </a:p>
        </p:txBody>
      </p:sp>
      <p:pic>
        <p:nvPicPr>
          <p:cNvPr id="17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2024-06-04T13:10:21Z</dcterms:created>
  <dcterms:modified xsi:type="dcterms:W3CDTF">2024-06-04T13:10:21Z</dcterms:modified>
</cp:coreProperties>
</file>