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5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D7C5C9C2-371F-4D6D-BE39-AF98A20BF9A7}">
          <p14:sldIdLst>
            <p14:sldId id="256"/>
            <p14:sldId id="259"/>
          </p14:sldIdLst>
        </p14:section>
        <p14:section name="자바란 무엇인가" id="{7802647B-AF9E-42FD-966A-D4644177B371}">
          <p14:sldIdLst>
            <p14:sldId id="260"/>
            <p14:sldId id="261"/>
          </p14:sldIdLst>
        </p14:section>
        <p14:section name="변수란 무엇인가" id="{2795D0D8-EEB5-4478-8445-A8422960F9A0}">
          <p14:sldIdLst>
            <p14:sldId id="262"/>
          </p14:sldIdLst>
        </p14:section>
        <p14:section name="자료형에 대해 알아보자" id="{E6EECA27-43AE-4213-B8BB-472A6CBD1FCB}">
          <p14:sldIdLst>
            <p14:sldId id="263"/>
            <p14:sldId id="264"/>
          </p14:sldIdLst>
        </p14:section>
        <p14:section name="연산자" id="{5C3227EE-E9E0-489A-93F7-E99B6A987EB9}">
          <p14:sldIdLst>
            <p14:sldId id="265"/>
          </p14:sldIdLst>
        </p14:section>
        <p14:section name="제어문과 제어키워드" id="{F70E9BBD-A0C8-4FE9-A9CE-9DD87F19AE39}">
          <p14:sldIdLst>
            <p14:sldId id="268"/>
            <p14:sldId id="269"/>
            <p14:sldId id="270"/>
            <p14:sldId id="272"/>
            <p14:sldId id="271"/>
            <p14:sldId id="273"/>
            <p14:sldId id="275"/>
            <p14:sldId id="274"/>
            <p14:sldId id="277"/>
            <p14:sldId id="278"/>
            <p14:sldId id="279"/>
          </p14:sldIdLst>
        </p14:section>
        <p14:section name="참조자료형" id="{E5B5B41E-36ED-40E7-9451-A6C99C80D9EC}">
          <p14:sldIdLst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79B0-A083-4DF3-AEDA-11B8CC515AFB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63429D-594E-4900-86BB-C15D1EEAC928}">
      <dgm:prSet phldrT="[텍스트]"/>
      <dgm:spPr/>
      <dgm:t>
        <a:bodyPr/>
        <a:lstStyle/>
        <a:p>
          <a:pPr latinLnBrk="1"/>
          <a:r>
            <a:rPr lang="en-US" altLang="ko-KR" b="1" dirty="0" smtClean="0"/>
            <a:t>1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선언</a:t>
          </a:r>
          <a:endParaRPr lang="ko-KR" altLang="en-US" b="1" dirty="0"/>
        </a:p>
      </dgm:t>
    </dgm:pt>
    <dgm:pt modelId="{9B1CFA3E-D9B9-4460-80E6-B9D4C6C409B0}" type="par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8317E85A-5121-4988-B2E9-5B6D9BA25756}" type="sibTrans" cxnId="{7ED1116E-557C-4712-B1D8-146B83E9EA81}">
      <dgm:prSet/>
      <dgm:spPr/>
      <dgm:t>
        <a:bodyPr/>
        <a:lstStyle/>
        <a:p>
          <a:pPr latinLnBrk="1"/>
          <a:endParaRPr lang="ko-KR" altLang="en-US"/>
        </a:p>
      </dgm:t>
    </dgm:pt>
    <dgm:pt modelId="{708749C7-AAB3-415B-B234-775A8C374680}">
      <dgm:prSet phldrT="[텍스트]"/>
      <dgm:spPr/>
      <dgm:t>
        <a:bodyPr/>
        <a:lstStyle/>
        <a:p>
          <a:pPr latinLnBrk="1"/>
          <a:r>
            <a:rPr lang="en-US" altLang="ko-KR" b="1" dirty="0" smtClean="0"/>
            <a:t>2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힙 메모리에 객체 생성</a:t>
          </a:r>
          <a:endParaRPr lang="ko-KR" altLang="en-US" b="1" dirty="0"/>
        </a:p>
      </dgm:t>
    </dgm:pt>
    <dgm:pt modelId="{EAD792BF-8FD5-4A83-BD48-8F7D6F1E3B2A}" type="par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0D8DE4E1-3636-42D9-8940-9CFE03CC66CA}" type="sibTrans" cxnId="{0A408033-83C0-4F8B-8D93-DE6F6B91FEF2}">
      <dgm:prSet/>
      <dgm:spPr/>
      <dgm:t>
        <a:bodyPr/>
        <a:lstStyle/>
        <a:p>
          <a:pPr latinLnBrk="1"/>
          <a:endParaRPr lang="ko-KR" altLang="en-US"/>
        </a:p>
      </dgm:t>
    </dgm:pt>
    <dgm:pt modelId="{C83156A2-9AF1-45B5-80A1-114E55D193C3}">
      <dgm:prSet phldrT="[텍스트]"/>
      <dgm:spPr/>
      <dgm:t>
        <a:bodyPr/>
        <a:lstStyle/>
        <a:p>
          <a:pPr latinLnBrk="1"/>
          <a:r>
            <a:rPr lang="en-US" altLang="ko-KR" b="1" dirty="0" smtClean="0"/>
            <a:t>3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배열 자료형 변수에 객체 대입</a:t>
          </a:r>
          <a:endParaRPr lang="ko-KR" altLang="en-US" b="1" dirty="0"/>
        </a:p>
      </dgm:t>
    </dgm:pt>
    <dgm:pt modelId="{E949075F-34D9-4E78-840A-53557350BFB5}" type="par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2CAD627A-A123-4EFC-8C57-84B0AB67768A}" type="sibTrans" cxnId="{7966E5F6-4F03-4B9F-89CF-880F90155AF1}">
      <dgm:prSet/>
      <dgm:spPr/>
      <dgm:t>
        <a:bodyPr/>
        <a:lstStyle/>
        <a:p>
          <a:pPr latinLnBrk="1"/>
          <a:endParaRPr lang="ko-KR" altLang="en-US"/>
        </a:p>
      </dgm:t>
    </dgm:pt>
    <dgm:pt modelId="{ED48B62E-782E-4061-8A3F-E2DBD193775E}">
      <dgm:prSet phldrT="[텍스트]"/>
      <dgm:spPr/>
      <dgm:t>
        <a:bodyPr/>
        <a:lstStyle/>
        <a:p>
          <a:pPr latinLnBrk="1"/>
          <a:r>
            <a:rPr lang="en-US" altLang="ko-KR" b="1" dirty="0" smtClean="0"/>
            <a:t>4</a:t>
          </a:r>
          <a:r>
            <a:rPr lang="ko-KR" altLang="en-US" b="1" dirty="0" smtClean="0"/>
            <a:t>단계</a:t>
          </a:r>
          <a:r>
            <a:rPr lang="en-US" altLang="ko-KR" b="1" dirty="0" smtClean="0"/>
            <a:t/>
          </a:r>
          <a:br>
            <a:rPr lang="en-US" altLang="ko-KR" b="1" dirty="0" smtClean="0"/>
          </a:br>
          <a:r>
            <a:rPr lang="ko-KR" altLang="en-US" b="1" dirty="0" smtClean="0"/>
            <a:t>객체에 값 입력</a:t>
          </a:r>
          <a:endParaRPr lang="ko-KR" altLang="en-US" b="1" dirty="0"/>
        </a:p>
      </dgm:t>
    </dgm:pt>
    <dgm:pt modelId="{E691FF20-01B7-4FE2-BF97-2B70CE5F921A}" type="par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48783D79-546B-493D-8F94-FDBA626F8A2E}" type="sibTrans" cxnId="{FAA2E1AE-6AA2-4BDB-9AB6-22B28C9A3D64}">
      <dgm:prSet/>
      <dgm:spPr/>
      <dgm:t>
        <a:bodyPr/>
        <a:lstStyle/>
        <a:p>
          <a:pPr latinLnBrk="1"/>
          <a:endParaRPr lang="ko-KR" altLang="en-US"/>
        </a:p>
      </dgm:t>
    </dgm:pt>
    <dgm:pt modelId="{DACFCA2F-4937-4C1D-8AF7-099855AC7A1C}" type="pres">
      <dgm:prSet presAssocID="{E61979B0-A083-4DF3-AEDA-11B8CC515AF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9469E0-8220-49F1-92C9-A62211E814B4}" type="pres">
      <dgm:prSet presAssocID="{E61979B0-A083-4DF3-AEDA-11B8CC515AFB}" presName="cycle" presStyleCnt="0"/>
      <dgm:spPr/>
    </dgm:pt>
    <dgm:pt modelId="{B07B1F7D-0E5D-4540-AAA0-4099083D568C}" type="pres">
      <dgm:prSet presAssocID="{EB63429D-594E-4900-86BB-C15D1EEAC928}" presName="nodeFirstNode" presStyleLbl="node1" presStyleIdx="0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50DF92-7B59-43B9-804B-22D6A8243605}" type="pres">
      <dgm:prSet presAssocID="{8317E85A-5121-4988-B2E9-5B6D9BA25756}" presName="sibTransFirstNode" presStyleLbl="bgShp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7EDACA29-0B4F-4C01-9A13-1D772D834A31}" type="pres">
      <dgm:prSet presAssocID="{708749C7-AAB3-415B-B234-775A8C374680}" presName="nodeFollowingNodes" presStyleLbl="node1" presStyleIdx="1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344374-C296-466F-AEEC-C9D8013B2014}" type="pres">
      <dgm:prSet presAssocID="{C83156A2-9AF1-45B5-80A1-114E55D193C3}" presName="nodeFollowingNodes" presStyleLbl="node1" presStyleIdx="2" presStyleCnt="4" custScaleX="81563" custScaleY="68641" custRadScaleRad="1210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812645-0E86-4550-A4AC-BB45F27D3499}" type="pres">
      <dgm:prSet presAssocID="{ED48B62E-782E-4061-8A3F-E2DBD193775E}" presName="nodeFollowingNodes" presStyleLbl="node1" presStyleIdx="3" presStyleCnt="4" custScaleX="81563" custScaleY="686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66E5F6-4F03-4B9F-89CF-880F90155AF1}" srcId="{E61979B0-A083-4DF3-AEDA-11B8CC515AFB}" destId="{C83156A2-9AF1-45B5-80A1-114E55D193C3}" srcOrd="2" destOrd="0" parTransId="{E949075F-34D9-4E78-840A-53557350BFB5}" sibTransId="{2CAD627A-A123-4EFC-8C57-84B0AB67768A}"/>
    <dgm:cxn modelId="{FAA2E1AE-6AA2-4BDB-9AB6-22B28C9A3D64}" srcId="{E61979B0-A083-4DF3-AEDA-11B8CC515AFB}" destId="{ED48B62E-782E-4061-8A3F-E2DBD193775E}" srcOrd="3" destOrd="0" parTransId="{E691FF20-01B7-4FE2-BF97-2B70CE5F921A}" sibTransId="{48783D79-546B-493D-8F94-FDBA626F8A2E}"/>
    <dgm:cxn modelId="{9CAA6835-5778-4C79-9B35-88AD5D382480}" type="presOf" srcId="{8317E85A-5121-4988-B2E9-5B6D9BA25756}" destId="{FF50DF92-7B59-43B9-804B-22D6A8243605}" srcOrd="0" destOrd="0" presId="urn:microsoft.com/office/officeart/2005/8/layout/cycle3"/>
    <dgm:cxn modelId="{E3329A58-8B0F-4FB3-980E-7D80FF5C27E1}" type="presOf" srcId="{C83156A2-9AF1-45B5-80A1-114E55D193C3}" destId="{59344374-C296-466F-AEEC-C9D8013B2014}" srcOrd="0" destOrd="0" presId="urn:microsoft.com/office/officeart/2005/8/layout/cycle3"/>
    <dgm:cxn modelId="{64AC5479-3130-4AF1-A0D9-CFEB64A35132}" type="presOf" srcId="{708749C7-AAB3-415B-B234-775A8C374680}" destId="{7EDACA29-0B4F-4C01-9A13-1D772D834A31}" srcOrd="0" destOrd="0" presId="urn:microsoft.com/office/officeart/2005/8/layout/cycle3"/>
    <dgm:cxn modelId="{0A408033-83C0-4F8B-8D93-DE6F6B91FEF2}" srcId="{E61979B0-A083-4DF3-AEDA-11B8CC515AFB}" destId="{708749C7-AAB3-415B-B234-775A8C374680}" srcOrd="1" destOrd="0" parTransId="{EAD792BF-8FD5-4A83-BD48-8F7D6F1E3B2A}" sibTransId="{0D8DE4E1-3636-42D9-8940-9CFE03CC66CA}"/>
    <dgm:cxn modelId="{7ED1116E-557C-4712-B1D8-146B83E9EA81}" srcId="{E61979B0-A083-4DF3-AEDA-11B8CC515AFB}" destId="{EB63429D-594E-4900-86BB-C15D1EEAC928}" srcOrd="0" destOrd="0" parTransId="{9B1CFA3E-D9B9-4460-80E6-B9D4C6C409B0}" sibTransId="{8317E85A-5121-4988-B2E9-5B6D9BA25756}"/>
    <dgm:cxn modelId="{F087C85F-34C2-4B04-8054-F001564C139C}" type="presOf" srcId="{E61979B0-A083-4DF3-AEDA-11B8CC515AFB}" destId="{DACFCA2F-4937-4C1D-8AF7-099855AC7A1C}" srcOrd="0" destOrd="0" presId="urn:microsoft.com/office/officeart/2005/8/layout/cycle3"/>
    <dgm:cxn modelId="{F938D121-8F77-4EB2-939F-5B84F558FE3D}" type="presOf" srcId="{EB63429D-594E-4900-86BB-C15D1EEAC928}" destId="{B07B1F7D-0E5D-4540-AAA0-4099083D568C}" srcOrd="0" destOrd="0" presId="urn:microsoft.com/office/officeart/2005/8/layout/cycle3"/>
    <dgm:cxn modelId="{11305C29-5CD9-4D6A-B640-95506A097266}" type="presOf" srcId="{ED48B62E-782E-4061-8A3F-E2DBD193775E}" destId="{5C812645-0E86-4550-A4AC-BB45F27D3499}" srcOrd="0" destOrd="0" presId="urn:microsoft.com/office/officeart/2005/8/layout/cycle3"/>
    <dgm:cxn modelId="{E5B8B0D3-37AE-4008-B0D6-A78ACF9B9935}" type="presParOf" srcId="{DACFCA2F-4937-4C1D-8AF7-099855AC7A1C}" destId="{F89469E0-8220-49F1-92C9-A62211E814B4}" srcOrd="0" destOrd="0" presId="urn:microsoft.com/office/officeart/2005/8/layout/cycle3"/>
    <dgm:cxn modelId="{88E9DAFC-391C-43F0-B4B8-939F5A6FFB7E}" type="presParOf" srcId="{F89469E0-8220-49F1-92C9-A62211E814B4}" destId="{B07B1F7D-0E5D-4540-AAA0-4099083D568C}" srcOrd="0" destOrd="0" presId="urn:microsoft.com/office/officeart/2005/8/layout/cycle3"/>
    <dgm:cxn modelId="{B49ECEB6-B557-4A79-9A3C-2776751A0021}" type="presParOf" srcId="{F89469E0-8220-49F1-92C9-A62211E814B4}" destId="{FF50DF92-7B59-43B9-804B-22D6A8243605}" srcOrd="1" destOrd="0" presId="urn:microsoft.com/office/officeart/2005/8/layout/cycle3"/>
    <dgm:cxn modelId="{75788617-1A1E-4333-9385-C2F7EE5C79BF}" type="presParOf" srcId="{F89469E0-8220-49F1-92C9-A62211E814B4}" destId="{7EDACA29-0B4F-4C01-9A13-1D772D834A31}" srcOrd="2" destOrd="0" presId="urn:microsoft.com/office/officeart/2005/8/layout/cycle3"/>
    <dgm:cxn modelId="{D66CEF47-9567-430F-8C0C-91E1048539DB}" type="presParOf" srcId="{F89469E0-8220-49F1-92C9-A62211E814B4}" destId="{59344374-C296-466F-AEEC-C9D8013B2014}" srcOrd="3" destOrd="0" presId="urn:microsoft.com/office/officeart/2005/8/layout/cycle3"/>
    <dgm:cxn modelId="{1A99B1FC-F32D-4781-91DA-522BD532AC02}" type="presParOf" srcId="{F89469E0-8220-49F1-92C9-A62211E814B4}" destId="{5C812645-0E86-4550-A4AC-BB45F27D349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B84533-2BEF-4A70-99AF-2512998CE3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82FE601-C57F-4F19-A338-9B364D850FF0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solidFill>
                <a:schemeClr val="bg1"/>
              </a:solidFill>
            </a:rPr>
            <a:t>String </a:t>
          </a:r>
          <a:r>
            <a:rPr lang="ko-KR" altLang="en-US" sz="1800" dirty="0" smtClean="0">
              <a:solidFill>
                <a:schemeClr val="bg1"/>
              </a:solidFill>
            </a:rPr>
            <a:t>참조 변수명 </a:t>
          </a:r>
          <a:r>
            <a:rPr lang="en-US" altLang="ko-KR" sz="1800" dirty="0" smtClean="0">
              <a:solidFill>
                <a:schemeClr val="bg1"/>
              </a:solidFill>
            </a:rPr>
            <a:t>= new String(“</a:t>
          </a:r>
          <a:r>
            <a:rPr lang="ko-KR" altLang="en-US" sz="1800" dirty="0" smtClean="0">
              <a:solidFill>
                <a:schemeClr val="bg1"/>
              </a:solidFill>
            </a:rPr>
            <a:t>문자열</a:t>
          </a:r>
          <a:r>
            <a:rPr lang="en-US" altLang="ko-KR" sz="1800" dirty="0" smtClean="0">
              <a:solidFill>
                <a:schemeClr val="bg1"/>
              </a:solidFill>
            </a:rPr>
            <a:t>”)</a:t>
          </a:r>
          <a:endParaRPr lang="ko-KR" altLang="en-US" sz="1800" dirty="0">
            <a:solidFill>
              <a:schemeClr val="bg1"/>
            </a:solidFill>
          </a:endParaRPr>
        </a:p>
      </dgm:t>
    </dgm:pt>
    <dgm:pt modelId="{F5F1A693-FD89-4694-83EE-BD1729F3002F}" type="parTrans" cxnId="{A8699C4E-6C46-4DE0-85D7-ED79E93F3999}">
      <dgm:prSet/>
      <dgm:spPr/>
      <dgm:t>
        <a:bodyPr/>
        <a:lstStyle/>
        <a:p>
          <a:pPr latinLnBrk="1"/>
          <a:endParaRPr lang="ko-KR" altLang="en-US"/>
        </a:p>
      </dgm:t>
    </dgm:pt>
    <dgm:pt modelId="{366BB6C7-753D-415F-BEFC-5114245CDB40}" type="sibTrans" cxnId="{A8699C4E-6C46-4DE0-85D7-ED79E93F3999}">
      <dgm:prSet/>
      <dgm:spPr/>
      <dgm:t>
        <a:bodyPr/>
        <a:lstStyle/>
        <a:p>
          <a:pPr latinLnBrk="1"/>
          <a:endParaRPr lang="ko-KR" altLang="en-US"/>
        </a:p>
      </dgm:t>
    </dgm:pt>
    <dgm:pt modelId="{962DEE23-196B-4F78-955E-8F84E6B85AC1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solidFill>
                <a:schemeClr val="bg1"/>
              </a:solidFill>
            </a:rPr>
            <a:t>ex) String </a:t>
          </a:r>
          <a:r>
            <a:rPr lang="en-US" altLang="ko-KR" sz="1800" dirty="0" err="1" smtClean="0">
              <a:solidFill>
                <a:schemeClr val="bg1"/>
              </a:solidFill>
            </a:rPr>
            <a:t>str</a:t>
          </a:r>
          <a:r>
            <a:rPr lang="en-US" altLang="ko-KR" sz="1800" dirty="0" smtClean="0">
              <a:solidFill>
                <a:schemeClr val="bg1"/>
              </a:solidFill>
            </a:rPr>
            <a:t> = new String(“</a:t>
          </a:r>
          <a:r>
            <a:rPr lang="ko-KR" altLang="en-US" sz="1800" dirty="0" smtClean="0">
              <a:solidFill>
                <a:schemeClr val="bg1"/>
              </a:solidFill>
            </a:rPr>
            <a:t>안녕</a:t>
          </a:r>
          <a:r>
            <a:rPr lang="en-US" altLang="ko-KR" sz="1800" dirty="0" smtClean="0">
              <a:solidFill>
                <a:schemeClr val="bg1"/>
              </a:solidFill>
            </a:rPr>
            <a:t>”);</a:t>
          </a:r>
          <a:endParaRPr lang="ko-KR" altLang="en-US" sz="1800" dirty="0">
            <a:solidFill>
              <a:schemeClr val="bg1"/>
            </a:solidFill>
          </a:endParaRPr>
        </a:p>
      </dgm:t>
    </dgm:pt>
    <dgm:pt modelId="{11A1A7AC-46D2-45B9-AB24-9DCDAC24C44E}" type="parTrans" cxnId="{76B85EA1-567B-465B-B3F1-129D304675BE}">
      <dgm:prSet/>
      <dgm:spPr/>
      <dgm:t>
        <a:bodyPr/>
        <a:lstStyle/>
        <a:p>
          <a:pPr latinLnBrk="1"/>
          <a:endParaRPr lang="ko-KR" altLang="en-US"/>
        </a:p>
      </dgm:t>
    </dgm:pt>
    <dgm:pt modelId="{9C8715E7-A683-4386-B576-B516E85E4838}" type="sibTrans" cxnId="{76B85EA1-567B-465B-B3F1-129D304675BE}">
      <dgm:prSet/>
      <dgm:spPr/>
      <dgm:t>
        <a:bodyPr/>
        <a:lstStyle/>
        <a:p>
          <a:pPr latinLnBrk="1"/>
          <a:endParaRPr lang="ko-KR" altLang="en-US"/>
        </a:p>
      </dgm:t>
    </dgm:pt>
    <dgm:pt modelId="{365C0CEB-FA79-4B88-8EAD-CA17161E5EA4}">
      <dgm:prSet phldrT="[텍스트]" custT="1"/>
      <dgm:spPr/>
      <dgm:t>
        <a:bodyPr/>
        <a:lstStyle/>
        <a:p>
          <a:pPr latinLnBrk="1"/>
          <a:r>
            <a:rPr lang="en-US" altLang="ko-KR" sz="1800" dirty="0" smtClean="0">
              <a:solidFill>
                <a:schemeClr val="bg1"/>
              </a:solidFill>
            </a:rPr>
            <a:t>String </a:t>
          </a:r>
          <a:r>
            <a:rPr lang="ko-KR" altLang="en-US" sz="1800" dirty="0" smtClean="0">
              <a:solidFill>
                <a:schemeClr val="bg1"/>
              </a:solidFill>
            </a:rPr>
            <a:t>참조 변수명 </a:t>
          </a:r>
          <a:r>
            <a:rPr lang="en-US" altLang="ko-KR" sz="1800" dirty="0" smtClean="0">
              <a:solidFill>
                <a:schemeClr val="bg1"/>
              </a:solidFill>
            </a:rPr>
            <a:t>= “</a:t>
          </a:r>
          <a:r>
            <a:rPr lang="ko-KR" altLang="en-US" sz="1800" dirty="0" smtClean="0">
              <a:solidFill>
                <a:schemeClr val="bg1"/>
              </a:solidFill>
            </a:rPr>
            <a:t>문자열</a:t>
          </a:r>
          <a:r>
            <a:rPr lang="en-US" altLang="ko-KR" sz="1800" dirty="0" smtClean="0">
              <a:solidFill>
                <a:schemeClr val="bg1"/>
              </a:solidFill>
            </a:rPr>
            <a:t>”</a:t>
          </a:r>
          <a:endParaRPr lang="ko-KR" altLang="en-US" sz="1800" dirty="0">
            <a:solidFill>
              <a:schemeClr val="bg1"/>
            </a:solidFill>
          </a:endParaRPr>
        </a:p>
      </dgm:t>
    </dgm:pt>
    <dgm:pt modelId="{B7113DCE-48F7-42F3-A210-83397697D098}" type="parTrans" cxnId="{3E915F12-1A65-4B1C-972C-4AB0C1989360}">
      <dgm:prSet/>
      <dgm:spPr/>
      <dgm:t>
        <a:bodyPr/>
        <a:lstStyle/>
        <a:p>
          <a:pPr latinLnBrk="1"/>
          <a:endParaRPr lang="ko-KR" altLang="en-US"/>
        </a:p>
      </dgm:t>
    </dgm:pt>
    <dgm:pt modelId="{B0EE12B8-CEE6-40C4-A6AD-0EED28D90742}" type="sibTrans" cxnId="{3E915F12-1A65-4B1C-972C-4AB0C1989360}">
      <dgm:prSet/>
      <dgm:spPr/>
      <dgm:t>
        <a:bodyPr/>
        <a:lstStyle/>
        <a:p>
          <a:pPr latinLnBrk="1"/>
          <a:endParaRPr lang="ko-KR" altLang="en-US"/>
        </a:p>
      </dgm:t>
    </dgm:pt>
    <dgm:pt modelId="{10B22A02-E5FE-478F-9BAA-5F149F09BEA9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solidFill>
                <a:schemeClr val="bg1"/>
              </a:solidFill>
            </a:rPr>
            <a:t>String </a:t>
          </a:r>
          <a:r>
            <a:rPr lang="en-US" altLang="ko-KR" sz="2000" dirty="0" err="1" smtClean="0">
              <a:solidFill>
                <a:schemeClr val="bg1"/>
              </a:solidFill>
            </a:rPr>
            <a:t>str</a:t>
          </a:r>
          <a:r>
            <a:rPr lang="en-US" altLang="ko-KR" sz="2000" dirty="0" smtClean="0">
              <a:solidFill>
                <a:schemeClr val="bg1"/>
              </a:solidFill>
            </a:rPr>
            <a:t> = “</a:t>
          </a:r>
          <a:r>
            <a:rPr lang="ko-KR" altLang="en-US" sz="2000" dirty="0" smtClean="0">
              <a:solidFill>
                <a:schemeClr val="bg1"/>
              </a:solidFill>
            </a:rPr>
            <a:t>안녕</a:t>
          </a:r>
          <a:r>
            <a:rPr lang="en-US" altLang="ko-KR" sz="2000" dirty="0" smtClean="0">
              <a:solidFill>
                <a:schemeClr val="bg1"/>
              </a:solidFill>
            </a:rPr>
            <a:t>”;</a:t>
          </a:r>
          <a:endParaRPr lang="ko-KR" altLang="en-US" sz="2000" dirty="0">
            <a:solidFill>
              <a:schemeClr val="bg1"/>
            </a:solidFill>
          </a:endParaRPr>
        </a:p>
      </dgm:t>
    </dgm:pt>
    <dgm:pt modelId="{738E5FC9-7CFB-491C-99FC-5BCAEB2D99C6}" type="parTrans" cxnId="{892CB3C8-EE76-4C06-B5E4-B0D545E6B7DF}">
      <dgm:prSet/>
      <dgm:spPr/>
      <dgm:t>
        <a:bodyPr/>
        <a:lstStyle/>
        <a:p>
          <a:pPr latinLnBrk="1"/>
          <a:endParaRPr lang="ko-KR" altLang="en-US"/>
        </a:p>
      </dgm:t>
    </dgm:pt>
    <dgm:pt modelId="{A9391C29-E373-4ED9-8CF7-FE09CB2597D1}" type="sibTrans" cxnId="{892CB3C8-EE76-4C06-B5E4-B0D545E6B7DF}">
      <dgm:prSet/>
      <dgm:spPr/>
      <dgm:t>
        <a:bodyPr/>
        <a:lstStyle/>
        <a:p>
          <a:pPr latinLnBrk="1"/>
          <a:endParaRPr lang="ko-KR" altLang="en-US"/>
        </a:p>
      </dgm:t>
    </dgm:pt>
    <dgm:pt modelId="{F76DC673-AAB9-44AB-856B-99B6A4FAA8EE}" type="pres">
      <dgm:prSet presAssocID="{5CB84533-2BEF-4A70-99AF-2512998CE3B6}" presName="linear" presStyleCnt="0">
        <dgm:presLayoutVars>
          <dgm:animLvl val="lvl"/>
          <dgm:resizeHandles val="exact"/>
        </dgm:presLayoutVars>
      </dgm:prSet>
      <dgm:spPr/>
    </dgm:pt>
    <dgm:pt modelId="{75E61EE9-56F6-40E8-8A6E-C777AAE7A77F}" type="pres">
      <dgm:prSet presAssocID="{882FE601-C57F-4F19-A338-9B364D850FF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770A9F-ACEA-4776-90FD-24F91B3E956F}" type="pres">
      <dgm:prSet presAssocID="{882FE601-C57F-4F19-A338-9B364D850FF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23A832-BF78-4E71-BFBB-82FD265F7156}" type="pres">
      <dgm:prSet presAssocID="{365C0CEB-FA79-4B88-8EAD-CA17161E5EA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1A1E80-2834-4144-A700-C2A9004756E8}" type="pres">
      <dgm:prSet presAssocID="{365C0CEB-FA79-4B88-8EAD-CA17161E5EA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E915F12-1A65-4B1C-972C-4AB0C1989360}" srcId="{5CB84533-2BEF-4A70-99AF-2512998CE3B6}" destId="{365C0CEB-FA79-4B88-8EAD-CA17161E5EA4}" srcOrd="1" destOrd="0" parTransId="{B7113DCE-48F7-42F3-A210-83397697D098}" sibTransId="{B0EE12B8-CEE6-40C4-A6AD-0EED28D90742}"/>
    <dgm:cxn modelId="{036E8577-F6B9-4E71-B295-A5C4BBCD0E5F}" type="presOf" srcId="{10B22A02-E5FE-478F-9BAA-5F149F09BEA9}" destId="{481A1E80-2834-4144-A700-C2A9004756E8}" srcOrd="0" destOrd="0" presId="urn:microsoft.com/office/officeart/2005/8/layout/vList2"/>
    <dgm:cxn modelId="{A8699C4E-6C46-4DE0-85D7-ED79E93F3999}" srcId="{5CB84533-2BEF-4A70-99AF-2512998CE3B6}" destId="{882FE601-C57F-4F19-A338-9B364D850FF0}" srcOrd="0" destOrd="0" parTransId="{F5F1A693-FD89-4694-83EE-BD1729F3002F}" sibTransId="{366BB6C7-753D-415F-BEFC-5114245CDB40}"/>
    <dgm:cxn modelId="{5165917C-3847-4541-B376-69B1CE65E4E0}" type="presOf" srcId="{962DEE23-196B-4F78-955E-8F84E6B85AC1}" destId="{FD770A9F-ACEA-4776-90FD-24F91B3E956F}" srcOrd="0" destOrd="0" presId="urn:microsoft.com/office/officeart/2005/8/layout/vList2"/>
    <dgm:cxn modelId="{17F86E0F-601D-4D6A-B8C4-857E3B27890B}" type="presOf" srcId="{882FE601-C57F-4F19-A338-9B364D850FF0}" destId="{75E61EE9-56F6-40E8-8A6E-C777AAE7A77F}" srcOrd="0" destOrd="0" presId="urn:microsoft.com/office/officeart/2005/8/layout/vList2"/>
    <dgm:cxn modelId="{1463B902-49C3-4760-9EFD-97543BEADBDA}" type="presOf" srcId="{365C0CEB-FA79-4B88-8EAD-CA17161E5EA4}" destId="{B923A832-BF78-4E71-BFBB-82FD265F7156}" srcOrd="0" destOrd="0" presId="urn:microsoft.com/office/officeart/2005/8/layout/vList2"/>
    <dgm:cxn modelId="{76B85EA1-567B-465B-B3F1-129D304675BE}" srcId="{882FE601-C57F-4F19-A338-9B364D850FF0}" destId="{962DEE23-196B-4F78-955E-8F84E6B85AC1}" srcOrd="0" destOrd="0" parTransId="{11A1A7AC-46D2-45B9-AB24-9DCDAC24C44E}" sibTransId="{9C8715E7-A683-4386-B576-B516E85E4838}"/>
    <dgm:cxn modelId="{892CB3C8-EE76-4C06-B5E4-B0D545E6B7DF}" srcId="{365C0CEB-FA79-4B88-8EAD-CA17161E5EA4}" destId="{10B22A02-E5FE-478F-9BAA-5F149F09BEA9}" srcOrd="0" destOrd="0" parTransId="{738E5FC9-7CFB-491C-99FC-5BCAEB2D99C6}" sibTransId="{A9391C29-E373-4ED9-8CF7-FE09CB2597D1}"/>
    <dgm:cxn modelId="{9A030D02-73CB-494C-B9C0-36D16871B506}" type="presOf" srcId="{5CB84533-2BEF-4A70-99AF-2512998CE3B6}" destId="{F76DC673-AAB9-44AB-856B-99B6A4FAA8EE}" srcOrd="0" destOrd="0" presId="urn:microsoft.com/office/officeart/2005/8/layout/vList2"/>
    <dgm:cxn modelId="{6A73D8AF-5368-4728-9CD3-94653AF57862}" type="presParOf" srcId="{F76DC673-AAB9-44AB-856B-99B6A4FAA8EE}" destId="{75E61EE9-56F6-40E8-8A6E-C777AAE7A77F}" srcOrd="0" destOrd="0" presId="urn:microsoft.com/office/officeart/2005/8/layout/vList2"/>
    <dgm:cxn modelId="{18D1F60C-8A74-44C0-8F0D-9A595DF4608B}" type="presParOf" srcId="{F76DC673-AAB9-44AB-856B-99B6A4FAA8EE}" destId="{FD770A9F-ACEA-4776-90FD-24F91B3E956F}" srcOrd="1" destOrd="0" presId="urn:microsoft.com/office/officeart/2005/8/layout/vList2"/>
    <dgm:cxn modelId="{071CC83C-A21C-4274-AD39-A309CE6E5565}" type="presParOf" srcId="{F76DC673-AAB9-44AB-856B-99B6A4FAA8EE}" destId="{B923A832-BF78-4E71-BFBB-82FD265F7156}" srcOrd="2" destOrd="0" presId="urn:microsoft.com/office/officeart/2005/8/layout/vList2"/>
    <dgm:cxn modelId="{7F7837C7-2CFC-40E6-8F51-385381BA4335}" type="presParOf" srcId="{F76DC673-AAB9-44AB-856B-99B6A4FAA8EE}" destId="{481A1E80-2834-4144-A700-C2A9004756E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F92-7B59-43B9-804B-22D6A8243605}">
      <dsp:nvSpPr>
        <dsp:cNvPr id="0" name=""/>
        <dsp:cNvSpPr/>
      </dsp:nvSpPr>
      <dsp:spPr>
        <a:xfrm>
          <a:off x="1212242" y="127041"/>
          <a:ext cx="4325068" cy="4325068"/>
        </a:xfrm>
        <a:prstGeom prst="circularArrow">
          <a:avLst>
            <a:gd name="adj1" fmla="val 4668"/>
            <a:gd name="adj2" fmla="val 272909"/>
            <a:gd name="adj3" fmla="val 13595711"/>
            <a:gd name="adj4" fmla="val 1753256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7B1F7D-0E5D-4540-AAA0-4099083D568C}">
      <dsp:nvSpPr>
        <dsp:cNvPr id="0" name=""/>
        <dsp:cNvSpPr/>
      </dsp:nvSpPr>
      <dsp:spPr>
        <a:xfrm>
          <a:off x="2237729" y="2186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1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선언</a:t>
          </a:r>
          <a:endParaRPr lang="ko-KR" altLang="en-US" sz="1200" b="1" kern="1200" dirty="0"/>
        </a:p>
      </dsp:txBody>
      <dsp:txXfrm>
        <a:off x="2284441" y="265338"/>
        <a:ext cx="2180671" cy="863481"/>
      </dsp:txXfrm>
    </dsp:sp>
    <dsp:sp modelId="{7EDACA29-0B4F-4C01-9A13-1D772D834A31}">
      <dsp:nvSpPr>
        <dsp:cNvPr id="0" name=""/>
        <dsp:cNvSpPr/>
      </dsp:nvSpPr>
      <dsp:spPr>
        <a:xfrm>
          <a:off x="3790716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2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힙 메모리에 객체 생성</a:t>
          </a:r>
          <a:endParaRPr lang="ko-KR" altLang="en-US" sz="1200" b="1" kern="1200" dirty="0"/>
        </a:p>
      </dsp:txBody>
      <dsp:txXfrm>
        <a:off x="3837428" y="1818325"/>
        <a:ext cx="2180671" cy="863481"/>
      </dsp:txXfrm>
    </dsp:sp>
    <dsp:sp modelId="{59344374-C296-466F-AEEC-C9D8013B2014}">
      <dsp:nvSpPr>
        <dsp:cNvPr id="0" name=""/>
        <dsp:cNvSpPr/>
      </dsp:nvSpPr>
      <dsp:spPr>
        <a:xfrm>
          <a:off x="2237729" y="3543226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3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배열 자료형 변수에 객체 대입</a:t>
          </a:r>
          <a:endParaRPr lang="ko-KR" altLang="en-US" sz="1200" b="1" kern="1200" dirty="0"/>
        </a:p>
      </dsp:txBody>
      <dsp:txXfrm>
        <a:off x="2284441" y="3589938"/>
        <a:ext cx="2180671" cy="863481"/>
      </dsp:txXfrm>
    </dsp:sp>
    <dsp:sp modelId="{5C812645-0E86-4550-A4AC-BB45F27D3499}">
      <dsp:nvSpPr>
        <dsp:cNvPr id="0" name=""/>
        <dsp:cNvSpPr/>
      </dsp:nvSpPr>
      <dsp:spPr>
        <a:xfrm>
          <a:off x="684742" y="1771613"/>
          <a:ext cx="2274095" cy="9569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b="1" kern="1200" dirty="0" smtClean="0"/>
            <a:t>4</a:t>
          </a:r>
          <a:r>
            <a:rPr lang="ko-KR" altLang="en-US" sz="1200" b="1" kern="1200" dirty="0" smtClean="0"/>
            <a:t>단계</a:t>
          </a:r>
          <a:r>
            <a:rPr lang="en-US" altLang="ko-KR" sz="1200" b="1" kern="1200" dirty="0" smtClean="0"/>
            <a:t/>
          </a:r>
          <a:br>
            <a:rPr lang="en-US" altLang="ko-KR" sz="1200" b="1" kern="1200" dirty="0" smtClean="0"/>
          </a:br>
          <a:r>
            <a:rPr lang="ko-KR" altLang="en-US" sz="1200" b="1" kern="1200" dirty="0" smtClean="0"/>
            <a:t>객체에 값 입력</a:t>
          </a:r>
          <a:endParaRPr lang="ko-KR" altLang="en-US" sz="1200" b="1" kern="1200" dirty="0"/>
        </a:p>
      </dsp:txBody>
      <dsp:txXfrm>
        <a:off x="731454" y="1818325"/>
        <a:ext cx="2180671" cy="863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61EE9-56F6-40E8-8A6E-C777AAE7A77F}">
      <dsp:nvSpPr>
        <dsp:cNvPr id="0" name=""/>
        <dsp:cNvSpPr/>
      </dsp:nvSpPr>
      <dsp:spPr>
        <a:xfrm>
          <a:off x="0" y="7785"/>
          <a:ext cx="486355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bg1"/>
              </a:solidFill>
            </a:rPr>
            <a:t>String </a:t>
          </a:r>
          <a:r>
            <a:rPr lang="ko-KR" altLang="en-US" sz="1800" kern="1200" dirty="0" smtClean="0">
              <a:solidFill>
                <a:schemeClr val="bg1"/>
              </a:solidFill>
            </a:rPr>
            <a:t>참조 변수명 </a:t>
          </a:r>
          <a:r>
            <a:rPr lang="en-US" altLang="ko-KR" sz="1800" kern="1200" dirty="0" smtClean="0">
              <a:solidFill>
                <a:schemeClr val="bg1"/>
              </a:solidFill>
            </a:rPr>
            <a:t>= new String(“</a:t>
          </a:r>
          <a:r>
            <a:rPr lang="ko-KR" altLang="en-US" sz="1800" kern="1200" dirty="0" smtClean="0">
              <a:solidFill>
                <a:schemeClr val="bg1"/>
              </a:solidFill>
            </a:rPr>
            <a:t>문자열</a:t>
          </a:r>
          <a:r>
            <a:rPr lang="en-US" altLang="ko-KR" sz="1800" kern="1200" dirty="0" smtClean="0">
              <a:solidFill>
                <a:schemeClr val="bg1"/>
              </a:solidFill>
            </a:rPr>
            <a:t>”)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37467" y="45252"/>
        <a:ext cx="4788617" cy="692586"/>
      </dsp:txXfrm>
    </dsp:sp>
    <dsp:sp modelId="{FD770A9F-ACEA-4776-90FD-24F91B3E956F}">
      <dsp:nvSpPr>
        <dsp:cNvPr id="0" name=""/>
        <dsp:cNvSpPr/>
      </dsp:nvSpPr>
      <dsp:spPr>
        <a:xfrm>
          <a:off x="0" y="775305"/>
          <a:ext cx="4863551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18" tIns="22860" rIns="128016" bIns="2286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1800" kern="1200" dirty="0" smtClean="0">
              <a:solidFill>
                <a:schemeClr val="bg1"/>
              </a:solidFill>
            </a:rPr>
            <a:t>ex) String </a:t>
          </a:r>
          <a:r>
            <a:rPr lang="en-US" altLang="ko-KR" sz="1800" kern="1200" dirty="0" err="1" smtClean="0">
              <a:solidFill>
                <a:schemeClr val="bg1"/>
              </a:solidFill>
            </a:rPr>
            <a:t>str</a:t>
          </a:r>
          <a:r>
            <a:rPr lang="en-US" altLang="ko-KR" sz="1800" kern="1200" dirty="0" smtClean="0">
              <a:solidFill>
                <a:schemeClr val="bg1"/>
              </a:solidFill>
            </a:rPr>
            <a:t> = new String(“</a:t>
          </a:r>
          <a:r>
            <a:rPr lang="ko-KR" altLang="en-US" sz="1800" kern="1200" dirty="0" smtClean="0">
              <a:solidFill>
                <a:schemeClr val="bg1"/>
              </a:solidFill>
            </a:rPr>
            <a:t>안녕</a:t>
          </a:r>
          <a:r>
            <a:rPr lang="en-US" altLang="ko-KR" sz="1800" kern="1200" dirty="0" smtClean="0">
              <a:solidFill>
                <a:schemeClr val="bg1"/>
              </a:solidFill>
            </a:rPr>
            <a:t>”);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0" y="775305"/>
        <a:ext cx="4863551" cy="678960"/>
      </dsp:txXfrm>
    </dsp:sp>
    <dsp:sp modelId="{B923A832-BF78-4E71-BFBB-82FD265F7156}">
      <dsp:nvSpPr>
        <dsp:cNvPr id="0" name=""/>
        <dsp:cNvSpPr/>
      </dsp:nvSpPr>
      <dsp:spPr>
        <a:xfrm>
          <a:off x="0" y="1454265"/>
          <a:ext cx="486355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chemeClr val="bg1"/>
              </a:solidFill>
            </a:rPr>
            <a:t>String </a:t>
          </a:r>
          <a:r>
            <a:rPr lang="ko-KR" altLang="en-US" sz="1800" kern="1200" dirty="0" smtClean="0">
              <a:solidFill>
                <a:schemeClr val="bg1"/>
              </a:solidFill>
            </a:rPr>
            <a:t>참조 변수명 </a:t>
          </a:r>
          <a:r>
            <a:rPr lang="en-US" altLang="ko-KR" sz="1800" kern="1200" dirty="0" smtClean="0">
              <a:solidFill>
                <a:schemeClr val="bg1"/>
              </a:solidFill>
            </a:rPr>
            <a:t>= “</a:t>
          </a:r>
          <a:r>
            <a:rPr lang="ko-KR" altLang="en-US" sz="1800" kern="1200" dirty="0" smtClean="0">
              <a:solidFill>
                <a:schemeClr val="bg1"/>
              </a:solidFill>
            </a:rPr>
            <a:t>문자열</a:t>
          </a:r>
          <a:r>
            <a:rPr lang="en-US" altLang="ko-KR" sz="1800" kern="1200" dirty="0" smtClean="0">
              <a:solidFill>
                <a:schemeClr val="bg1"/>
              </a:solidFill>
            </a:rPr>
            <a:t>”</a:t>
          </a:r>
          <a:endParaRPr lang="ko-KR" altLang="en-US" sz="1800" kern="1200" dirty="0">
            <a:solidFill>
              <a:schemeClr val="bg1"/>
            </a:solidFill>
          </a:endParaRPr>
        </a:p>
      </dsp:txBody>
      <dsp:txXfrm>
        <a:off x="37467" y="1491732"/>
        <a:ext cx="4788617" cy="692586"/>
      </dsp:txXfrm>
    </dsp:sp>
    <dsp:sp modelId="{481A1E80-2834-4144-A700-C2A9004756E8}">
      <dsp:nvSpPr>
        <dsp:cNvPr id="0" name=""/>
        <dsp:cNvSpPr/>
      </dsp:nvSpPr>
      <dsp:spPr>
        <a:xfrm>
          <a:off x="0" y="2221785"/>
          <a:ext cx="4863551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18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000" kern="1200" dirty="0" smtClean="0">
              <a:solidFill>
                <a:schemeClr val="bg1"/>
              </a:solidFill>
            </a:rPr>
            <a:t>String </a:t>
          </a:r>
          <a:r>
            <a:rPr lang="en-US" altLang="ko-KR" sz="2000" kern="1200" dirty="0" err="1" smtClean="0">
              <a:solidFill>
                <a:schemeClr val="bg1"/>
              </a:solidFill>
            </a:rPr>
            <a:t>str</a:t>
          </a:r>
          <a:r>
            <a:rPr lang="en-US" altLang="ko-KR" sz="2000" kern="1200" dirty="0" smtClean="0">
              <a:solidFill>
                <a:schemeClr val="bg1"/>
              </a:solidFill>
            </a:rPr>
            <a:t> = “</a:t>
          </a:r>
          <a:r>
            <a:rPr lang="ko-KR" altLang="en-US" sz="2000" kern="1200" dirty="0" smtClean="0">
              <a:solidFill>
                <a:schemeClr val="bg1"/>
              </a:solidFill>
            </a:rPr>
            <a:t>안녕</a:t>
          </a:r>
          <a:r>
            <a:rPr lang="en-US" altLang="ko-KR" sz="2000" kern="1200" dirty="0" smtClean="0">
              <a:solidFill>
                <a:schemeClr val="bg1"/>
              </a:solidFill>
            </a:rPr>
            <a:t>”;</a:t>
          </a:r>
          <a:endParaRPr lang="ko-KR" altLang="en-US" sz="2000" kern="1200" dirty="0">
            <a:solidFill>
              <a:schemeClr val="bg1"/>
            </a:solidFill>
          </a:endParaRPr>
        </a:p>
      </dsp:txBody>
      <dsp:txXfrm>
        <a:off x="0" y="2221785"/>
        <a:ext cx="4863551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CBA4-1650-4CCB-950D-5089E49CDEA0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7E474-F2AA-428F-A475-A439ABC4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3" cy="1373070"/>
          </a:xfrm>
        </p:spPr>
        <p:txBody>
          <a:bodyPr anchor="b">
            <a:noAutofit/>
          </a:bodyPr>
          <a:lstStyle>
            <a:lvl1pPr algn="r">
              <a:defRPr sz="540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5" y="4394041"/>
            <a:ext cx="8144133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8" y="2750337"/>
            <a:ext cx="1171888" cy="1356442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86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60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9"/>
            <a:ext cx="9613860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169584"/>
            <a:ext cx="9613861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310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1161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6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8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6"/>
            <a:ext cx="9613860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0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2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6"/>
            <a:ext cx="9613861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5300151"/>
            <a:ext cx="9613861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6" y="4709925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8" y="233687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3" y="3022675"/>
            <a:ext cx="3063241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9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9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4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1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1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1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3" y="4297503"/>
            <a:ext cx="3063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3" y="2336873"/>
            <a:ext cx="306324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7" y="4297503"/>
            <a:ext cx="30635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1" indent="0">
              <a:buNone/>
              <a:defRPr sz="1600"/>
            </a:lvl2pPr>
            <a:lvl3pPr marL="914422" indent="0">
              <a:buNone/>
              <a:defRPr sz="1600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3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7"/>
            <a:ext cx="5106988" cy="1368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5"/>
            <a:ext cx="1602997" cy="1368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0" y="609597"/>
            <a:ext cx="1073803" cy="43537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8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6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6" y="2869896"/>
            <a:ext cx="1154151" cy="1090789"/>
          </a:xfrm>
        </p:spPr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4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7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5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30"/>
            <a:ext cx="9613863" cy="108093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10"/>
            <a:ext cx="4698356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8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7" y="3030010"/>
            <a:ext cx="4700059" cy="29061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3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68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753227"/>
            <a:ext cx="9613860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5"/>
            <a:ext cx="5608336" cy="35993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5" y="2336874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01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2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8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5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4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5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530F-C173-4D31-9E53-9F9EE5695ED1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6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EC6A-03F1-4218-97F8-F3D28023F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05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iming>
    <p:tnLst>
      <p:par>
        <p:cTn id="1" dur="indefinite" restart="never" nodeType="tmRoot"/>
      </p:par>
    </p:tnLst>
  </p:timing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/>
              <a:t>Java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86" y="2915500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왕초보를</a:t>
            </a:r>
            <a:r>
              <a:rPr lang="ko-KR" altLang="en-US" b="1" dirty="0" smtClean="0">
                <a:solidFill>
                  <a:schemeClr val="bg1"/>
                </a:solidFill>
              </a:rPr>
              <a:t> 위한 자바의 첫걸음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Switch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switch </a:t>
            </a:r>
            <a:r>
              <a:rPr lang="ko-KR" altLang="en-US" dirty="0" smtClean="0">
                <a:solidFill>
                  <a:schemeClr val="bg1"/>
                </a:solidFill>
              </a:rPr>
              <a:t>문은 점프 위치 </a:t>
            </a:r>
            <a:r>
              <a:rPr lang="ko-KR" altLang="en-US" dirty="0" err="1" smtClean="0">
                <a:solidFill>
                  <a:schemeClr val="bg1"/>
                </a:solidFill>
              </a:rPr>
              <a:t>변숫값에</a:t>
            </a:r>
            <a:r>
              <a:rPr lang="ko-KR" altLang="en-US" dirty="0" smtClean="0">
                <a:solidFill>
                  <a:schemeClr val="bg1"/>
                </a:solidFill>
              </a:rPr>
              <a:t> 따라 특정 위치</a:t>
            </a:r>
            <a:r>
              <a:rPr lang="en-US" altLang="ko-KR" dirty="0" smtClean="0">
                <a:solidFill>
                  <a:schemeClr val="bg1"/>
                </a:solidFill>
              </a:rPr>
              <a:t>(case)</a:t>
            </a:r>
            <a:r>
              <a:rPr lang="ko-KR" altLang="en-US" dirty="0" smtClean="0">
                <a:solidFill>
                  <a:schemeClr val="bg1"/>
                </a:solidFill>
              </a:rPr>
              <a:t>로 이동해 구문을 실행하는 선택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FF0000"/>
                </a:solidFill>
              </a:rPr>
              <a:t>점프할 수 있는 위치는 </a:t>
            </a:r>
            <a:r>
              <a:rPr lang="en-US" altLang="ko-KR" b="1" dirty="0" smtClean="0">
                <a:solidFill>
                  <a:srgbClr val="FF0000"/>
                </a:solidFill>
              </a:rPr>
              <a:t>‘case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위칫값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’</a:t>
            </a:r>
            <a:r>
              <a:rPr lang="ko-KR" altLang="en-US" dirty="0" smtClean="0">
                <a:solidFill>
                  <a:schemeClr val="bg1"/>
                </a:solidFill>
              </a:rPr>
              <a:t>으로 설정한다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:(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문자가 붙은 값은 이동할 위치를 </a:t>
            </a:r>
            <a:r>
              <a:rPr lang="ko-KR" altLang="en-US" sz="2201" dirty="0" err="1">
                <a:solidFill>
                  <a:schemeClr val="bg1"/>
                </a:solidFill>
                <a:sym typeface="Wingdings" panose="05000000000000000000" pitchFamily="2" charset="2"/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  <a:sym typeface="Wingdings" panose="05000000000000000000" pitchFamily="2" charset="2"/>
              </a:rPr>
              <a:t> 일종의 팻말 역할</a:t>
            </a:r>
            <a: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2201" dirty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ko-KR" altLang="en-US" sz="2201" dirty="0">
                <a:solidFill>
                  <a:schemeClr val="bg1"/>
                </a:solidFill>
              </a:rPr>
              <a:t>이동할 위치를 </a:t>
            </a:r>
            <a:r>
              <a:rPr lang="ko-KR" altLang="en-US" sz="2201" dirty="0" err="1">
                <a:solidFill>
                  <a:schemeClr val="bg1"/>
                </a:solidFill>
              </a:rPr>
              <a:t>가르키는</a:t>
            </a:r>
            <a:r>
              <a:rPr lang="ko-KR" altLang="en-US" sz="2201" dirty="0">
                <a:solidFill>
                  <a:schemeClr val="bg1"/>
                </a:solidFill>
              </a:rPr>
              <a:t> </a:t>
            </a:r>
            <a:r>
              <a:rPr lang="en-US" altLang="ko-KR" sz="2201" dirty="0">
                <a:solidFill>
                  <a:schemeClr val="bg1"/>
                </a:solidFill>
              </a:rPr>
              <a:t>:(</a:t>
            </a:r>
            <a:r>
              <a:rPr lang="ko-KR" altLang="en-US" sz="2201" dirty="0">
                <a:solidFill>
                  <a:schemeClr val="bg1"/>
                </a:solidFill>
              </a:rPr>
              <a:t>클론</a:t>
            </a:r>
            <a:r>
              <a:rPr lang="en-US" altLang="ko-KR" sz="2201" dirty="0">
                <a:solidFill>
                  <a:schemeClr val="bg1"/>
                </a:solidFill>
              </a:rPr>
              <a:t>) </a:t>
            </a:r>
            <a:r>
              <a:rPr lang="ko-KR" altLang="en-US" sz="2201" dirty="0">
                <a:solidFill>
                  <a:schemeClr val="bg1"/>
                </a:solidFill>
              </a:rPr>
              <a:t>문자는 </a:t>
            </a:r>
            <a:r>
              <a:rPr lang="ko-KR" altLang="en-US" sz="2201" dirty="0" err="1">
                <a:solidFill>
                  <a:schemeClr val="bg1"/>
                </a:solidFill>
              </a:rPr>
              <a:t>삼항</a:t>
            </a:r>
            <a:r>
              <a:rPr lang="ko-KR" altLang="en-US" sz="2201" dirty="0">
                <a:solidFill>
                  <a:schemeClr val="bg1"/>
                </a:solidFill>
              </a:rPr>
              <a:t> 연산자</a:t>
            </a:r>
            <a:r>
              <a:rPr lang="en-US" altLang="ko-KR" sz="2201" dirty="0">
                <a:solidFill>
                  <a:schemeClr val="bg1"/>
                </a:solidFill>
              </a:rPr>
              <a:t>, case </a:t>
            </a:r>
            <a:r>
              <a:rPr lang="ko-KR" altLang="en-US" sz="2201" dirty="0">
                <a:solidFill>
                  <a:schemeClr val="bg1"/>
                </a:solidFill>
              </a:rPr>
              <a:t>구문</a:t>
            </a:r>
            <a:r>
              <a:rPr lang="en-US" altLang="ko-KR" sz="2201" dirty="0">
                <a:solidFill>
                  <a:schemeClr val="bg1"/>
                </a:solidFill>
              </a:rPr>
              <a:t>,  Label, </a:t>
            </a:r>
            <a:r>
              <a:rPr lang="ko-KR" altLang="en-US" sz="2201" dirty="0" err="1">
                <a:solidFill>
                  <a:schemeClr val="bg1"/>
                </a:solidFill>
              </a:rPr>
              <a:t>람다식</a:t>
            </a:r>
            <a:r>
              <a:rPr lang="ko-KR" altLang="en-US" sz="2201" dirty="0">
                <a:solidFill>
                  <a:schemeClr val="bg1"/>
                </a:solidFill>
              </a:rPr>
              <a:t> 등에서 사용한다</a:t>
            </a:r>
            <a:r>
              <a:rPr lang="en-US" altLang="ko-KR" sz="2201" dirty="0">
                <a:solidFill>
                  <a:schemeClr val="bg1"/>
                </a:solidFill>
              </a:rPr>
              <a:t>.</a:t>
            </a:r>
            <a:endParaRPr lang="en-US" altLang="ko-KR" sz="220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 말고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default: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구문도 포함 할 수 있는데 이는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문의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구문과 비슷한 기능으로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일치하는 </a:t>
            </a:r>
            <a:r>
              <a:rPr lang="ko-KR" alt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위칫값이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없을 때 점프할 위치를 나타낸다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case </a:t>
            </a:r>
            <a:r>
              <a:rPr lang="ko-KR" altLang="en-US" dirty="0" smtClean="0">
                <a:solidFill>
                  <a:schemeClr val="bg1"/>
                </a:solidFill>
              </a:rPr>
              <a:t>구문으로 이동 후 순차적으로 코드가 진행되는데 만약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문처럼 단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실행문만</a:t>
            </a:r>
            <a:r>
              <a:rPr lang="ko-KR" altLang="en-US" dirty="0" smtClean="0">
                <a:solidFill>
                  <a:schemeClr val="bg1"/>
                </a:solidFill>
              </a:rPr>
              <a:t> 실행하고 싶다면 </a:t>
            </a:r>
            <a:r>
              <a:rPr lang="en-US" altLang="ko-KR" b="1" dirty="0" smtClean="0">
                <a:solidFill>
                  <a:schemeClr val="bg1"/>
                </a:solidFill>
              </a:rPr>
              <a:t>Break </a:t>
            </a:r>
            <a:r>
              <a:rPr lang="ko-KR" altLang="en-US" b="1" dirty="0" smtClean="0">
                <a:solidFill>
                  <a:schemeClr val="bg1"/>
                </a:solidFill>
              </a:rPr>
              <a:t>제어 키워드</a:t>
            </a:r>
            <a:r>
              <a:rPr lang="ko-KR" altLang="en-US" dirty="0" smtClean="0">
                <a:solidFill>
                  <a:schemeClr val="bg1"/>
                </a:solidFill>
              </a:rPr>
              <a:t>를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b="1" dirty="0" smtClean="0">
                <a:solidFill>
                  <a:schemeClr val="bg1"/>
                </a:solidFill>
              </a:rPr>
              <a:t>break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if</a:t>
            </a:r>
            <a:r>
              <a:rPr lang="ko-KR" altLang="en-US" b="1" dirty="0" smtClean="0">
                <a:solidFill>
                  <a:schemeClr val="bg1"/>
                </a:solidFill>
              </a:rPr>
              <a:t>문을 제외한 가장 가까운 중괄호</a:t>
            </a:r>
            <a:r>
              <a:rPr lang="en-US" altLang="ko-KR" b="1" dirty="0" smtClean="0">
                <a:solidFill>
                  <a:schemeClr val="bg1"/>
                </a:solidFill>
              </a:rPr>
              <a:t>({…})</a:t>
            </a:r>
            <a:r>
              <a:rPr lang="ko-KR" altLang="en-US" b="1" dirty="0" smtClean="0">
                <a:solidFill>
                  <a:schemeClr val="bg1"/>
                </a:solidFill>
              </a:rPr>
              <a:t>를 탈출로만 알아두자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89" y="367832"/>
            <a:ext cx="4343401" cy="6391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07" y="367831"/>
            <a:ext cx="3990974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for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439562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실행 구문을 반복적으로 수행하는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반복 횟수를 사용한다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tip:) for</a:t>
            </a:r>
            <a:r>
              <a:rPr lang="ko-KR" altLang="en-US" dirty="0" smtClean="0">
                <a:solidFill>
                  <a:schemeClr val="bg1"/>
                </a:solidFill>
              </a:rPr>
              <a:t>문의 구문을 보면 몇 번을 반복하는지 유추할 수 있어야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</a:rPr>
              <a:t>다음의 소괄호</a:t>
            </a:r>
            <a:r>
              <a:rPr lang="en-US" altLang="ko-KR" dirty="0" smtClean="0">
                <a:solidFill>
                  <a:schemeClr val="bg1"/>
                </a:solidFill>
              </a:rPr>
              <a:t>(())</a:t>
            </a:r>
            <a:r>
              <a:rPr lang="ko-KR" altLang="en-US" dirty="0" smtClean="0">
                <a:solidFill>
                  <a:schemeClr val="bg1"/>
                </a:solidFill>
              </a:rPr>
              <a:t>안에는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개의 항목이 있고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각각은 </a:t>
            </a:r>
            <a:r>
              <a:rPr lang="en-US" altLang="ko-KR" dirty="0" smtClean="0">
                <a:solidFill>
                  <a:schemeClr val="bg1"/>
                </a:solidFill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</a:rPr>
              <a:t>세미클론으로 구분돼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 </a:t>
            </a:r>
            <a:r>
              <a:rPr lang="ko-KR" altLang="en-US" dirty="0" smtClean="0">
                <a:solidFill>
                  <a:schemeClr val="bg1"/>
                </a:solidFill>
              </a:rPr>
              <a:t>문이 시작될 때 딱 한번 실행되고 다시는 실행되지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따라서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 안에서만 사용할 변수는 주로 </a:t>
            </a:r>
            <a:r>
              <a:rPr lang="ko-KR" altLang="en-US" dirty="0" err="1" smtClean="0">
                <a:solidFill>
                  <a:schemeClr val="bg1"/>
                </a:solidFill>
              </a:rPr>
              <a:t>초기식에서</a:t>
            </a:r>
            <a:r>
              <a:rPr lang="ko-KR" altLang="en-US" dirty="0" smtClean="0">
                <a:solidFill>
                  <a:schemeClr val="bg1"/>
                </a:solidFill>
              </a:rPr>
              <a:t> 초기화한다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조건식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실행 구문으로 돌아가기 위한 유일한 출입구로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 조건식의 결과가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나오는 동안은 실행 구문을 계속 반복한다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만일 조건식이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가 나오면 더 이상 반복을 수행하지 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dirty="0" smtClean="0">
                <a:solidFill>
                  <a:schemeClr val="bg1"/>
                </a:solidFill>
              </a:rPr>
              <a:t>않고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빠져나간다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, for</a:t>
            </a:r>
            <a:r>
              <a:rPr lang="ko-KR" altLang="en-US" dirty="0" smtClean="0">
                <a:solidFill>
                  <a:schemeClr val="bg1"/>
                </a:solidFill>
              </a:rPr>
              <a:t>문이 끝나는 위치는 닫힌 중괄호</a:t>
            </a:r>
            <a:r>
              <a:rPr lang="en-US" altLang="ko-KR" dirty="0" smtClean="0">
                <a:solidFill>
                  <a:schemeClr val="bg1"/>
                </a:solidFill>
              </a:rPr>
              <a:t>(})</a:t>
            </a:r>
            <a:r>
              <a:rPr lang="ko-KR" altLang="en-US" dirty="0" smtClean="0">
                <a:solidFill>
                  <a:schemeClr val="bg1"/>
                </a:solidFill>
              </a:rPr>
              <a:t>가 아니라 조건식이다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for</a:t>
            </a:r>
            <a:r>
              <a:rPr lang="ko-KR" altLang="en-US" dirty="0" smtClean="0">
                <a:solidFill>
                  <a:schemeClr val="bg1"/>
                </a:solidFill>
              </a:rPr>
              <a:t>문의 실행 구문이 모두 수행된 후 닫힌 중괄호를 만나면</a:t>
            </a:r>
            <a:r>
              <a:rPr lang="en-US" altLang="ko-KR" dirty="0" smtClean="0">
                <a:solidFill>
                  <a:schemeClr val="bg1"/>
                </a:solidFill>
              </a:rPr>
              <a:t>(}) </a:t>
            </a:r>
            <a:r>
              <a:rPr lang="ko-KR" altLang="en-US" dirty="0" smtClean="0">
                <a:solidFill>
                  <a:schemeClr val="bg1"/>
                </a:solidFill>
              </a:rPr>
              <a:t>다음 번 반복을 위해 다시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dirty="0" smtClean="0">
                <a:solidFill>
                  <a:schemeClr val="bg1"/>
                </a:solidFill>
              </a:rPr>
              <a:t> 이동하는 위치로 매회 반복이 수행할 때마다 호출된다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327632" y="2589341"/>
            <a:ext cx="8319246" cy="3890683"/>
            <a:chOff x="1626887" y="753228"/>
            <a:chExt cx="8319246" cy="3890683"/>
          </a:xfrm>
        </p:grpSpPr>
        <p:grpSp>
          <p:nvGrpSpPr>
            <p:cNvPr id="46" name="그룹 45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/>
                  <a:t>[for</a:t>
                </a:r>
                <a:r>
                  <a:rPr lang="ko-KR" altLang="en-US" sz="1801" dirty="0"/>
                  <a:t>문의 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for(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 </a:t>
                </a:r>
                <a:r>
                  <a:rPr lang="ko-KR" altLang="en-US" sz="16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) 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348400" y="3568315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845049" y="4646377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231341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꺾인 연결선 12"/>
              <p:cNvCxnSpPr/>
              <p:nvPr/>
            </p:nvCxnSpPr>
            <p:spPr>
              <a:xfrm>
                <a:off x="2562225" y="3668748"/>
                <a:ext cx="904875" cy="735162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초기식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err="1">
                    <a:solidFill>
                      <a:schemeClr val="bg1"/>
                    </a:solidFill>
                  </a:rPr>
                  <a:t>증감식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* for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문으로 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조건식을 생략하면 구문을 끊임 없이 반복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무한 루프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/>
                </a:r>
                <a:br>
                  <a:rPr lang="en-US" altLang="ko-KR" sz="1200" dirty="0">
                    <a:solidFill>
                      <a:schemeClr val="bg1"/>
                    </a:solidFill>
                  </a:rPr>
                </a:br>
                <a:r>
                  <a:rPr lang="en-US" altLang="ko-KR" sz="1200" dirty="0">
                    <a:solidFill>
                      <a:schemeClr val="bg1"/>
                    </a:solidFill>
                  </a:rPr>
                  <a:t>*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대부분의 무한 루프는 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break 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키워드를 삽입해 특정 조건이 만족했을 때 무한 루프를 탈출한다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꺾인 연결선 27"/>
            <p:cNvCxnSpPr/>
            <p:nvPr/>
          </p:nvCxnSpPr>
          <p:spPr>
            <a:xfrm flipV="1">
              <a:off x="2142168" y="2261540"/>
              <a:ext cx="2109051" cy="906117"/>
            </a:xfrm>
            <a:prstGeom prst="bentConnector3">
              <a:avLst>
                <a:gd name="adj1" fmla="val 100130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/>
            <p:nvPr/>
          </p:nvCxnSpPr>
          <p:spPr>
            <a:xfrm>
              <a:off x="3511673" y="1926884"/>
              <a:ext cx="1357758" cy="1327115"/>
            </a:xfrm>
            <a:prstGeom prst="bentConnector3">
              <a:avLst>
                <a:gd name="adj1" fmla="val 99808"/>
              </a:avLst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7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77" y="83127"/>
            <a:ext cx="3190875" cy="6657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292" y="725149"/>
            <a:ext cx="3067051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while 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83663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문도 중괄호 안의 실행 구문을 반복적으로 실행하는 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 smtClean="0">
                <a:solidFill>
                  <a:schemeClr val="bg1"/>
                </a:solidFill>
              </a:rPr>
              <a:t>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ko-KR" altLang="en-US" dirty="0" smtClean="0">
                <a:solidFill>
                  <a:schemeClr val="bg1"/>
                </a:solidFill>
              </a:rPr>
              <a:t> 소괄호 안의 조건식이 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인 동안 반복이 지속된다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255" y="3299011"/>
            <a:ext cx="6293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 smtClean="0"/>
              <a:t>초기식과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증감식은</a:t>
            </a:r>
            <a:r>
              <a:rPr lang="ko-KR" altLang="en-US" sz="1600" dirty="0" smtClean="0"/>
              <a:t> 불필요한 경우 </a:t>
            </a:r>
            <a:r>
              <a:rPr lang="ko-KR" altLang="en-US" sz="1600" dirty="0" err="1" smtClean="0"/>
              <a:t>생략가능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[</a:t>
            </a:r>
            <a:r>
              <a:rPr lang="ko-KR" altLang="en-US" sz="1600" dirty="0" smtClean="0"/>
              <a:t>주의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초기식은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while</a:t>
            </a:r>
            <a:r>
              <a:rPr lang="ko-KR" altLang="en-US" sz="1600" dirty="0" smtClean="0"/>
              <a:t>문 실행 이전에 </a:t>
            </a:r>
            <a:r>
              <a:rPr lang="ko-KR" altLang="en-US" sz="1600" dirty="0" err="1" smtClean="0"/>
              <a:t>정의돼야하고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증감식은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중괄호 안에 있어야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문과 동일한 수행을 하게 된다는 것이다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+) </a:t>
            </a:r>
            <a:r>
              <a:rPr lang="ko-KR" altLang="en-US" sz="1600" dirty="0" err="1" smtClean="0"/>
              <a:t>초기식을</a:t>
            </a:r>
            <a:r>
              <a:rPr lang="ko-KR" altLang="en-US" sz="1600" dirty="0" smtClean="0"/>
              <a:t> 중괄호 안에 넣으면 매 </a:t>
            </a:r>
            <a:r>
              <a:rPr lang="ko-KR" altLang="en-US" sz="1600" dirty="0" err="1" smtClean="0"/>
              <a:t>반복마다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초기화돼</a:t>
            </a:r>
            <a:r>
              <a:rPr lang="ko-KR" altLang="en-US" sz="1600" dirty="0" smtClean="0"/>
              <a:t> 원하지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않는 무한 루프에 빠질 수도 있으므로 주의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03715" y="3676213"/>
            <a:ext cx="1827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while 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19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설명선 1(강조선) 11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39138"/>
              <a:gd name="adj4" fmla="val -55945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 안으로 들어가는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유일한 입구로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생략 불가능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5400000" flipH="1" flipV="1">
            <a:off x="1470873" y="4536959"/>
            <a:ext cx="1716019" cy="631757"/>
          </a:xfrm>
          <a:prstGeom prst="bentConnector3">
            <a:avLst>
              <a:gd name="adj1" fmla="val -380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설명선 1(강조선) 19"/>
          <p:cNvSpPr/>
          <p:nvPr/>
        </p:nvSpPr>
        <p:spPr>
          <a:xfrm>
            <a:off x="3487269" y="5631094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-88176"/>
              <a:gd name="adj4" fmla="val -628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조건식이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true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인 동안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while  </a:t>
            </a:r>
            <a:r>
              <a:rPr lang="ko-KR" altLang="en-US" dirty="0">
                <a:solidFill>
                  <a:prstClr val="white"/>
                </a:solidFill>
              </a:rPr>
              <a:t>반복 </a:t>
            </a:r>
            <a:r>
              <a:rPr lang="ko-KR" altLang="en-US" dirty="0" err="1">
                <a:solidFill>
                  <a:prstClr val="white"/>
                </a:solidFill>
              </a:rPr>
              <a:t>제어문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419072" y="2336873"/>
            <a:ext cx="8319246" cy="3890683"/>
            <a:chOff x="1626887" y="753228"/>
            <a:chExt cx="8319246" cy="3890683"/>
          </a:xfrm>
        </p:grpSpPr>
        <p:grpSp>
          <p:nvGrpSpPr>
            <p:cNvPr id="7" name="그룹 6"/>
            <p:cNvGrpSpPr/>
            <p:nvPr/>
          </p:nvGrpSpPr>
          <p:grpSpPr>
            <a:xfrm>
              <a:off x="1626887" y="753228"/>
              <a:ext cx="8319246" cy="3890683"/>
              <a:chOff x="1327629" y="2492188"/>
              <a:chExt cx="8319247" cy="389068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327629" y="2492188"/>
                <a:ext cx="8319247" cy="38906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801" dirty="0" smtClean="0"/>
                  <a:t>[while</a:t>
                </a:r>
                <a:r>
                  <a:rPr lang="ko-KR" altLang="en-US" sz="1801" dirty="0" smtClean="0"/>
                  <a:t>문의 </a:t>
                </a:r>
                <a:r>
                  <a:rPr lang="ko-KR" altLang="en-US" sz="1801" dirty="0"/>
                  <a:t>동작 순서</a:t>
                </a:r>
                <a:r>
                  <a:rPr lang="en-US" altLang="ko-KR" sz="1801" dirty="0"/>
                  <a:t>]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730188" y="3545540"/>
                <a:ext cx="3048000" cy="17167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</a:rPr>
                  <a:t>while (</a:t>
                </a:r>
                <a:r>
                  <a:rPr lang="ko-KR" altLang="en-US" sz="16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600" dirty="0" smtClean="0">
                    <a:solidFill>
                      <a:schemeClr val="bg1"/>
                    </a:solidFill>
                  </a:rPr>
                  <a:t>) 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{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600" dirty="0" err="1">
                    <a:solidFill>
                      <a:schemeClr val="bg1"/>
                    </a:solidFill>
                  </a:rPr>
                  <a:t>실행구문</a:t>
                </a:r>
                <a:r>
                  <a:rPr lang="en-US" altLang="ko-KR" sz="1600" dirty="0">
                    <a:solidFill>
                      <a:schemeClr val="bg1"/>
                    </a:solidFill>
                  </a:rPr>
                  <a:t>;</a:t>
                </a:r>
                <a:br>
                  <a:rPr lang="en-US" altLang="ko-KR" sz="1600" dirty="0">
                    <a:solidFill>
                      <a:schemeClr val="bg1"/>
                    </a:solidFill>
                  </a:rPr>
                </a:b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}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3224987" y="3545540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A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933122" y="4792092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B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85840" y="3545539"/>
                <a:ext cx="213825" cy="200866"/>
              </a:xfrm>
              <a:prstGeom prst="ellipse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51" dirty="0">
                    <a:solidFill>
                      <a:schemeClr val="bg1"/>
                    </a:solidFill>
                  </a:rPr>
                  <a:t>C</a:t>
                </a:r>
                <a:endParaRPr lang="ko-KR" altLang="en-US" sz="105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꺾인 연결선 14"/>
              <p:cNvCxnSpPr>
                <a:stCxn id="12" idx="4"/>
              </p:cNvCxnSpPr>
              <p:nvPr/>
            </p:nvCxnSpPr>
            <p:spPr>
              <a:xfrm>
                <a:off x="3331900" y="3746406"/>
                <a:ext cx="0" cy="502707"/>
              </a:xfrm>
              <a:prstGeom prst="straightConnector1">
                <a:avLst/>
              </a:prstGeom>
              <a:ln w="5715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4902563" y="3545539"/>
                <a:ext cx="4393837" cy="1100837"/>
              </a:xfrm>
              <a:prstGeom prst="rect">
                <a:avLst/>
              </a:prstGeom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A :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B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 </a:t>
                </a:r>
                <a:r>
                  <a:rPr lang="en-US" altLang="ko-KR" sz="1100" dirty="0" smtClean="0">
                    <a:solidFill>
                      <a:schemeClr val="bg1"/>
                    </a:solidFill>
                  </a:rPr>
                  <a:t>-&gt;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참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실행 구문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</a:rPr>
                  <a:t>                                        ...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solidFill>
                      <a:schemeClr val="bg1"/>
                    </a:solidFill>
                  </a:rPr>
                  <a:t>단계 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C :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중괄호 닫힘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 -&gt; </a:t>
                </a:r>
                <a:r>
                  <a:rPr lang="ko-KR" altLang="en-US" sz="1100" dirty="0" smtClean="0">
                    <a:solidFill>
                      <a:schemeClr val="bg1"/>
                    </a:solidFill>
                  </a:rPr>
                  <a:t>조건식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100" b="1" dirty="0">
                    <a:solidFill>
                      <a:srgbClr val="FF0000"/>
                    </a:solidFill>
                  </a:rPr>
                  <a:t>거짓</a:t>
                </a:r>
                <a:r>
                  <a:rPr lang="en-US" altLang="ko-KR" sz="1100" dirty="0">
                    <a:solidFill>
                      <a:schemeClr val="bg1"/>
                    </a:solidFill>
                  </a:rPr>
                  <a:t>) -&gt; </a:t>
                </a:r>
                <a:r>
                  <a:rPr lang="ko-KR" altLang="en-US" sz="1100" dirty="0">
                    <a:solidFill>
                      <a:schemeClr val="bg1"/>
                    </a:solidFill>
                  </a:rPr>
                  <a:t>종료</a:t>
                </a:r>
                <a:endParaRPr lang="en-US" altLang="ko-KR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902563" y="4739640"/>
                <a:ext cx="4393837" cy="13487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일반적으로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문은 반복횟수를 정하지 않고 특정 조건까지 반복하고자 할 때 주로 사용한다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while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문의 조건식에 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true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를 넣으면 항상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문이 열려있는 상황이므로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200" dirty="0" smtClean="0">
                    <a:solidFill>
                      <a:schemeClr val="bg1"/>
                    </a:solidFill>
                  </a:rPr>
                  <a:t>실행 구문은 무한 반복된다</a:t>
                </a:r>
                <a:r>
                  <a:rPr lang="en-US" altLang="ko-KR" sz="12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꺾인 연결선 7"/>
            <p:cNvCxnSpPr>
              <a:stCxn id="13" idx="6"/>
            </p:cNvCxnSpPr>
            <p:nvPr/>
          </p:nvCxnSpPr>
          <p:spPr>
            <a:xfrm flipV="1">
              <a:off x="2446205" y="2007446"/>
              <a:ext cx="1291865" cy="1146120"/>
            </a:xfrm>
            <a:prstGeom prst="bentConnector3">
              <a:avLst>
                <a:gd name="adj1" fmla="val 134294"/>
              </a:avLst>
            </a:prstGeom>
            <a:ln w="57150">
              <a:solidFill>
                <a:srgbClr val="FF000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14" idx="6"/>
            </p:cNvCxnSpPr>
            <p:nvPr/>
          </p:nvCxnSpPr>
          <p:spPr>
            <a:xfrm>
              <a:off x="4298923" y="1907012"/>
              <a:ext cx="570506" cy="1346987"/>
            </a:xfrm>
            <a:prstGeom prst="bentConnector2">
              <a:avLst/>
            </a:prstGeom>
            <a:ln w="57150">
              <a:solidFill>
                <a:srgbClr val="7030A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5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7" y="713336"/>
            <a:ext cx="2705100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72" y="1332461"/>
            <a:ext cx="2733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do – while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80325" y="2336873"/>
            <a:ext cx="9613861" cy="799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chemeClr val="bg1"/>
                </a:solidFill>
              </a:rPr>
              <a:t> do – while</a:t>
            </a:r>
            <a:r>
              <a:rPr lang="ko-KR" altLang="en-US" dirty="0" smtClean="0">
                <a:solidFill>
                  <a:schemeClr val="bg1"/>
                </a:solidFill>
              </a:rPr>
              <a:t>문은 </a:t>
            </a:r>
            <a:r>
              <a:rPr lang="en-US" altLang="ko-KR" dirty="0" smtClean="0">
                <a:solidFill>
                  <a:schemeClr val="bg1"/>
                </a:solidFill>
              </a:rPr>
              <a:t>while</a:t>
            </a:r>
            <a:r>
              <a:rPr lang="ko-KR" altLang="en-US" dirty="0" smtClean="0">
                <a:solidFill>
                  <a:schemeClr val="bg1"/>
                </a:solidFill>
              </a:rPr>
              <a:t>문과 매우 비슷한 반복 </a:t>
            </a:r>
            <a:r>
              <a:rPr lang="ko-KR" altLang="en-US" dirty="0" err="1" smtClean="0">
                <a:solidFill>
                  <a:schemeClr val="bg1"/>
                </a:solidFill>
              </a:rPr>
              <a:t>제어문으로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조건식의 검사와 반복 실행의 순서에서만 차이가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2000" y="3299011"/>
            <a:ext cx="4643718" cy="339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[ do-while </a:t>
            </a:r>
            <a:r>
              <a:rPr lang="ko-KR" altLang="en-US" dirty="0" smtClean="0">
                <a:solidFill>
                  <a:schemeClr val="bg1"/>
                </a:solidFill>
              </a:rPr>
              <a:t>반복 제어문의 구성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설명선 1(강조선) 6"/>
          <p:cNvSpPr/>
          <p:nvPr/>
        </p:nvSpPr>
        <p:spPr>
          <a:xfrm>
            <a:off x="3487270" y="3850738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77178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필수는 아니지만 대부분 사용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설명선 1(강조선) 7"/>
          <p:cNvSpPr/>
          <p:nvPr/>
        </p:nvSpPr>
        <p:spPr>
          <a:xfrm>
            <a:off x="3487270" y="485373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93553"/>
              <a:gd name="adj4" fmla="val -33847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최초 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회는 무조건 실행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5400000" flipH="1" flipV="1">
            <a:off x="1980577" y="4790214"/>
            <a:ext cx="1760940" cy="170166"/>
          </a:xfrm>
          <a:prstGeom prst="bentConnector3">
            <a:avLst>
              <a:gd name="adj1" fmla="val 434"/>
            </a:avLst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설명선 1(강조선) 9"/>
          <p:cNvSpPr/>
          <p:nvPr/>
        </p:nvSpPr>
        <p:spPr>
          <a:xfrm>
            <a:off x="3487270" y="6125473"/>
            <a:ext cx="1918447" cy="288178"/>
          </a:xfrm>
          <a:prstGeom prst="accentCallout1">
            <a:avLst>
              <a:gd name="adj1" fmla="val 46747"/>
              <a:gd name="adj2" fmla="val -5997"/>
              <a:gd name="adj3" fmla="val 50284"/>
              <a:gd name="adj4" fmla="val -25613"/>
            </a:avLst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문법 구조상 중괄호가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없으므로 </a:t>
            </a:r>
            <a:r>
              <a:rPr lang="ko-KR" altLang="en-U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세미클론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1050" b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;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으로 끝난다</a:t>
            </a:r>
            <a:r>
              <a:rPr lang="en-US" altLang="ko-KR" sz="1050" b="1" dirty="0" smtClean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.</a:t>
            </a:r>
            <a:endParaRPr lang="ko-KR" altLang="en-U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1847" y="3923607"/>
            <a:ext cx="741157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438" y="3710750"/>
            <a:ext cx="184377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>
                <a:solidFill>
                  <a:schemeClr val="bg1"/>
                </a:solidFill>
              </a:rPr>
              <a:t>초기식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do {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실행구문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r>
              <a:rPr lang="en-US" altLang="ko-KR" dirty="0">
                <a:solidFill>
                  <a:schemeClr val="bg1"/>
                </a:solidFill>
              </a:rPr>
              <a:t/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         </a:t>
            </a:r>
            <a:r>
              <a:rPr lang="ko-KR" altLang="en-US" dirty="0" err="1" smtClean="0">
                <a:solidFill>
                  <a:schemeClr val="bg1"/>
                </a:solidFill>
              </a:rPr>
              <a:t>증감식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} while(</a:t>
            </a:r>
            <a:r>
              <a:rPr lang="ko-KR" altLang="en-US" dirty="0" smtClean="0">
                <a:solidFill>
                  <a:schemeClr val="bg1"/>
                </a:solidFill>
              </a:rPr>
              <a:t>조건식</a:t>
            </a:r>
            <a:r>
              <a:rPr lang="en-US" altLang="ko-KR" dirty="0" smtClean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31156" y="4102762"/>
            <a:ext cx="2959331" cy="154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[do-while</a:t>
            </a:r>
            <a:r>
              <a:rPr lang="ko-KR" altLang="en-US" sz="1200" dirty="0">
                <a:solidFill>
                  <a:schemeClr val="bg1"/>
                </a:solidFill>
              </a:rPr>
              <a:t>문의 동작 순서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A : </a:t>
            </a:r>
            <a:r>
              <a:rPr lang="ko-KR" altLang="en-US" sz="1200" dirty="0">
                <a:solidFill>
                  <a:schemeClr val="bg1"/>
                </a:solidFill>
              </a:rPr>
              <a:t>실행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B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참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>
                <a:solidFill>
                  <a:schemeClr val="bg1"/>
                </a:solidFill>
              </a:rPr>
              <a:t>실행  구문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단계 </a:t>
            </a:r>
            <a:r>
              <a:rPr lang="en-US" altLang="ko-KR" sz="1200" dirty="0">
                <a:solidFill>
                  <a:schemeClr val="bg1"/>
                </a:solidFill>
              </a:rPr>
              <a:t>C : </a:t>
            </a:r>
            <a:r>
              <a:rPr lang="ko-KR" altLang="en-US" sz="1200" dirty="0">
                <a:solidFill>
                  <a:schemeClr val="bg1"/>
                </a:solidFill>
              </a:rPr>
              <a:t>조건식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거짓</a:t>
            </a:r>
            <a:r>
              <a:rPr lang="en-US" altLang="ko-KR" sz="1200" dirty="0">
                <a:solidFill>
                  <a:schemeClr val="bg1"/>
                </a:solidFill>
              </a:rPr>
              <a:t>)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종료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82" y="440488"/>
            <a:ext cx="3705225" cy="601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34" y="3678988"/>
            <a:ext cx="3771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제어 키워드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0320" y="2137370"/>
            <a:ext cx="4698356" cy="69313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break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320" y="2830504"/>
            <a:ext cx="4698356" cy="402749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‘if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문을 제외한 가장 가까운 중괄호</a:t>
            </a:r>
            <a:r>
              <a:rPr lang="en-US" altLang="ko-KR" sz="1200" b="1" u="sng" dirty="0" smtClean="0">
                <a:solidFill>
                  <a:srgbClr val="C00000"/>
                </a:solidFill>
              </a:rPr>
              <a:t>( { } )</a:t>
            </a:r>
            <a:r>
              <a:rPr lang="ko-KR" altLang="en-US" sz="1200" b="1" u="sng" dirty="0" smtClean="0">
                <a:solidFill>
                  <a:srgbClr val="C00000"/>
                </a:solidFill>
              </a:rPr>
              <a:t>를 탈출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‘</a:t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일반적으로 제어키워드는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200" dirty="0" smtClean="0">
                <a:solidFill>
                  <a:schemeClr val="bg1"/>
                </a:solidFill>
              </a:rPr>
              <a:t> 특정 조건을 만족할 때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탈출하는데 사용한다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특정 조건이 있어야하는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if</a:t>
            </a:r>
            <a:r>
              <a:rPr lang="ko-KR" altLang="en-US" sz="1200" dirty="0" smtClean="0">
                <a:solidFill>
                  <a:schemeClr val="bg1"/>
                </a:solidFill>
              </a:rPr>
              <a:t>문과 함께 사용하는 것이 일반적이다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break</a:t>
            </a:r>
            <a:r>
              <a:rPr lang="ko-KR" altLang="en-US" sz="1200" dirty="0" smtClean="0">
                <a:solidFill>
                  <a:schemeClr val="bg1"/>
                </a:solidFill>
              </a:rPr>
              <a:t>로 다중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bg1"/>
                </a:solidFill>
              </a:rPr>
              <a:t> 한 번에 탈출하는 자바의 공식적인 방법은 </a:t>
            </a:r>
            <a:r>
              <a:rPr lang="en-US" altLang="ko-KR" sz="1200" dirty="0" smtClean="0">
                <a:solidFill>
                  <a:schemeClr val="bg1"/>
                </a:solidFill>
              </a:rPr>
              <a:t>break +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문법이다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break </a:t>
            </a:r>
            <a:r>
              <a:rPr lang="ko-KR" altLang="en-US" sz="1200" dirty="0" smtClean="0">
                <a:solidFill>
                  <a:schemeClr val="bg1"/>
                </a:solidFill>
              </a:rPr>
              <a:t>다음에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Lable</a:t>
            </a:r>
            <a:r>
              <a:rPr lang="ko-KR" altLang="en-US" sz="1200" dirty="0" smtClean="0">
                <a:solidFill>
                  <a:schemeClr val="bg1"/>
                </a:solidFill>
              </a:rPr>
              <a:t>을 지정하면 여러테이블을 한 번에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탈출할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명은 개발자가 임의로 지을 수 있으며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ko-KR" altLang="en-US" sz="1200" dirty="0" smtClean="0">
                <a:solidFill>
                  <a:schemeClr val="bg1"/>
                </a:solidFill>
              </a:rPr>
              <a:t>레이블 다음에는 반드시 콜론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:)</a:t>
            </a:r>
            <a:r>
              <a:rPr lang="ko-KR" altLang="en-US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표시해야 한다</a:t>
            </a:r>
            <a:r>
              <a:rPr lang="en-US" altLang="ko-KR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94125" y="2137368"/>
            <a:ext cx="4700059" cy="69207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continue </a:t>
            </a:r>
            <a:r>
              <a:rPr lang="ko-KR" altLang="en-US" dirty="0" smtClean="0">
                <a:solidFill>
                  <a:schemeClr val="bg1"/>
                </a:solidFill>
              </a:rPr>
              <a:t>제어 키워드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94125" y="2830505"/>
            <a:ext cx="4700059" cy="40274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 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반복 제어문의 닫힌 중괄호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 } 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역할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을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하는 제어 키워드이다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-&gt; </a:t>
            </a:r>
            <a:r>
              <a:rPr lang="ko-KR" altLang="en-US" sz="1200" dirty="0" smtClean="0">
                <a:solidFill>
                  <a:schemeClr val="bg1"/>
                </a:solidFill>
              </a:rPr>
              <a:t>주로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반복 과정에서 특정 구문을 실행하지 않고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    </a:t>
            </a:r>
            <a:r>
              <a:rPr lang="ko-KR" altLang="en-US" sz="1200" u="sng" dirty="0" smtClean="0">
                <a:solidFill>
                  <a:schemeClr val="bg1"/>
                </a:solidFill>
              </a:rPr>
              <a:t>건너뛰고자 할 때 사용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 smtClean="0">
                <a:solidFill>
                  <a:schemeClr val="bg1"/>
                </a:solidFill>
              </a:rPr>
              <a:t>반복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제어문은</a:t>
            </a:r>
            <a:r>
              <a:rPr lang="ko-KR" altLang="en-US" sz="1200" dirty="0" smtClean="0">
                <a:solidFill>
                  <a:schemeClr val="bg1"/>
                </a:solidFill>
              </a:rPr>
              <a:t> 조건식이 </a:t>
            </a:r>
            <a:r>
              <a:rPr lang="en-US" altLang="ko-KR" sz="1200" dirty="0" smtClean="0">
                <a:solidFill>
                  <a:schemeClr val="bg1"/>
                </a:solidFill>
              </a:rPr>
              <a:t>true</a:t>
            </a:r>
            <a:r>
              <a:rPr lang="ko-KR" altLang="en-US" sz="1200" dirty="0" smtClean="0">
                <a:solidFill>
                  <a:schemeClr val="bg1"/>
                </a:solidFill>
              </a:rPr>
              <a:t>일 때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구문을 실행 한 후 닫힌 중괄호를 만나면 다시 다음 반복을 위해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증감식을</a:t>
            </a:r>
            <a:r>
              <a:rPr lang="ko-KR" altLang="en-US" sz="1200" dirty="0" smtClean="0">
                <a:solidFill>
                  <a:schemeClr val="bg1"/>
                </a:solidFill>
              </a:rPr>
              <a:t> 수행하거나</a:t>
            </a:r>
            <a:r>
              <a:rPr lang="en-US" altLang="ko-KR" sz="1200" dirty="0" smtClean="0">
                <a:solidFill>
                  <a:schemeClr val="bg1"/>
                </a:solidFill>
              </a:rPr>
              <a:t>(for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</a:rPr>
              <a:t>조건식을 검사</a:t>
            </a:r>
            <a:r>
              <a:rPr lang="en-US" altLang="ko-KR" sz="1200" dirty="0" smtClean="0">
                <a:solidFill>
                  <a:schemeClr val="bg1"/>
                </a:solidFill>
              </a:rPr>
              <a:t>(while</a:t>
            </a:r>
            <a:r>
              <a:rPr lang="ko-KR" altLang="en-US" sz="1200" dirty="0" smtClean="0">
                <a:solidFill>
                  <a:schemeClr val="bg1"/>
                </a:solidFill>
              </a:rPr>
              <a:t>문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</a:rPr>
              <a:t>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200" dirty="0" smtClean="0">
                <a:solidFill>
                  <a:schemeClr val="bg1"/>
                </a:solidFill>
              </a:rPr>
              <a:t> 실행 도중 </a:t>
            </a:r>
            <a:r>
              <a:rPr lang="en-US" altLang="ko-KR" sz="1200" dirty="0" smtClean="0">
                <a:solidFill>
                  <a:schemeClr val="bg1"/>
                </a:solidFill>
              </a:rPr>
              <a:t>continue</a:t>
            </a:r>
            <a:r>
              <a:rPr lang="ko-KR" altLang="en-US" sz="1200" dirty="0" smtClean="0">
                <a:solidFill>
                  <a:schemeClr val="bg1"/>
                </a:solidFill>
              </a:rPr>
              <a:t>를 만나면 실행할 코드가 남아있더라도 마치 닫힌 중괄호를 만난 것처럼 다음 반복을 위해 증감하거나 조건식을 검색한다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06050"/>
            <a:ext cx="3295650" cy="562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241" y="606050"/>
            <a:ext cx="4219575" cy="505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497" y="606050"/>
            <a:ext cx="80962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885" y="1077537"/>
            <a:ext cx="2733675" cy="4114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41" y="1048962"/>
            <a:ext cx="3238500" cy="41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302" y="931199"/>
            <a:ext cx="951027" cy="47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476" y="2104119"/>
            <a:ext cx="2588997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1.</a:t>
            </a:r>
            <a:r>
              <a:rPr lang="ko-KR" altLang="en-US" sz="1200" b="1" dirty="0" err="1">
                <a:solidFill>
                  <a:schemeClr val="bg1"/>
                </a:solidFill>
              </a:rPr>
              <a:t>왕초보</a:t>
            </a:r>
            <a:r>
              <a:rPr lang="ko-KR" altLang="en-US" sz="1200" b="1" dirty="0">
                <a:solidFill>
                  <a:schemeClr val="bg1"/>
                </a:solidFill>
              </a:rPr>
              <a:t> 탈출하기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자바를 처음 접한 학생의 자바 기초개념 설립 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379849" y="2789917"/>
            <a:ext cx="2571851" cy="4068082"/>
          </a:xfrm>
        </p:spPr>
        <p:txBody>
          <a:bodyPr>
            <a:normAutofit/>
          </a:bodyPr>
          <a:lstStyle/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변수란 무엇인가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선언과 활용</a:t>
            </a:r>
          </a:p>
          <a:p>
            <a:pPr marL="285756" indent="-285756">
              <a:lnSpc>
                <a:spcPct val="21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자료형에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대해 알아보자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- 8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가지 기본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자료형과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참조 자료형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자료형 간의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 Casting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209408" y="2104119"/>
            <a:ext cx="2583268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2. </a:t>
            </a:r>
            <a:r>
              <a:rPr lang="ko-KR" altLang="en-US" sz="1200" b="1" dirty="0">
                <a:solidFill>
                  <a:schemeClr val="bg1"/>
                </a:solidFill>
              </a:rPr>
              <a:t>초보 탈출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코딩을 위한 필수 토대 만들기 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>
          <a:xfrm>
            <a:off x="3198851" y="2789917"/>
            <a:ext cx="2583268" cy="4068082"/>
          </a:xfrm>
        </p:spPr>
        <p:txBody>
          <a:bodyPr>
            <a:noAutofit/>
          </a:bodyPr>
          <a:lstStyle/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연산자의 종류와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연산방법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제어문과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제어키워드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-[if],[switch]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선택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-[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for],[while],[do-while]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반복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제어문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참조자료형</a:t>
            </a: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배열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-String</a:t>
            </a:r>
            <a:endParaRPr lang="en-US" altLang="ko-KR" sz="1001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013773" y="2104119"/>
            <a:ext cx="2588990" cy="669371"/>
          </a:xfrm>
        </p:spPr>
        <p:txBody>
          <a:bodyPr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3.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lvl="0"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기본단계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>
          <a:xfrm>
            <a:off x="6013773" y="2789916"/>
            <a:ext cx="2588990" cy="4068084"/>
          </a:xfrm>
        </p:spPr>
        <p:txBody>
          <a:bodyPr>
            <a:normAutofit/>
          </a:bodyPr>
          <a:lstStyle/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클래스와 객체의 개념 및 생성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활용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내부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필드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생성자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,this()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키워드와 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this 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메서드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클래스의 외부 구성요소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패키지와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임포트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외부클래스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</a:t>
            </a: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접근 지정자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[static],[final],[abstract] </a:t>
            </a:r>
            <a:r>
              <a:rPr lang="ko-KR" altLang="en-US" sz="10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제어자</a:t>
            </a:r>
            <a:endParaRPr lang="ko-KR" altLang="en-US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추상클래스와 인터페이스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추상 클래스</a:t>
            </a:r>
            <a:b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클래스와 이너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익명 이너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이너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텍스트 개체 틀 6"/>
          <p:cNvSpPr txBox="1">
            <a:spLocks/>
          </p:cNvSpPr>
          <p:nvPr/>
        </p:nvSpPr>
        <p:spPr>
          <a:xfrm>
            <a:off x="8815711" y="2104119"/>
            <a:ext cx="2588990" cy="669371"/>
          </a:xfrm>
          <a:prstGeom prst="rect">
            <a:avLst/>
          </a:prstGeom>
        </p:spPr>
        <p:txBody>
          <a:bodyPr vert="horz" lIns="91440" tIns="45721" rIns="91440" bIns="45721" rtlCol="0" anchor="b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Part 4. </a:t>
            </a:r>
            <a:r>
              <a:rPr lang="ko-KR" altLang="en-US" sz="1200" b="1" dirty="0">
                <a:solidFill>
                  <a:schemeClr val="bg1"/>
                </a:solidFill>
              </a:rPr>
              <a:t>나도 이제 개발자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객체지향언어의 특징을 살린 </a:t>
            </a:r>
            <a:r>
              <a:rPr lang="ko-KR" altLang="en-US" sz="800" dirty="0" err="1">
                <a:solidFill>
                  <a:schemeClr val="bg1"/>
                </a:solidFill>
              </a:rPr>
              <a:t>심화단계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8815711" y="2789917"/>
            <a:ext cx="2588990" cy="4068082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처리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예외 전가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사용자 정의 예외 클래스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클래스와 제네릭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문법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메서드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 타입 범위 제한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제네릭의 상속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프레임워크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개념과 구조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-List&lt;E&gt;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-Set&lt;E&gt;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-Map&lt;K,V&gt;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-Stack&lt;E&gt;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클래스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-Queue&lt;E&gt;</a:t>
            </a:r>
            <a:r>
              <a:rPr lang="ko-KR" altLang="en-US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컬렉션 인터페이스</a:t>
            </a: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6" indent="-28575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001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람다식</a:t>
            </a:r>
            <a: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00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altLang="ko-KR" sz="100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699" y="3024385"/>
            <a:ext cx="53450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Q. </a:t>
            </a:r>
            <a:r>
              <a:rPr lang="ko-KR" altLang="en-US" sz="1400" dirty="0" smtClean="0">
                <a:solidFill>
                  <a:schemeClr val="bg1"/>
                </a:solidFill>
              </a:rPr>
              <a:t>배열이란</a:t>
            </a:r>
            <a:r>
              <a:rPr lang="en-US" altLang="ko-KR" sz="1400" dirty="0" smtClean="0">
                <a:solidFill>
                  <a:schemeClr val="bg1"/>
                </a:solidFill>
              </a:rPr>
              <a:t>?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A.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동일한 자료형을 묶</a:t>
            </a:r>
            <a:r>
              <a:rPr lang="ko-KR" altLang="en-US" sz="1400" b="1" dirty="0">
                <a:solidFill>
                  <a:srgbClr val="C00000"/>
                </a:solidFill>
              </a:rPr>
              <a:t>어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저장하는 참조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자료형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</a:t>
            </a:r>
            <a:r>
              <a:rPr lang="ko-KR" altLang="en-US" sz="1400" dirty="0" smtClean="0">
                <a:solidFill>
                  <a:schemeClr val="bg1"/>
                </a:solidFill>
              </a:rPr>
              <a:t>다음과 같은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가지의 특징을 갖는다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1)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생성할 때 크기를 지정해야한다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2)</a:t>
            </a:r>
            <a:r>
              <a:rPr lang="ko-KR" altLang="en-US" sz="1400" dirty="0" smtClean="0">
                <a:solidFill>
                  <a:schemeClr val="bg1"/>
                </a:solidFill>
              </a:rPr>
              <a:t>한번 크기를 지정하면 절대 바꿀 수 없다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69077" y="2789566"/>
            <a:ext cx="4610539" cy="469638"/>
            <a:chOff x="5165817" y="2554747"/>
            <a:chExt cx="4610539" cy="469638"/>
          </a:xfrm>
        </p:grpSpPr>
        <p:sp>
          <p:nvSpPr>
            <p:cNvPr id="14" name="오른쪽 화살표 13"/>
            <p:cNvSpPr/>
            <p:nvPr/>
          </p:nvSpPr>
          <p:spPr>
            <a:xfrm>
              <a:off x="5165817" y="2554747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8290" y="2604900"/>
              <a:ext cx="3708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배열을 생성하는 방법을 알아보자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69077" y="3435613"/>
            <a:ext cx="4716338" cy="469638"/>
            <a:chOff x="5165817" y="3200794"/>
            <a:chExt cx="4716338" cy="469638"/>
          </a:xfrm>
        </p:grpSpPr>
        <p:sp>
          <p:nvSpPr>
            <p:cNvPr id="19" name="오른쪽 화살표 18"/>
            <p:cNvSpPr/>
            <p:nvPr/>
          </p:nvSpPr>
          <p:spPr>
            <a:xfrm>
              <a:off x="5165817" y="3200794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68290" y="3250947"/>
              <a:ext cx="381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r>
                <a:rPr lang="ko-KR" altLang="en-US" dirty="0" smtClean="0"/>
                <a:t>차원 배열을 생성하는 다양한 방법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077" y="4130345"/>
            <a:ext cx="5125104" cy="469638"/>
            <a:chOff x="5165817" y="3895526"/>
            <a:chExt cx="5125104" cy="469638"/>
          </a:xfrm>
        </p:grpSpPr>
        <p:sp>
          <p:nvSpPr>
            <p:cNvPr id="21" name="오른쪽 화살표 20"/>
            <p:cNvSpPr/>
            <p:nvPr/>
          </p:nvSpPr>
          <p:spPr>
            <a:xfrm>
              <a:off x="5165817" y="389552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90" y="3945679"/>
              <a:ext cx="4222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변수와 배열 객체의 값 초기화하기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69077" y="4808505"/>
            <a:ext cx="4294748" cy="469638"/>
            <a:chOff x="5165817" y="4573686"/>
            <a:chExt cx="4294748" cy="469638"/>
          </a:xfrm>
        </p:grpSpPr>
        <p:sp>
          <p:nvSpPr>
            <p:cNvPr id="23" name="오른쪽 화살표 22"/>
            <p:cNvSpPr/>
            <p:nvPr/>
          </p:nvSpPr>
          <p:spPr>
            <a:xfrm>
              <a:off x="5165817" y="4573686"/>
              <a:ext cx="902473" cy="4696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68290" y="4623839"/>
              <a:ext cx="3392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참조 자료형으로서 배열의 특징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18157504"/>
              </p:ext>
            </p:extLst>
          </p:nvPr>
        </p:nvGraphicFramePr>
        <p:xfrm>
          <a:off x="4741950" y="2241489"/>
          <a:ext cx="6749554" cy="45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238" y="210298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배열 생성 순서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325" y="2032755"/>
            <a:ext cx="4610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 선언의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가지 방법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변수명 → </a:t>
            </a:r>
            <a:r>
              <a:rPr lang="en-US" altLang="ko-KR" sz="1000" dirty="0" smtClean="0">
                <a:solidFill>
                  <a:schemeClr val="bg1"/>
                </a:solidFill>
              </a:rPr>
              <a:t>int[ ] a;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       ::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변수명 </a:t>
            </a:r>
            <a:r>
              <a:rPr lang="en-US" altLang="ko-KR" sz="1000" dirty="0" smtClean="0">
                <a:solidFill>
                  <a:schemeClr val="bg1"/>
                </a:solidFill>
              </a:rPr>
              <a:t>[ ] </a:t>
            </a:r>
            <a:r>
              <a:rPr lang="ko-KR" altLang="en-US" sz="1000" dirty="0" smtClean="0">
                <a:solidFill>
                  <a:schemeClr val="bg1"/>
                </a:solidFill>
              </a:rPr>
              <a:t>→</a:t>
            </a:r>
            <a:r>
              <a:rPr lang="en-US" altLang="ko-KR" sz="1000" dirty="0" smtClean="0">
                <a:solidFill>
                  <a:schemeClr val="bg1"/>
                </a:solidFill>
              </a:rPr>
              <a:t>int a [ ];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2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1)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배열은 동일한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자료형만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묶을 수 있으므로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배열에 저장되는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자료형을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알아야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</a:rPr>
              <a:t>그렇기 때문에 </a:t>
            </a:r>
            <a:r>
              <a:rPr lang="en-US" altLang="ko-KR" sz="1000" dirty="0" smtClean="0">
                <a:solidFill>
                  <a:schemeClr val="bg1"/>
                </a:solidFill>
              </a:rPr>
              <a:t>‘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</a:t>
            </a:r>
            <a:r>
              <a:rPr lang="en-US" altLang="ko-KR" sz="1000" dirty="0" smtClean="0">
                <a:solidFill>
                  <a:schemeClr val="bg1"/>
                </a:solidFill>
              </a:rPr>
              <a:t>[ ]’</a:t>
            </a:r>
            <a:r>
              <a:rPr lang="ko-KR" altLang="en-US" sz="1000" dirty="0" smtClean="0">
                <a:solidFill>
                  <a:schemeClr val="bg1"/>
                </a:solidFill>
              </a:rPr>
              <a:t>형식을 사용해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 자료형을 보자마자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어떤 타입인지 알 수 있도록 하는 것이다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325" y="3103984"/>
            <a:ext cx="4350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객체 생성</a:t>
            </a:r>
            <a:r>
              <a:rPr lang="en-US" altLang="ko-KR" sz="1500" dirty="0" smtClean="0">
                <a:solidFill>
                  <a:schemeClr val="bg1"/>
                </a:solidFill>
              </a:rPr>
              <a:t/>
            </a:r>
            <a:br>
              <a:rPr lang="en-US" altLang="ko-KR" sz="1500" dirty="0" smtClean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      </a:t>
            </a:r>
            <a:r>
              <a:rPr lang="en-US" altLang="ko-KR" sz="1000" dirty="0" smtClean="0">
                <a:solidFill>
                  <a:schemeClr val="bg1"/>
                </a:solidFill>
              </a:rPr>
              <a:t>:: new </a:t>
            </a:r>
            <a:r>
              <a:rPr lang="ko-KR" altLang="en-US" sz="1000" dirty="0" smtClean="0">
                <a:solidFill>
                  <a:schemeClr val="bg1"/>
                </a:solidFill>
              </a:rPr>
              <a:t>자료형 </a:t>
            </a:r>
            <a:r>
              <a:rPr lang="en-US" altLang="ko-KR" sz="1000" dirty="0" smtClean="0">
                <a:solidFill>
                  <a:schemeClr val="bg1"/>
                </a:solidFill>
              </a:rPr>
              <a:t>[</a:t>
            </a:r>
            <a:r>
              <a:rPr lang="ko-KR" altLang="en-US" sz="1000" dirty="0" smtClean="0">
                <a:solidFill>
                  <a:schemeClr val="bg1"/>
                </a:solidFill>
              </a:rPr>
              <a:t>배열의 길이</a:t>
            </a:r>
            <a:r>
              <a:rPr lang="en-US" altLang="ko-KR" sz="1000" dirty="0" smtClean="0">
                <a:solidFill>
                  <a:schemeClr val="bg1"/>
                </a:solidFill>
              </a:rPr>
              <a:t>] 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        → new String[5]; :: </a:t>
            </a:r>
            <a:r>
              <a:rPr lang="ko-KR" altLang="en-US" sz="1000" dirty="0" smtClean="0">
                <a:solidFill>
                  <a:schemeClr val="bg1"/>
                </a:solidFill>
              </a:rPr>
              <a:t>문자열 자료형 </a:t>
            </a:r>
            <a:r>
              <a:rPr lang="en-US" altLang="ko-KR" sz="1000" dirty="0">
                <a:solidFill>
                  <a:schemeClr val="bg1"/>
                </a:solidFill>
              </a:rPr>
              <a:t>5</a:t>
            </a:r>
            <a:r>
              <a:rPr lang="ko-KR" altLang="en-US" sz="1000" dirty="0" smtClean="0">
                <a:solidFill>
                  <a:schemeClr val="bg1"/>
                </a:solidFill>
              </a:rPr>
              <a:t>개를 포함할 수 있는 객체 생성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200" dirty="0">
                <a:solidFill>
                  <a:schemeClr val="bg1"/>
                </a:solidFill>
              </a:rPr>
              <a:t> </a:t>
            </a:r>
            <a:endParaRPr lang="en-US" altLang="ko-KR" sz="2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특징</a:t>
            </a:r>
            <a:r>
              <a:rPr lang="en-US" altLang="ko-KR" sz="1000" dirty="0" smtClean="0">
                <a:solidFill>
                  <a:schemeClr val="bg1"/>
                </a:solidFill>
              </a:rPr>
              <a:t>2)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배열 선언 시 그 배열의 길이를 반드시 지정</a:t>
            </a:r>
            <a:r>
              <a:rPr lang="ko-KR" altLang="en-US" sz="1000" dirty="0" smtClean="0">
                <a:solidFill>
                  <a:schemeClr val="bg1"/>
                </a:solidFill>
              </a:rPr>
              <a:t>해야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5" y="3873425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배열의 자료형 변수에 객체 대입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325" y="5334913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▶ 객체에 값 입력하기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25458"/>
              </p:ext>
            </p:extLst>
          </p:nvPr>
        </p:nvGraphicFramePr>
        <p:xfrm>
          <a:off x="815586" y="4144101"/>
          <a:ext cx="4215610" cy="119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 후 값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참조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자료형은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객체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대입 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 선언과 동시에 값 대입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자료형</a:t>
                      </a:r>
                      <a:r>
                        <a:rPr lang="en-US" altLang="ko-KR" sz="700" dirty="0" smtClean="0"/>
                        <a:t>[ ] </a:t>
                      </a:r>
                      <a:r>
                        <a:rPr lang="ko-KR" altLang="en-US" sz="700" dirty="0" smtClean="0"/>
                        <a:t>변수명 </a:t>
                      </a:r>
                      <a:r>
                        <a:rPr lang="en-US" altLang="ko-KR" sz="700" dirty="0" smtClean="0"/>
                        <a:t>= new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[</a:t>
                      </a:r>
                      <a:r>
                        <a:rPr lang="ko-KR" altLang="en-US" sz="700" baseline="0" dirty="0" smtClean="0"/>
                        <a:t>배열의 길이</a:t>
                      </a:r>
                      <a:r>
                        <a:rPr lang="en-US" altLang="ko-KR" sz="700" baseline="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int [ ] a;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  <a:tr h="3071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해석 </a:t>
                      </a:r>
                      <a:r>
                        <a:rPr lang="en-US" altLang="ko-KR" sz="700" dirty="0" smtClean="0"/>
                        <a:t>: int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ko-KR" altLang="en-US" sz="700" baseline="0" dirty="0" smtClean="0"/>
                        <a:t>자료형</a:t>
                      </a:r>
                      <a:r>
                        <a:rPr lang="en-US" altLang="ko-KR" sz="700" baseline="0" dirty="0" smtClean="0"/>
                        <a:t> 3</a:t>
                      </a:r>
                      <a:r>
                        <a:rPr lang="ko-KR" altLang="en-US" sz="700" baseline="0" dirty="0" smtClean="0"/>
                        <a:t>개를 저장할 수 있는 공간을 힙 메모리에 넣어두고</a:t>
                      </a:r>
                      <a:r>
                        <a:rPr lang="en-US" altLang="ko-KR" sz="700" baseline="0" dirty="0" smtClean="0"/>
                        <a:t>,</a:t>
                      </a:r>
                      <a:br>
                        <a:rPr lang="en-US" altLang="ko-KR" sz="700" baseline="0" dirty="0" smtClean="0"/>
                      </a:br>
                      <a:r>
                        <a:rPr lang="ko-KR" altLang="en-US" sz="700" baseline="0" dirty="0" smtClean="0"/>
                        <a:t>어디에 </a:t>
                      </a:r>
                      <a:r>
                        <a:rPr lang="ko-KR" altLang="en-US" sz="700" baseline="0" dirty="0" err="1" smtClean="0"/>
                        <a:t>넣었는지를</a:t>
                      </a:r>
                      <a:r>
                        <a:rPr lang="ko-KR" altLang="en-US" sz="700" baseline="0" dirty="0" smtClean="0"/>
                        <a:t> 참조 변수 </a:t>
                      </a:r>
                      <a:r>
                        <a:rPr lang="en-US" altLang="ko-KR" sz="700" baseline="0" dirty="0" smtClean="0"/>
                        <a:t>a</a:t>
                      </a:r>
                      <a:r>
                        <a:rPr lang="ko-KR" altLang="en-US" sz="700" baseline="0" dirty="0" smtClean="0"/>
                        <a:t>에 저장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93573643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68291"/>
              </p:ext>
            </p:extLst>
          </p:nvPr>
        </p:nvGraphicFramePr>
        <p:xfrm>
          <a:off x="815586" y="5610744"/>
          <a:ext cx="4215610" cy="118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805">
                  <a:extLst>
                    <a:ext uri="{9D8B030D-6E8A-4147-A177-3AD203B41FA5}">
                      <a16:colId xmlns:a16="http://schemas.microsoft.com/office/drawing/2014/main" val="3045181352"/>
                    </a:ext>
                  </a:extLst>
                </a:gridCol>
                <a:gridCol w="2107805">
                  <a:extLst>
                    <a:ext uri="{9D8B030D-6E8A-4147-A177-3AD203B41FA5}">
                      <a16:colId xmlns:a16="http://schemas.microsoft.com/office/drawing/2014/main" val="468175412"/>
                    </a:ext>
                  </a:extLst>
                </a:gridCol>
              </a:tblGrid>
              <a:tr h="275793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객체에 값 대입하기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 객체 값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읽어오기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521443937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변수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인덱스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] = </a:t>
                      </a:r>
                      <a:r>
                        <a:rPr lang="ko-KR" altLang="en-US" sz="7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en-US" altLang="ko-KR" sz="7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참조 변수명</a:t>
                      </a:r>
                      <a:r>
                        <a:rPr lang="en-US" altLang="ko-KR" sz="700" dirty="0" smtClean="0"/>
                        <a:t>[</a:t>
                      </a:r>
                      <a:r>
                        <a:rPr lang="ko-KR" altLang="en-US" sz="700" dirty="0" smtClean="0"/>
                        <a:t>인덱스</a:t>
                      </a:r>
                      <a:r>
                        <a:rPr lang="en-US" altLang="ko-KR" sz="700" dirty="0" smtClean="0"/>
                        <a:t>];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283694473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int</a:t>
                      </a:r>
                      <a:r>
                        <a:rPr lang="en-US" altLang="ko-KR" sz="700" baseline="0" dirty="0" smtClean="0"/>
                        <a:t>[ ] a = new int[3];</a:t>
                      </a:r>
                    </a:p>
                    <a:p>
                      <a:pPr latinLnBrk="1"/>
                      <a:endParaRPr lang="en-US" altLang="ko-KR" sz="700" baseline="0" dirty="0" smtClean="0"/>
                    </a:p>
                    <a:p>
                      <a:pPr latinLnBrk="1"/>
                      <a:r>
                        <a:rPr lang="en-US" altLang="ko-KR" sz="700" baseline="0" dirty="0" smtClean="0"/>
                        <a:t>a[0] = 3;</a:t>
                      </a:r>
                    </a:p>
                    <a:p>
                      <a:pPr latinLnBrk="1"/>
                      <a:r>
                        <a:rPr lang="en-US" altLang="ko-KR" sz="700" baseline="0" dirty="0" smtClean="0"/>
                        <a:t>a[1] = 4;</a:t>
                      </a:r>
                    </a:p>
                    <a:p>
                      <a:pPr latinLnBrk="1"/>
                      <a:r>
                        <a:rPr lang="en-US" altLang="ko-KR" sz="700" dirty="0" smtClean="0"/>
                        <a:t>a[2] = 5;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(a[0]);  //3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(a[1]);  //4</a:t>
                      </a:r>
                    </a:p>
                    <a:p>
                      <a:pPr latinLnBrk="1"/>
                      <a:r>
                        <a:rPr lang="en-US" altLang="ko-KR" sz="700" dirty="0" err="1" smtClean="0"/>
                        <a:t>System.out.println</a:t>
                      </a:r>
                      <a:r>
                        <a:rPr lang="en-US" altLang="ko-KR" sz="700" dirty="0" smtClean="0"/>
                        <a:t>(a[2]);  //5</a:t>
                      </a:r>
                      <a:endParaRPr lang="ko-KR" altLang="en-US" sz="700" dirty="0"/>
                    </a:p>
                  </a:txBody>
                  <a:tcPr marL="69348" marR="69348" marT="34675" marB="34675" anchor="ctr"/>
                </a:tc>
                <a:extLst>
                  <a:ext uri="{0D108BD9-81ED-4DB2-BD59-A6C34878D82A}">
                    <a16:rowId xmlns:a16="http://schemas.microsoft.com/office/drawing/2014/main" val="379162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87306" y="2257638"/>
            <a:ext cx="4406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▶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메모리에서의 강제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초깃값</a:t>
            </a:r>
            <a:endParaRPr lang="en-US" altLang="ko-KR" sz="15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------------------------------------------------------------</a:t>
            </a:r>
            <a:b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메모리는 모든 공간에 값이 들어가 있어야 하며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초기화를 하지 않았을 때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자바 가상 </a:t>
            </a:r>
            <a:r>
              <a:rPr lang="ko-KR" alt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머신이</a:t>
            </a:r>
            <a:r>
              <a:rPr lang="ko-KR" alt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강제 초기화 한다</a:t>
            </a:r>
            <a:r>
              <a:rPr lang="en-US" altLang="ko-KR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7153"/>
              </p:ext>
            </p:extLst>
          </p:nvPr>
        </p:nvGraphicFramePr>
        <p:xfrm>
          <a:off x="5887305" y="3633324"/>
          <a:ext cx="43871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52">
                  <a:extLst>
                    <a:ext uri="{9D8B030D-6E8A-4147-A177-3AD203B41FA5}">
                      <a16:colId xmlns:a16="http://schemas.microsoft.com/office/drawing/2014/main" val="955446784"/>
                    </a:ext>
                  </a:extLst>
                </a:gridCol>
                <a:gridCol w="2021874">
                  <a:extLst>
                    <a:ext uri="{9D8B030D-6E8A-4147-A177-3AD203B41FA5}">
                      <a16:colId xmlns:a16="http://schemas.microsoft.com/office/drawing/2014/main" val="2987688014"/>
                    </a:ext>
                  </a:extLst>
                </a:gridCol>
                <a:gridCol w="1131811">
                  <a:extLst>
                    <a:ext uri="{9D8B030D-6E8A-4147-A177-3AD203B41FA5}">
                      <a16:colId xmlns:a16="http://schemas.microsoft.com/office/drawing/2014/main" val="27353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 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자료형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기본값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6539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기본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불리언 </a:t>
                      </a:r>
                      <a:r>
                        <a:rPr lang="en-US" altLang="ko-KR" sz="1000" b="1" dirty="0" smtClean="0"/>
                        <a:t>(boolean)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false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523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정수</a:t>
                      </a:r>
                      <a:r>
                        <a:rPr lang="en-US" altLang="ko-KR" sz="1000" b="1" dirty="0" smtClean="0"/>
                        <a:t>(byte, short/char,</a:t>
                      </a:r>
                      <a:r>
                        <a:rPr lang="en-US" altLang="ko-KR" sz="1000" b="1" baseline="0" dirty="0" smtClean="0"/>
                        <a:t> int long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9636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실수</a:t>
                      </a:r>
                      <a:r>
                        <a:rPr lang="en-US" altLang="ko-KR" sz="1000" b="1" dirty="0" smtClean="0"/>
                        <a:t>(float,</a:t>
                      </a:r>
                      <a:r>
                        <a:rPr lang="en-US" altLang="ko-KR" sz="1000" b="1" baseline="0" dirty="0" smtClean="0"/>
                        <a:t> double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0.0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26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참조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클래스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배열 </a:t>
                      </a:r>
                      <a:r>
                        <a:rPr lang="en-US" altLang="ko-KR" sz="1000" b="1" baseline="0" dirty="0" smtClean="0"/>
                        <a:t>…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null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37888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98316"/>
              </p:ext>
            </p:extLst>
          </p:nvPr>
        </p:nvGraphicFramePr>
        <p:xfrm>
          <a:off x="1220652" y="2257638"/>
          <a:ext cx="3537529" cy="427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529">
                  <a:extLst>
                    <a:ext uri="{9D8B030D-6E8A-4147-A177-3AD203B41FA5}">
                      <a16:colId xmlns:a16="http://schemas.microsoft.com/office/drawing/2014/main" val="2984459491"/>
                    </a:ext>
                  </a:extLst>
                </a:gridCol>
              </a:tblGrid>
              <a:tr h="45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차원 배열을 생성하는 다양한 방법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027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66860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];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[0]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배열의 길이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-1] =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12923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int[3];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a[0] = 3;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a[1] = 4;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a[2] = 5;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14934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배열 객체 생성과 함께 값 대입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1309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 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50302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 new int[ ]{1, 2, 3};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141477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24588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[ ]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= {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264761"/>
                  </a:ext>
                </a:extLst>
              </a:tr>
              <a:tr h="324702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="1" baseline="0" dirty="0" smtClean="0">
                          <a:solidFill>
                            <a:schemeClr val="bg1"/>
                          </a:solidFill>
                        </a:rPr>
                        <a:t>[ ] a ={3, 4, 5};</a:t>
                      </a:r>
                      <a:endParaRPr lang="ko-KR" alt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4436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87305" y="5706346"/>
            <a:ext cx="5601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▶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배열의 길이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배열의 모든 데이터를 출력하려면 배열의 </a:t>
            </a:r>
            <a:r>
              <a:rPr lang="ko-KR" altLang="en-US" sz="1100" b="1" dirty="0" err="1" smtClean="0"/>
              <a:t>길이만큼을</a:t>
            </a:r>
            <a:r>
              <a:rPr lang="ko-KR" altLang="en-US" sz="1100" b="1" dirty="0" smtClean="0"/>
              <a:t> 출력하면 된다</a:t>
            </a:r>
            <a:r>
              <a:rPr lang="en-US" altLang="ko-KR" sz="1100" b="1" dirty="0" smtClean="0"/>
              <a:t>.</a:t>
            </a:r>
            <a:br>
              <a:rPr lang="en-US" altLang="ko-KR" sz="1100" b="1" dirty="0" smtClean="0"/>
            </a:br>
            <a:r>
              <a:rPr lang="ko-KR" altLang="en-US" sz="1100" b="1" dirty="0" smtClean="0"/>
              <a:t>이때 </a:t>
            </a:r>
            <a:r>
              <a:rPr lang="ko-KR" altLang="en-US" sz="1100" b="1" dirty="0" err="1" smtClean="0"/>
              <a:t>반복문을</a:t>
            </a:r>
            <a:r>
              <a:rPr lang="ko-KR" altLang="en-US" sz="1100" b="1" dirty="0" smtClean="0"/>
              <a:t> 사용할 수 있는데</a:t>
            </a:r>
            <a:r>
              <a:rPr lang="en-US" altLang="ko-KR" sz="1100" b="1" dirty="0" smtClean="0"/>
              <a:t>, </a:t>
            </a:r>
            <a:r>
              <a:rPr lang="ko-KR" altLang="en-US" sz="1100" b="1" dirty="0" err="1" smtClean="0"/>
              <a:t>반복문의</a:t>
            </a:r>
            <a:r>
              <a:rPr lang="ko-KR" altLang="en-US" sz="1100" b="1" dirty="0" smtClean="0"/>
              <a:t> 반복 길이는 배열의 길이가 될 수 있다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자바는 </a:t>
            </a:r>
            <a:r>
              <a:rPr lang="en-US" altLang="ko-KR" sz="1100" b="1" dirty="0" smtClean="0"/>
              <a:t>‘</a:t>
            </a:r>
            <a:r>
              <a:rPr lang="ko-KR" altLang="en-US" sz="1100" b="1" dirty="0" smtClean="0"/>
              <a:t>배열 참조 변수</a:t>
            </a:r>
            <a:r>
              <a:rPr lang="en-US" altLang="ko-KR" sz="1100" b="1" dirty="0" smtClean="0"/>
              <a:t>.length’ </a:t>
            </a:r>
            <a:r>
              <a:rPr lang="ko-KR" altLang="en-US" sz="1100" b="1" dirty="0" smtClean="0"/>
              <a:t>로 배열의 길이를 구할 수 있는 쉬운 방법을 제공한다</a:t>
            </a:r>
            <a:r>
              <a:rPr lang="en-US" altLang="ko-KR" sz="1100" b="1" dirty="0" smtClean="0"/>
              <a:t>. 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6164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차원 배열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9032"/>
              </p:ext>
            </p:extLst>
          </p:nvPr>
        </p:nvGraphicFramePr>
        <p:xfrm>
          <a:off x="681038" y="2040467"/>
          <a:ext cx="3780895" cy="217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배열의 길이 구하기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배열 참조 변수</a:t>
                      </a:r>
                      <a:r>
                        <a:rPr lang="en-US" altLang="ko-KR" sz="1400" dirty="0" smtClean="0"/>
                        <a:t>.length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 [ ] = new int[ ] {3, 4, 5, 6, 7};</a:t>
                      </a:r>
                    </a:p>
                    <a:p>
                      <a:pPr algn="l" latinLnBrk="1"/>
                      <a:r>
                        <a:rPr lang="en-US" altLang="ko-KR" sz="1400" dirty="0" err="1" smtClean="0"/>
                        <a:t>Stystem.out.println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a.length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81180"/>
              </p:ext>
            </p:extLst>
          </p:nvPr>
        </p:nvGraphicFramePr>
        <p:xfrm>
          <a:off x="680325" y="4326467"/>
          <a:ext cx="378089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895">
                  <a:extLst>
                    <a:ext uri="{9D8B030D-6E8A-4147-A177-3AD203B41FA5}">
                      <a16:colId xmlns:a16="http://schemas.microsoft.com/office/drawing/2014/main" val="15792505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for-each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800" b="1" baseline="0" dirty="0" smtClean="0">
                          <a:solidFill>
                            <a:schemeClr val="bg1"/>
                          </a:solidFill>
                        </a:rPr>
                        <a:t>문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76735"/>
                  </a:ext>
                </a:extLst>
              </a:tr>
              <a:tr h="494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for (</a:t>
                      </a:r>
                      <a:r>
                        <a:rPr lang="ko-KR" altLang="en-US" sz="1400" dirty="0" smtClean="0"/>
                        <a:t>원소 자료형 변수명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집합 객체</a:t>
                      </a:r>
                      <a:r>
                        <a:rPr lang="en-US" altLang="ko-KR" sz="1400" dirty="0" smtClean="0"/>
                        <a:t>) {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553507"/>
                  </a:ext>
                </a:extLst>
              </a:tr>
              <a:tr h="1065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int</a:t>
                      </a:r>
                      <a:r>
                        <a:rPr lang="en-US" altLang="ko-KR" sz="1400" baseline="0" dirty="0" smtClean="0"/>
                        <a:t> [ ] a = [100];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a[0] = 1, a[1] =2, … a[99] = 100;</a:t>
                      </a:r>
                    </a:p>
                    <a:p>
                      <a:pPr algn="l" latinLnBrk="1"/>
                      <a:endParaRPr lang="en-US" altLang="ko-KR" sz="1400" baseline="0" dirty="0" smtClean="0"/>
                    </a:p>
                    <a:p>
                      <a:pPr algn="l" latinLnBrk="1"/>
                      <a:r>
                        <a:rPr lang="en-US" altLang="ko-KR" sz="1400" baseline="0" dirty="0" smtClean="0"/>
                        <a:t>for (int k : a) {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      </a:t>
                      </a:r>
                      <a:r>
                        <a:rPr lang="en-US" altLang="ko-KR" sz="1400" baseline="0" dirty="0" err="1" smtClean="0"/>
                        <a:t>System.out.println</a:t>
                      </a:r>
                      <a:r>
                        <a:rPr lang="en-US" altLang="ko-KR" sz="1400" baseline="0" dirty="0" smtClean="0"/>
                        <a:t>(k)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}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7714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56" y="1998431"/>
            <a:ext cx="4251172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정방 행렬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6" y="2336873"/>
            <a:ext cx="4706322" cy="14454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가로 및 세로 방향의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차원으로 데이터를 저장하는 배열이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배열이다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ko-KR" altLang="en-US" sz="1400" dirty="0" smtClean="0">
                <a:solidFill>
                  <a:schemeClr val="bg1"/>
                </a:solidFill>
              </a:rPr>
              <a:t>그 중 직사각형의 형태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모든 길이가 같은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</a:rPr>
              <a:t>를 띤 배열을 </a:t>
            </a:r>
            <a:r>
              <a:rPr lang="en-US" altLang="ko-KR" sz="1400" dirty="0" smtClean="0">
                <a:solidFill>
                  <a:schemeClr val="bg1"/>
                </a:solidFill>
              </a:rPr>
              <a:t>[2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정방 행렬 배열</a:t>
            </a:r>
            <a:r>
              <a:rPr lang="en-US" altLang="ko-KR" sz="1400" dirty="0" smtClean="0">
                <a:solidFill>
                  <a:schemeClr val="bg1"/>
                </a:solidFill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</a:rPr>
              <a:t>이라고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63288"/>
              </p:ext>
            </p:extLst>
          </p:nvPr>
        </p:nvGraphicFramePr>
        <p:xfrm>
          <a:off x="2261062" y="4069693"/>
          <a:ext cx="3125586" cy="187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2">
                  <a:extLst>
                    <a:ext uri="{9D8B030D-6E8A-4147-A177-3AD203B41FA5}">
                      <a16:colId xmlns:a16="http://schemas.microsoft.com/office/drawing/2014/main" val="1155044440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054384458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334293195"/>
                    </a:ext>
                  </a:extLst>
                </a:gridCol>
              </a:tblGrid>
              <a:tr h="3747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정방 행렬의 구조와 인덱스 번호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654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a[0][1]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a[0][2]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0638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244096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45122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a[3][2]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0964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7816" y="482198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int[ ][ ] a;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1569625" y="5006645"/>
            <a:ext cx="5750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77935" y="4069693"/>
            <a:ext cx="0" cy="18739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261062" y="3998422"/>
            <a:ext cx="3125586" cy="39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325" y="6086434"/>
            <a:ext cx="509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배열을 선언할 때도 배열을 대괄호</a:t>
            </a:r>
            <a:r>
              <a:rPr lang="en-US" altLang="ko-KR" sz="1200" dirty="0" smtClean="0">
                <a:solidFill>
                  <a:schemeClr val="bg1"/>
                </a:solidFill>
              </a:rPr>
              <a:t>([])</a:t>
            </a:r>
            <a:r>
              <a:rPr lang="ko-KR" altLang="en-US" sz="1200" dirty="0" smtClean="0">
                <a:solidFill>
                  <a:schemeClr val="bg1"/>
                </a:solidFill>
              </a:rPr>
              <a:t>로 표시한다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다만 </a:t>
            </a:r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배열과 다른 점은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차원이라는 것을 나타내기 위해</a:t>
            </a:r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개의 대괄호로 표시한다는 것이다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8311" y="220991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5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403" y="2326256"/>
            <a:ext cx="3930941" cy="3993337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93963"/>
              </p:ext>
            </p:extLst>
          </p:nvPr>
        </p:nvGraphicFramePr>
        <p:xfrm>
          <a:off x="5501039" y="2336873"/>
          <a:ext cx="2442973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973">
                  <a:extLst>
                    <a:ext uri="{9D8B030D-6E8A-4147-A177-3AD203B41FA5}">
                      <a16:colId xmlns:a16="http://schemas.microsoft.com/office/drawing/2014/main" val="401108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정방 행렬 배열의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선언법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5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int[][] a;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 [][] b;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String[][] c;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 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6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 a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b [][];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c [][]</a:t>
                      </a:r>
                      <a:r>
                        <a:rPr lang="en-US" altLang="ko-KR" sz="1800" baseline="0" dirty="0" smtClean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 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변수명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int[] a[];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double[] b[];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String[] c[];</a:t>
                      </a:r>
                      <a:endParaRPr lang="ko-KR" altLang="en-US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8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차원 정방 행렬 배열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00275"/>
              </p:ext>
            </p:extLst>
          </p:nvPr>
        </p:nvGraphicFramePr>
        <p:xfrm>
          <a:off x="83125" y="2091266"/>
          <a:ext cx="11928768" cy="405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92">
                  <a:extLst>
                    <a:ext uri="{9D8B030D-6E8A-4147-A177-3AD203B41FA5}">
                      <a16:colId xmlns:a16="http://schemas.microsoft.com/office/drawing/2014/main" val="2650694999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431442607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3656934866"/>
                    </a:ext>
                  </a:extLst>
                </a:gridCol>
                <a:gridCol w="2982192">
                  <a:extLst>
                    <a:ext uri="{9D8B030D-6E8A-4147-A177-3AD203B41FA5}">
                      <a16:colId xmlns:a16="http://schemas.microsoft.com/office/drawing/2014/main" val="1358633935"/>
                    </a:ext>
                  </a:extLst>
                </a:gridCol>
              </a:tblGrid>
              <a:tr h="434473">
                <a:tc gridSpan="4"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100" dirty="0" smtClean="0">
                          <a:solidFill>
                            <a:schemeClr val="bg1"/>
                          </a:solidFill>
                        </a:rPr>
                        <a:t>차원 정방행렬 배열의 </a:t>
                      </a:r>
                      <a:r>
                        <a:rPr lang="en-US" altLang="ko-KR" sz="2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2100" dirty="0" smtClean="0">
                          <a:solidFill>
                            <a:schemeClr val="bg1"/>
                          </a:solidFill>
                        </a:rPr>
                        <a:t>가지 객체 생성 방법</a:t>
                      </a:r>
                    </a:p>
                  </a:txBody>
                  <a:tcPr marL="107130" marR="107130" marT="53565" marB="5356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24228"/>
                  </a:ext>
                </a:extLst>
              </a:tr>
              <a:tr h="483468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배열 객체를 생성하고 값 대입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배열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객체의 행 성분부터 생성하고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열 성분 생성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배열의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자료형과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함께 대입할 값 입력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4.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대입할 값만 입력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 anchor="ctr"/>
                </a:tc>
                <a:extLst>
                  <a:ext uri="{0D108BD9-81ED-4DB2-BD59-A6C34878D82A}">
                    <a16:rowId xmlns:a16="http://schemas.microsoft.com/office/drawing/2014/main" val="1297731438"/>
                  </a:ext>
                </a:extLst>
              </a:tr>
              <a:tr h="964277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new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열의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[0][0]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b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[0][1]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=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new 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[][]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{{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}, … , {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20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= {{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…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}, … , {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, …, 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extLst>
                  <a:ext uri="{0D108BD9-81ED-4DB2-BD59-A6C34878D82A}">
                    <a16:rowId xmlns:a16="http://schemas.microsoft.com/office/drawing/2014/main" val="175332894"/>
                  </a:ext>
                </a:extLst>
              </a:tr>
              <a:tr h="4344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[][] a = new int [2][3];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a[0][0] = 1; a[0][1] = 2; a[0][2] = 3;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a[1][0] = 4; a[1][1] = 5; a[1][2] = 6;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int[][]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a = new int [2][];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 = new int[3];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a[0][0] = 1; a[0][1] = 2; a[0][2] = 3;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 = new int[3];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a[1][0] = 4; a[1][1] = 5; a[1][2] = 6;</a:t>
                      </a:r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sz="1200" baseline="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int[][] a = new int[2][];</a:t>
                      </a:r>
                    </a:p>
                    <a:p>
                      <a:pPr latinLnBrk="1"/>
                      <a:endParaRPr lang="en-US" altLang="ko-KR" sz="12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a[0] = new int[]{1,2,3};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a[1] = new int[]{4,5,6};</a:t>
                      </a: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[][] a = new int[][] {{1,2,3}, {4,5,6}};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200" baseline="0" dirty="0" smtClean="0">
                          <a:solidFill>
                            <a:schemeClr val="bg1"/>
                          </a:solidFill>
                        </a:rPr>
                        <a:t> [][] a ={{1,2,3}, {4,5,6}}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07130" marR="107130" marT="53565" marB="53565"/>
                </a:tc>
                <a:extLst>
                  <a:ext uri="{0D108BD9-81ED-4DB2-BD59-A6C34878D82A}">
                    <a16:rowId xmlns:a16="http://schemas.microsoft.com/office/drawing/2014/main" val="2899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91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" y="1552834"/>
            <a:ext cx="5128332" cy="46733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00" y="2159058"/>
            <a:ext cx="5829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2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비정방</a:t>
            </a:r>
            <a:r>
              <a:rPr lang="ko-KR" altLang="en-US" dirty="0" smtClean="0"/>
              <a:t> 행렬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86867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비정방</a:t>
            </a:r>
            <a:r>
              <a:rPr lang="ko-KR" altLang="en-US" sz="1200" dirty="0" smtClean="0">
                <a:solidFill>
                  <a:schemeClr val="bg1"/>
                </a:solidFill>
              </a:rPr>
              <a:t> 행렬은 </a:t>
            </a:r>
            <a:r>
              <a:rPr lang="ko-KR" altLang="en-US" sz="1200" dirty="0">
                <a:solidFill>
                  <a:schemeClr val="bg1"/>
                </a:solidFill>
              </a:rPr>
              <a:t>각</a:t>
            </a:r>
            <a:r>
              <a:rPr lang="ko-KR" altLang="en-US" sz="1200" dirty="0" smtClean="0">
                <a:solidFill>
                  <a:schemeClr val="bg1"/>
                </a:solidFill>
              </a:rPr>
              <a:t> 행마다 열의 길이가 다른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배열을 의미한다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배열의 구조를 보면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각 행 별로 들쑥날쑥한 것을 알 수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하지만 기본적인 개념은 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r>
              <a:rPr lang="ko-KR" altLang="en-US" sz="1200" dirty="0" smtClean="0">
                <a:solidFill>
                  <a:schemeClr val="bg1"/>
                </a:solidFill>
              </a:rPr>
              <a:t>차원 정방 행렬과 완벽하게 동일하다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79758"/>
              </p:ext>
            </p:extLst>
          </p:nvPr>
        </p:nvGraphicFramePr>
        <p:xfrm>
          <a:off x="2144683" y="3373289"/>
          <a:ext cx="3125586" cy="149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2">
                  <a:extLst>
                    <a:ext uri="{9D8B030D-6E8A-4147-A177-3AD203B41FA5}">
                      <a16:colId xmlns:a16="http://schemas.microsoft.com/office/drawing/2014/main" val="1155044440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054384458"/>
                    </a:ext>
                  </a:extLst>
                </a:gridCol>
                <a:gridCol w="1041862">
                  <a:extLst>
                    <a:ext uri="{9D8B030D-6E8A-4147-A177-3AD203B41FA5}">
                      <a16:colId xmlns:a16="http://schemas.microsoft.com/office/drawing/2014/main" val="2334293195"/>
                    </a:ext>
                  </a:extLst>
                </a:gridCol>
              </a:tblGrid>
              <a:tr h="37478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차원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비정방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행렬의 구조와 인덱스 번호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2654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06389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a[1][1]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a[0][2]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244096"/>
                  </a:ext>
                </a:extLst>
              </a:tr>
              <a:tr h="374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a[2][0]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a[2][1]</a:t>
                      </a: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94512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812" y="393818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int[ ][ ] a;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</p:cNvCxnSpPr>
          <p:nvPr/>
        </p:nvCxnSpPr>
        <p:spPr>
          <a:xfrm flipV="1">
            <a:off x="1436621" y="4122851"/>
            <a:ext cx="575059" cy="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061556" y="3373289"/>
            <a:ext cx="0" cy="14991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144683" y="3302018"/>
            <a:ext cx="3125586" cy="39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67046"/>
              </p:ext>
            </p:extLst>
          </p:nvPr>
        </p:nvGraphicFramePr>
        <p:xfrm>
          <a:off x="5478086" y="2054241"/>
          <a:ext cx="4881557" cy="469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557">
                  <a:extLst>
                    <a:ext uri="{9D8B030D-6E8A-4147-A177-3AD203B41FA5}">
                      <a16:colId xmlns:a16="http://schemas.microsoft.com/office/drawing/2014/main" val="4011089814"/>
                    </a:ext>
                  </a:extLst>
                </a:gridCol>
              </a:tblGrid>
              <a:tr h="331095">
                <a:tc>
                  <a:txBody>
                    <a:bodyPr/>
                    <a:lstStyle/>
                    <a:p>
                      <a:pPr marL="0" marR="0" indent="0" algn="ctr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[2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차원 </a:t>
                      </a:r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비정방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 행렬의 </a:t>
                      </a:r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선언법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355505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배열</a:t>
                      </a:r>
                      <a:r>
                        <a:rPr lang="ko-KR" altLang="en-US" sz="1050" b="1" baseline="0" dirty="0" smtClean="0">
                          <a:solidFill>
                            <a:schemeClr val="bg1"/>
                          </a:solidFill>
                        </a:rPr>
                        <a:t> 객체의 행 성분부터 생성하고 열 성분 생성하기</a:t>
                      </a:r>
                      <a:endParaRPr lang="ko-KR" altLang="en-US" sz="105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738070"/>
                  </a:ext>
                </a:extLst>
              </a:tr>
              <a:tr h="19865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= new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행의 길이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][]; //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열의 길이는 표시하지 않음</a:t>
                      </a:r>
                      <a:endParaRPr lang="en-US" altLang="ko-KR" sz="105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new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열의 개수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[0]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new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열의 개수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참조 변수명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[1] = 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차원 배열의 생성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[][] a = new int[2][];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a[0] = new int[2];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a[0][0] = 1; a[0][1] = 2;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int[1] = new int[3];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a[1][0] = 3; a[1][1] = 4; a[1][5] = 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9792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>
                          <a:solidFill>
                            <a:schemeClr val="bg1"/>
                          </a:solidFill>
                        </a:rPr>
                        <a:t>자료형과</a:t>
                      </a: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 대입할 값만 입력하기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768504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참조 변수명 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= new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[][] {{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}, … ,{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}}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int[][]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 a = new int[][]{{1,2},{3,4,5}};</a:t>
                      </a:r>
                      <a:endParaRPr lang="ko-KR" alt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62593"/>
                  </a:ext>
                </a:extLst>
              </a:tr>
              <a:tr h="331095">
                <a:tc>
                  <a:txBody>
                    <a:bodyPr/>
                    <a:lstStyle/>
                    <a:p>
                      <a:pPr marL="0" marR="0" indent="0" algn="l" defTabSz="9144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bg1"/>
                          </a:solidFill>
                        </a:rPr>
                        <a:t>대입할 값만 입력하기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435590"/>
                  </a:ext>
                </a:extLst>
              </a:tr>
              <a:tr h="510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[][] 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참조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 변수명 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= {{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}, … ,{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, … , </a:t>
                      </a:r>
                      <a:r>
                        <a:rPr lang="ko-KR" altLang="en-US" sz="1050" baseline="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}}</a:t>
                      </a:r>
                    </a:p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ex)</a:t>
                      </a:r>
                    </a:p>
                    <a:p>
                      <a:pPr latinLnBrk="1"/>
                      <a:r>
                        <a:rPr lang="en-US" altLang="ko-KR" sz="1050" baseline="0" dirty="0" smtClean="0">
                          <a:solidFill>
                            <a:schemeClr val="bg1"/>
                          </a:solidFill>
                        </a:rPr>
                        <a:t>int[][] a = {{1,2},{3,4,5}}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8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85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331" y="31864"/>
            <a:ext cx="5483220" cy="67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06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차원 배열의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720" y="2205555"/>
            <a:ext cx="43724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배열은 가로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세로 방향으로 데이터가 분포되어 있어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개의 인덱스를 사용한다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따라서 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r>
              <a:rPr lang="ko-KR" altLang="en-US" sz="1400" dirty="0" smtClean="0">
                <a:solidFill>
                  <a:schemeClr val="bg1"/>
                </a:solidFill>
              </a:rPr>
              <a:t>차원 배열의 모든 데이터를 출력하기 위해서는 기본적으로 이중 </a:t>
            </a:r>
            <a:r>
              <a:rPr lang="en-US" altLang="ko-KR" sz="1400" dirty="0" smtClean="0">
                <a:solidFill>
                  <a:schemeClr val="bg1"/>
                </a:solidFill>
              </a:rPr>
              <a:t>for </a:t>
            </a:r>
            <a:r>
              <a:rPr lang="ko-KR" altLang="en-US" sz="1400" dirty="0" smtClean="0">
                <a:solidFill>
                  <a:schemeClr val="bg1"/>
                </a:solidFill>
              </a:rPr>
              <a:t>문을 사용해야 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   </a:t>
            </a:r>
            <a:r>
              <a:rPr lang="ko-KR" altLang="en-US" sz="1400" dirty="0" smtClean="0">
                <a:solidFill>
                  <a:schemeClr val="bg1"/>
                </a:solidFill>
              </a:rPr>
              <a:t>바깥쪽 </a:t>
            </a:r>
            <a:r>
              <a:rPr lang="en-US" altLang="ko-KR" sz="1400" dirty="0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문에는 행의 개수를 나타내는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a.length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   </a:t>
            </a:r>
            <a:r>
              <a:rPr lang="ko-KR" altLang="en-US" sz="1400" dirty="0" smtClean="0">
                <a:solidFill>
                  <a:schemeClr val="bg1"/>
                </a:solidFill>
              </a:rPr>
              <a:t>안쪽 </a:t>
            </a:r>
            <a:r>
              <a:rPr lang="en-US" altLang="ko-KR" sz="1400" dirty="0" smtClean="0">
                <a:solidFill>
                  <a:schemeClr val="bg1"/>
                </a:solidFill>
              </a:rPr>
              <a:t>for</a:t>
            </a:r>
            <a:r>
              <a:rPr lang="ko-KR" altLang="en-US" sz="1400" dirty="0" smtClean="0">
                <a:solidFill>
                  <a:schemeClr val="bg1"/>
                </a:solidFill>
              </a:rPr>
              <a:t>문에는 각 행방 열의 개수를 </a:t>
            </a:r>
            <a:r>
              <a:rPr lang="ko-KR" altLang="en-US" sz="1400" dirty="0" smtClean="0">
                <a:solidFill>
                  <a:schemeClr val="bg1"/>
                </a:solidFill>
              </a:rPr>
              <a:t>나타내는</a:t>
            </a:r>
            <a:r>
              <a:rPr lang="en-US" altLang="ko-KR" sz="1400" dirty="0" smtClean="0">
                <a:solidFill>
                  <a:schemeClr val="bg1"/>
                </a:solidFill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</a:rPr>
            </a:br>
            <a:r>
              <a:rPr lang="en-US" altLang="ko-KR" sz="1400" dirty="0" smtClean="0">
                <a:solidFill>
                  <a:schemeClr val="bg1"/>
                </a:solidFill>
              </a:rPr>
              <a:t>     a[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400" dirty="0" smtClean="0">
                <a:solidFill>
                  <a:schemeClr val="bg1"/>
                </a:solidFill>
              </a:rPr>
              <a:t>].length</a:t>
            </a:r>
            <a:r>
              <a:rPr lang="ko-KR" altLang="en-US" sz="1400" dirty="0" smtClean="0">
                <a:solidFill>
                  <a:schemeClr val="bg1"/>
                </a:solidFill>
              </a:rPr>
              <a:t>를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사용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4177383"/>
            <a:ext cx="4825691" cy="2100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5" y="2205555"/>
            <a:ext cx="4370073" cy="40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4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</a:t>
            </a:r>
            <a:r>
              <a:rPr lang="ko-KR" altLang="en-US" smtClean="0"/>
              <a:t>란 무엇인가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325" y="2152996"/>
            <a:ext cx="5612414" cy="19360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란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(Java)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1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객체지향적이고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범용적인 프로그래밍 언어이다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프로그래밍 언어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컴퓨터가 이해할 수 있는 명령을 작성하기 위한 도구를 말한다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altLang="ko-KR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자바의 플랫폼 독립성 </a:t>
            </a: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서로 다른 플랫폼을 사용하는 컴퓨터는 서로 다른 기계어를 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사용하기 때문에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다른 플랫폼에서 사용하는 기계어는 알아듣지 못한다</a:t>
            </a:r>
            <a:r>
              <a:rPr lang="en-US" altLang="ko-KR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99663"/>
              </p:ext>
            </p:extLst>
          </p:nvPr>
        </p:nvGraphicFramePr>
        <p:xfrm>
          <a:off x="680320" y="4089092"/>
          <a:ext cx="5612416" cy="242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208">
                  <a:extLst>
                    <a:ext uri="{9D8B030D-6E8A-4147-A177-3AD203B41FA5}">
                      <a16:colId xmlns:a16="http://schemas.microsoft.com/office/drawing/2014/main" val="3687266597"/>
                    </a:ext>
                  </a:extLst>
                </a:gridCol>
                <a:gridCol w="2806208">
                  <a:extLst>
                    <a:ext uri="{9D8B030D-6E8A-4147-A177-3AD203B41FA5}">
                      <a16:colId xmlns:a16="http://schemas.microsoft.com/office/drawing/2014/main" val="2523384719"/>
                    </a:ext>
                  </a:extLst>
                </a:gridCol>
              </a:tblGrid>
              <a:tr h="41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종속성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플랫폼의 독립성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86707"/>
                  </a:ext>
                </a:extLst>
              </a:tr>
              <a:tr h="1028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실행 파일은 하나의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u="sng" dirty="0" smtClean="0"/>
                        <a:t>특정 플랫폼에서만 사용가능</a:t>
                      </a:r>
                      <a:endParaRPr lang="en-US" altLang="ko-KR" sz="1400" u="sng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 프로그램이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모든 플랫폼에서 실행 가능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ko-KR" altLang="en-US" sz="1050" dirty="0" smtClean="0">
                          <a:solidFill>
                            <a:schemeClr val="bg1"/>
                          </a:solidFill>
                        </a:rPr>
                        <a:t>운영체제와 관계없이 실행할 수 있는 이유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자바 가상 머신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</a:rPr>
                        <a:t>(JVM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en-US" altLang="ko-KR" sz="700" baseline="0" dirty="0" smtClean="0">
                          <a:solidFill>
                            <a:schemeClr val="bg1"/>
                          </a:solidFill>
                        </a:rPr>
                        <a:t>Java Virtual Machine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835990109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Ex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실행파일 </a:t>
                      </a:r>
                      <a:r>
                        <a:rPr lang="en-US" altLang="ko-KR" sz="1200" baseline="0" dirty="0" smtClean="0"/>
                        <a:t>– </a:t>
                      </a:r>
                      <a:r>
                        <a:rPr lang="ko-KR" altLang="en-US" sz="1200" baseline="0" dirty="0" smtClean="0"/>
                        <a:t>플랫폼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.exe – </a:t>
                      </a:r>
                      <a:r>
                        <a:rPr lang="ko-KR" altLang="en-US" sz="1200" baseline="0" dirty="0" smtClean="0"/>
                        <a:t>윈도우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.app – </a:t>
                      </a:r>
                      <a:r>
                        <a:rPr lang="ko-KR" altLang="en-US" sz="1200" baseline="0" dirty="0" smtClean="0"/>
                        <a:t>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baseline="0" dirty="0" smtClean="0"/>
                        <a:t>.</a:t>
                      </a:r>
                      <a:r>
                        <a:rPr lang="en-US" altLang="ko-KR" sz="1200" baseline="0" dirty="0" err="1" smtClean="0"/>
                        <a:t>sh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리눅스</a:t>
                      </a:r>
                      <a:endParaRPr lang="en-US" altLang="ko-KR" sz="1200" dirty="0" smtClean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실행파일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플랫폼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.class – </a:t>
                      </a:r>
                      <a:r>
                        <a:rPr lang="ko-KR" altLang="en-US" sz="1200" dirty="0" smtClean="0"/>
                        <a:t>윈도우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리눅스 </a:t>
                      </a:r>
                      <a:r>
                        <a:rPr lang="en-US" altLang="ko-KR" sz="1200" dirty="0" smtClean="0"/>
                        <a:t>…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자바 실행 파일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179718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59" y="3191459"/>
            <a:ext cx="5061648" cy="33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57448" y="3200400"/>
            <a:ext cx="5552901" cy="320871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문자열을 저장하는 </a:t>
            </a:r>
            <a:r>
              <a:rPr lang="en-US" altLang="ko-KR" dirty="0" smtClean="0"/>
              <a:t>String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42364"/>
              </p:ext>
            </p:extLst>
          </p:nvPr>
        </p:nvGraphicFramePr>
        <p:xfrm>
          <a:off x="630449" y="3716713"/>
          <a:ext cx="4863551" cy="2908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4221" y="327256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 String </a:t>
            </a:r>
            <a:r>
              <a:rPr lang="ko-KR" altLang="en-US" dirty="0" smtClean="0">
                <a:solidFill>
                  <a:schemeClr val="bg1"/>
                </a:solidFill>
              </a:rPr>
              <a:t>클래스의 객체 생성 방법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1" y="2479254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문자열은 반드시 큰따옴표</a:t>
            </a:r>
            <a:endParaRPr lang="en-US" altLang="ko-KR" dirty="0" smtClean="0"/>
          </a:p>
          <a:p>
            <a:r>
              <a:rPr lang="en-US" altLang="ko-KR" dirty="0" smtClean="0"/>
              <a:t>( String a = 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”) </a:t>
            </a:r>
            <a:r>
              <a:rPr lang="ko-KR" altLang="en-US" dirty="0" smtClean="0"/>
              <a:t>안에</a:t>
            </a:r>
            <a:r>
              <a:rPr lang="en-US" altLang="ko-KR" dirty="0"/>
              <a:t> </a:t>
            </a:r>
            <a:r>
              <a:rPr lang="ko-KR" altLang="en-US" dirty="0" smtClean="0"/>
              <a:t>표기해야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10349" y="2156088"/>
            <a:ext cx="5776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/>
              <a:t>특징 </a:t>
            </a:r>
            <a:r>
              <a:rPr lang="en-US" altLang="ko-KR" dirty="0" smtClean="0"/>
              <a:t>1. </a:t>
            </a:r>
            <a:r>
              <a:rPr lang="ko-KR" altLang="en-US" dirty="0"/>
              <a:t>객체 안의 값을 </a:t>
            </a:r>
            <a:r>
              <a:rPr lang="ko-KR" altLang="en-US" dirty="0" smtClean="0"/>
              <a:t>변경하면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새로운 </a:t>
            </a:r>
            <a:r>
              <a:rPr lang="ko-KR" altLang="en-US" dirty="0"/>
              <a:t>객체를 생성</a:t>
            </a:r>
          </a:p>
          <a:p>
            <a:pPr lvl="0"/>
            <a:r>
              <a:rPr lang="en-US" altLang="ko-KR" dirty="0" smtClean="0"/>
              <a:t>            </a:t>
            </a:r>
            <a:r>
              <a:rPr lang="en-US" altLang="ko-KR" sz="1200" dirty="0" smtClean="0"/>
              <a:t>::String </a:t>
            </a:r>
            <a:r>
              <a:rPr lang="ko-KR" altLang="en-US" sz="1200" dirty="0"/>
              <a:t>객체는 내부에 포함된 문자열을 변경할 수 없다</a:t>
            </a:r>
            <a:r>
              <a:rPr lang="en-US" altLang="ko-KR" sz="1200" dirty="0" smtClean="0"/>
              <a:t>.</a:t>
            </a:r>
          </a:p>
          <a:p>
            <a:pPr lvl="0"/>
            <a:endParaRPr lang="ko-KR" altLang="en-US" dirty="0"/>
          </a:p>
          <a:p>
            <a:pPr lvl="0"/>
            <a:r>
              <a:rPr lang="ko-KR" altLang="en-US" dirty="0" smtClean="0"/>
              <a:t>특징 </a:t>
            </a:r>
            <a:r>
              <a:rPr lang="en-US" altLang="ko-KR" dirty="0" smtClean="0"/>
              <a:t>2. </a:t>
            </a:r>
            <a:r>
              <a:rPr lang="ko-KR" altLang="en-US" dirty="0"/>
              <a:t>리터럴을 바로 입력한 데이터는 문자열이 같을 때 하나의 객체를 공유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71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2103123"/>
            <a:ext cx="4698357" cy="371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bg1"/>
                </a:solidFill>
              </a:rPr>
              <a:t>자바 가상 </a:t>
            </a:r>
            <a:r>
              <a:rPr lang="ko-KR" altLang="en-US" sz="1600" dirty="0" err="1">
                <a:solidFill>
                  <a:schemeClr val="bg1"/>
                </a:solidFill>
              </a:rPr>
              <a:t>머신은</a:t>
            </a:r>
            <a:r>
              <a:rPr lang="ko-KR" altLang="en-US" sz="1600" dirty="0">
                <a:solidFill>
                  <a:schemeClr val="bg1"/>
                </a:solidFill>
              </a:rPr>
              <a:t> 메모리를 효율적으로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관리하기 위해 메모리를 크게 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메서드</a:t>
            </a:r>
            <a:r>
              <a:rPr lang="en-US" altLang="ko-KR" sz="1600" dirty="0">
                <a:solidFill>
                  <a:schemeClr val="bg1"/>
                </a:solidFill>
              </a:rPr>
              <a:t>(method), </a:t>
            </a:r>
            <a:r>
              <a:rPr lang="ko-KR" altLang="en-US" sz="1600" dirty="0">
                <a:solidFill>
                  <a:schemeClr val="bg1"/>
                </a:solidFill>
              </a:rPr>
              <a:t>스택</a:t>
            </a:r>
            <a:r>
              <a:rPr lang="en-US" altLang="ko-KR" sz="1600" dirty="0">
                <a:solidFill>
                  <a:schemeClr val="bg1"/>
                </a:solidFill>
              </a:rPr>
              <a:t>(stack), </a:t>
            </a:r>
            <a:r>
              <a:rPr lang="ko-KR" altLang="en-US" sz="1600" dirty="0">
                <a:solidFill>
                  <a:schemeClr val="bg1"/>
                </a:solidFill>
              </a:rPr>
              <a:t>힙</a:t>
            </a:r>
            <a:r>
              <a:rPr lang="en-US" altLang="ko-KR" sz="1600" dirty="0">
                <a:solidFill>
                  <a:schemeClr val="bg1"/>
                </a:solidFill>
              </a:rPr>
              <a:t>(heap)</a:t>
            </a:r>
            <a:r>
              <a:rPr lang="ko-KR" altLang="en-US" sz="1600" dirty="0">
                <a:solidFill>
                  <a:schemeClr val="bg1"/>
                </a:solidFill>
              </a:rPr>
              <a:t>영역으로 나눠 사용한다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** Main()</a:t>
            </a:r>
            <a:r>
              <a:rPr lang="ko-KR" altLang="en-US" sz="1200" dirty="0">
                <a:solidFill>
                  <a:schemeClr val="bg1"/>
                </a:solidFill>
              </a:rPr>
              <a:t>메서드 </a:t>
            </a:r>
            <a:r>
              <a:rPr lang="en-US" altLang="ko-KR" sz="1200" dirty="0">
                <a:solidFill>
                  <a:schemeClr val="bg1"/>
                </a:solidFill>
              </a:rPr>
              <a:t>=</a:t>
            </a:r>
            <a:r>
              <a:rPr lang="ko-KR" altLang="en-US" sz="1200" dirty="0">
                <a:solidFill>
                  <a:schemeClr val="bg1"/>
                </a:solidFill>
              </a:rPr>
              <a:t> 자바 프로그램의 시작과 </a:t>
            </a:r>
            <a:r>
              <a:rPr lang="ko-KR" altLang="en-US" sz="1200" dirty="0" err="1">
                <a:solidFill>
                  <a:schemeClr val="bg1"/>
                </a:solidFill>
              </a:rPr>
              <a:t>끝지점을</a:t>
            </a:r>
            <a:r>
              <a:rPr lang="ko-KR" altLang="en-US" sz="1200" dirty="0">
                <a:solidFill>
                  <a:schemeClr val="bg1"/>
                </a:solidFill>
              </a:rPr>
              <a:t> 의미한다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678" y1="42708" x2="51678" y2="42708"/>
                        <a14:foregroundMark x1="53020" y1="33854" x2="53020" y2="33854"/>
                        <a14:foregroundMark x1="43624" y1="31771" x2="43624" y2="31771"/>
                        <a14:foregroundMark x1="59732" y1="25521" x2="59732" y2="25521"/>
                        <a14:foregroundMark x1="57718" y1="26042" x2="57718" y2="26042"/>
                        <a14:foregroundMark x1="48993" y1="46875" x2="48993" y2="46875"/>
                        <a14:foregroundMark x1="49664" y1="51563" x2="49664" y2="51563"/>
                        <a14:foregroundMark x1="53020" y1="39063" x2="53020" y2="39063"/>
                        <a14:foregroundMark x1="47651" y1="38542" x2="47651" y2="38542"/>
                        <a14:foregroundMark x1="55034" y1="17188" x2="55034" y2="17188"/>
                        <a14:foregroundMark x1="68456" y1="41146" x2="68456" y2="41146"/>
                        <a14:foregroundMark x1="66443" y1="57292" x2="66443" y2="57292"/>
                        <a14:foregroundMark x1="38926" y1="58333" x2="38926" y2="58333"/>
                        <a14:foregroundMark x1="35570" y1="52083" x2="35570" y2="52083"/>
                        <a14:foregroundMark x1="67114" y1="67708" x2="67114" y2="67708"/>
                        <a14:foregroundMark x1="55705" y1="68750" x2="55705" y2="68750"/>
                        <a14:foregroundMark x1="43624" y1="70833" x2="43624" y2="70833"/>
                        <a14:foregroundMark x1="31544" y1="69792" x2="31544" y2="6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06" y="788956"/>
            <a:ext cx="783404" cy="1009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내용 개체 틀 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0432403"/>
              </p:ext>
            </p:extLst>
          </p:nvPr>
        </p:nvGraphicFramePr>
        <p:xfrm>
          <a:off x="680322" y="3390901"/>
          <a:ext cx="4698357" cy="332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19">
                  <a:extLst>
                    <a:ext uri="{9D8B030D-6E8A-4147-A177-3AD203B41FA5}">
                      <a16:colId xmlns:a16="http://schemas.microsoft.com/office/drawing/2014/main" val="2420420546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1351296255"/>
                    </a:ext>
                  </a:extLst>
                </a:gridCol>
                <a:gridCol w="1566119">
                  <a:extLst>
                    <a:ext uri="{9D8B030D-6E8A-4147-A177-3AD203B41FA5}">
                      <a16:colId xmlns:a16="http://schemas.microsoft.com/office/drawing/2014/main" val="2259851745"/>
                    </a:ext>
                  </a:extLst>
                </a:gridCol>
              </a:tblGrid>
              <a:tr h="55429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메모리 영역</a:t>
                      </a:r>
                      <a:endParaRPr lang="ko-KR" altLang="en-US" sz="1800" dirty="0"/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94614"/>
                  </a:ext>
                </a:extLst>
              </a:tr>
              <a:tr h="554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method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stack</a:t>
                      </a: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heap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673738084"/>
                  </a:ext>
                </a:extLst>
              </a:tr>
              <a:tr h="22171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5880165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79496"/>
              </p:ext>
            </p:extLst>
          </p:nvPr>
        </p:nvGraphicFramePr>
        <p:xfrm>
          <a:off x="876532" y="4522126"/>
          <a:ext cx="1243214" cy="219457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3214">
                  <a:extLst>
                    <a:ext uri="{9D8B030D-6E8A-4147-A177-3AD203B41FA5}">
                      <a16:colId xmlns:a16="http://schemas.microsoft.com/office/drawing/2014/main" val="4278200237"/>
                    </a:ext>
                  </a:extLst>
                </a:gridCol>
              </a:tblGrid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class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075193546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06496593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static</a:t>
                      </a:r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3640681795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596725181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final</a:t>
                      </a:r>
                      <a:endParaRPr lang="ko-KR" altLang="en-US" sz="1800" dirty="0" smtClean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918128597"/>
                  </a:ext>
                </a:extLst>
              </a:tr>
              <a:tr h="365762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5768935"/>
                  </a:ext>
                </a:extLst>
              </a:tr>
            </a:tbl>
          </a:graphicData>
        </a:graphic>
      </p:graphicFrame>
      <p:sp>
        <p:nvSpPr>
          <p:cNvPr id="6" name="설명선 1 5"/>
          <p:cNvSpPr/>
          <p:nvPr/>
        </p:nvSpPr>
        <p:spPr>
          <a:xfrm>
            <a:off x="7606148" y="2154843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152620"/>
              <a:gd name="adj4" fmla="val -15609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메소드</a:t>
            </a:r>
            <a:r>
              <a:rPr lang="ko-KR" altLang="en-US" sz="1200" b="1" dirty="0">
                <a:solidFill>
                  <a:schemeClr val="bg1"/>
                </a:solidFill>
              </a:rPr>
              <a:t> 영역 </a:t>
            </a:r>
            <a:r>
              <a:rPr lang="en-US" altLang="ko-KR" sz="1200" b="1" dirty="0">
                <a:solidFill>
                  <a:schemeClr val="bg1"/>
                </a:solidFill>
              </a:rPr>
              <a:t>(Method Area)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클래스의 바이트 코드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정적 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상수들이 저장된다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bg1"/>
                </a:solidFill>
              </a:rPr>
              <a:t>이 영역은 </a:t>
            </a:r>
            <a:r>
              <a:rPr lang="en-US" altLang="ko-KR" sz="1200" b="1" dirty="0">
                <a:solidFill>
                  <a:schemeClr val="bg1"/>
                </a:solidFill>
              </a:rPr>
              <a:t>JVM</a:t>
            </a:r>
            <a:r>
              <a:rPr lang="ko-KR" altLang="en-US" sz="1200" b="1" dirty="0">
                <a:solidFill>
                  <a:schemeClr val="bg1"/>
                </a:solidFill>
              </a:rPr>
              <a:t>이 시작될 때 생성되며</a:t>
            </a:r>
            <a:r>
              <a:rPr lang="en-US" altLang="ko-KR" sz="1200" b="1" dirty="0">
                <a:solidFill>
                  <a:schemeClr val="bg1"/>
                </a:solidFill>
              </a:rPr>
              <a:t>, JVM</a:t>
            </a:r>
            <a:r>
              <a:rPr lang="ko-KR" altLang="en-US" sz="1200" b="1" dirty="0">
                <a:solidFill>
                  <a:schemeClr val="bg1"/>
                </a:solidFill>
              </a:rPr>
              <a:t>이 종료될 때까지 유지된다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최신 버전의 </a:t>
            </a:r>
            <a:r>
              <a:rPr lang="en-US" altLang="ko-KR" sz="1200" dirty="0">
                <a:solidFill>
                  <a:schemeClr val="bg1"/>
                </a:solidFill>
              </a:rPr>
              <a:t>JVM</a:t>
            </a:r>
            <a:r>
              <a:rPr lang="ko-KR" altLang="en-US" sz="1200" dirty="0">
                <a:solidFill>
                  <a:schemeClr val="bg1"/>
                </a:solidFill>
              </a:rPr>
              <a:t>에서는 메모리 구조가 변경되어 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en-US" altLang="ko-KR" sz="1200" dirty="0" err="1">
                <a:solidFill>
                  <a:schemeClr val="bg1"/>
                </a:solidFill>
              </a:rPr>
              <a:t>Metaspace</a:t>
            </a:r>
            <a:r>
              <a:rPr lang="en-US" altLang="ko-KR" sz="1200" dirty="0">
                <a:solidFill>
                  <a:schemeClr val="bg1"/>
                </a:solidFill>
              </a:rPr>
              <a:t>"</a:t>
            </a:r>
            <a:r>
              <a:rPr lang="ko-KR" altLang="en-US" sz="1200" dirty="0">
                <a:solidFill>
                  <a:schemeClr val="bg1"/>
                </a:solidFill>
              </a:rPr>
              <a:t>로 대체되었다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설명선 1 8"/>
          <p:cNvSpPr/>
          <p:nvPr/>
        </p:nvSpPr>
        <p:spPr>
          <a:xfrm>
            <a:off x="7606148" y="3741651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25674"/>
              <a:gd name="adj4" fmla="val -11628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스택 </a:t>
            </a:r>
            <a:r>
              <a:rPr lang="en-US" altLang="ko-KR" sz="1200" b="1" dirty="0">
                <a:solidFill>
                  <a:schemeClr val="bg1"/>
                </a:solidFill>
              </a:rPr>
              <a:t>(Stack)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메서드가 호출될 때마다 해당 메서드의 지역 변수 및 매개변수들이 스택에 저장되고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메서드의 실행이 완료되면 스택에서 제거된다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스택은 </a:t>
            </a:r>
            <a:r>
              <a:rPr lang="ko-KR" altLang="en-US" sz="1200" dirty="0" err="1">
                <a:solidFill>
                  <a:schemeClr val="bg1"/>
                </a:solidFill>
              </a:rPr>
              <a:t>후입선출</a:t>
            </a:r>
            <a:r>
              <a:rPr lang="en-US" altLang="ko-KR" sz="1200" dirty="0">
                <a:solidFill>
                  <a:schemeClr val="bg1"/>
                </a:solidFill>
              </a:rPr>
              <a:t>(LIFO) </a:t>
            </a:r>
            <a:r>
              <a:rPr lang="ko-KR" altLang="en-US" sz="1200" dirty="0">
                <a:solidFill>
                  <a:schemeClr val="bg1"/>
                </a:solidFill>
              </a:rPr>
              <a:t>구조를 가지고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7606148" y="5328460"/>
            <a:ext cx="3508315" cy="1388226"/>
          </a:xfrm>
          <a:prstGeom prst="borderCallout1">
            <a:avLst>
              <a:gd name="adj1" fmla="val 18750"/>
              <a:gd name="adj2" fmla="val -8333"/>
              <a:gd name="adj3" fmla="val -72530"/>
              <a:gd name="adj4" fmla="val -7126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6350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</a:t>
            </a:r>
            <a:r>
              <a:rPr lang="en-US" altLang="ko-KR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(Heap)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/>
                </a:solidFill>
              </a:rPr>
              <a:t>동적으로 할당된 객체들이 저장되는 영역이다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자바에서는 </a:t>
            </a:r>
            <a:r>
              <a:rPr lang="en-US" altLang="ko-KR" sz="1200" b="1" dirty="0">
                <a:solidFill>
                  <a:schemeClr val="bg1"/>
                </a:solidFill>
              </a:rPr>
              <a:t>new </a:t>
            </a:r>
            <a:r>
              <a:rPr lang="ko-KR" altLang="en-US" sz="1200" b="1" dirty="0">
                <a:solidFill>
                  <a:schemeClr val="bg1"/>
                </a:solidFill>
              </a:rPr>
              <a:t>키워드를 사용하여 객체를 생성할 때 </a:t>
            </a:r>
            <a:r>
              <a:rPr lang="ko-KR" altLang="en-US" sz="1200" b="1" dirty="0" err="1">
                <a:solidFill>
                  <a:schemeClr val="bg1"/>
                </a:solidFill>
              </a:rPr>
              <a:t>힙에</a:t>
            </a:r>
            <a:r>
              <a:rPr lang="ko-KR" altLang="en-US" sz="1200" b="1" dirty="0">
                <a:solidFill>
                  <a:schemeClr val="bg1"/>
                </a:solidFill>
              </a:rPr>
              <a:t> 메모리가 할당된다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이 영역은 </a:t>
            </a:r>
            <a:r>
              <a:rPr lang="ko-KR" altLang="en-US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가비지</a:t>
            </a:r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컬렉션에 의해 관리되어 더 이상 사용되지 않는 객체들을 자동으로 제거한다</a:t>
            </a:r>
            <a:r>
              <a:rPr lang="en-US" altLang="ko-KR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2" y="3063621"/>
            <a:ext cx="4698357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</a:rPr>
              <a:t>변수의 선언</a:t>
            </a:r>
            <a:r>
              <a:rPr lang="en-US" altLang="ko-KR" b="1" dirty="0" smtClean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변수의 선언이란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프로그램에서 사용할 변수를 만들고 </a:t>
            </a:r>
            <a:r>
              <a:rPr lang="ko-KR" altLang="en-US" sz="1801" b="1" dirty="0">
                <a:solidFill>
                  <a:srgbClr val="C00000"/>
                </a:solidFill>
              </a:rPr>
              <a:t>해당 변수에 대한 정보를 컴퓨터에게 알려주는 것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선언할 때는 변수의 이름과 데이터 유형을 지정한다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선언하면 컴퓨터는 해당 변수를 위한 메모리 공간을 할당하게 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/>
                </a:solidFill>
              </a:rPr>
              <a:t>Int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; -&gt; </a:t>
            </a:r>
            <a:r>
              <a:rPr lang="en-US" altLang="ko-KR" sz="1600" dirty="0" err="1">
                <a:solidFill>
                  <a:schemeClr val="bg1"/>
                </a:solidFill>
              </a:rPr>
              <a:t>i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라는 </a:t>
            </a:r>
            <a:r>
              <a:rPr lang="ko-KR" altLang="en-US" sz="1600" dirty="0" err="1">
                <a:solidFill>
                  <a:schemeClr val="bg1"/>
                </a:solidFill>
              </a:rPr>
              <a:t>정수데이터</a:t>
            </a:r>
            <a:r>
              <a:rPr lang="ko-KR" altLang="en-US" sz="1600" dirty="0">
                <a:solidFill>
                  <a:schemeClr val="bg1"/>
                </a:solidFill>
              </a:rPr>
              <a:t> 타입을 선언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String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-&gt;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이라는 문자열 데이터 타입 선언</a:t>
            </a:r>
            <a:r>
              <a:rPr lang="en-US" altLang="ko-KR" sz="180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7" y="3063621"/>
            <a:ext cx="470005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변수의 활용</a:t>
            </a:r>
            <a:r>
              <a:rPr lang="en-US" altLang="ko-KR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 활용은 </a:t>
            </a:r>
            <a:r>
              <a:rPr lang="ko-KR" altLang="en-US" sz="1801" b="1" dirty="0">
                <a:solidFill>
                  <a:schemeClr val="bg1"/>
                </a:solidFill>
              </a:rPr>
              <a:t>프로그래밍에서 변수를 사용하여 데이터를 저장하고 조작하는 것을 의미한다</a:t>
            </a:r>
            <a:r>
              <a:rPr lang="en-US" altLang="ko-KR" sz="1801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사용하면 프로그램은 데이터를 추적하고 필요할 때 해당 데이터에 접근하여 값을 변경할 수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1" dirty="0">
                <a:solidFill>
                  <a:schemeClr val="bg1"/>
                </a:solidFill>
              </a:rPr>
              <a:t>변수를 활용하는 것은 프로그램을 작성하는 데 있어서 매우 중요하다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Ex)</a:t>
            </a:r>
          </a:p>
          <a:p>
            <a:pPr marL="0" indent="0">
              <a:buNone/>
            </a:pPr>
            <a:r>
              <a:rPr lang="en-US" altLang="ko-KR" sz="1801" dirty="0">
                <a:solidFill>
                  <a:schemeClr val="bg1"/>
                </a:solidFill>
              </a:rPr>
              <a:t>Int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en-US" altLang="ko-KR" sz="1801" dirty="0">
                <a:solidFill>
                  <a:schemeClr val="bg1"/>
                </a:solidFill>
              </a:rPr>
              <a:t> = 0; -&gt; </a:t>
            </a:r>
            <a:r>
              <a:rPr lang="en-US" altLang="ko-KR" sz="1801" dirty="0" err="1">
                <a:solidFill>
                  <a:schemeClr val="bg1"/>
                </a:solidFill>
              </a:rPr>
              <a:t>i</a:t>
            </a:r>
            <a:r>
              <a:rPr lang="ko-KR" altLang="en-US" sz="1801" dirty="0">
                <a:solidFill>
                  <a:schemeClr val="bg1"/>
                </a:solidFill>
              </a:rPr>
              <a:t>에 </a:t>
            </a:r>
            <a:r>
              <a:rPr lang="en-US" altLang="ko-KR" sz="1801" dirty="0">
                <a:solidFill>
                  <a:schemeClr val="bg1"/>
                </a:solidFill>
              </a:rPr>
              <a:t>0</a:t>
            </a:r>
            <a:r>
              <a:rPr lang="ko-KR" altLang="en-US" sz="1801" dirty="0">
                <a:solidFill>
                  <a:schemeClr val="bg1"/>
                </a:solidFill>
              </a:rPr>
              <a:t>이라는 값을 저장한다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" y="2125729"/>
            <a:ext cx="12192000" cy="646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801" dirty="0"/>
              <a:t>변수</a:t>
            </a:r>
            <a:r>
              <a:rPr lang="en-US" altLang="ko-KR" sz="1801" dirty="0"/>
              <a:t>(Variable): </a:t>
            </a:r>
            <a:r>
              <a:rPr lang="ko-KR" altLang="en-US" sz="1801" dirty="0"/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프로그램은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변수를 사용하여 데이터를 저장하고 추적하며,</a:t>
            </a:r>
            <a:r>
              <a:rPr lang="en-US" altLang="ko-KR" sz="1801" dirty="0">
                <a:latin typeface="Arial" panose="020B0604020202020204" pitchFamily="34" charset="0"/>
              </a:rPr>
              <a:t> </a:t>
            </a:r>
            <a:r>
              <a:rPr lang="ko-KR" altLang="ko-KR" sz="1801" dirty="0">
                <a:latin typeface="Arial" panose="020B0604020202020204" pitchFamily="34" charset="0"/>
              </a:rPr>
              <a:t>데이터를 조작하고 다룰 수 있다. </a:t>
            </a:r>
            <a:endParaRPr lang="en-US" altLang="ko-KR" sz="1801" dirty="0">
              <a:latin typeface="Arial" panose="020B0604020202020204" pitchFamily="34" charset="0"/>
            </a:endParaRPr>
          </a:p>
          <a:p>
            <a:pPr lvl="0" algn="ctr"/>
            <a:r>
              <a:rPr lang="ko-KR" altLang="ko-KR" sz="1801" dirty="0">
                <a:latin typeface="Arial" panose="020B0604020202020204" pitchFamily="34" charset="0"/>
              </a:rPr>
              <a:t>변수는 프로그래밍에서 매우 중요한 개념으로, 거의 모든 프로그램에서 사용</a:t>
            </a:r>
            <a:r>
              <a:rPr lang="ko-KR" altLang="en-US" sz="1801" dirty="0">
                <a:latin typeface="Arial" panose="020B0604020202020204" pitchFamily="34" charset="0"/>
              </a:rPr>
              <a:t>된</a:t>
            </a:r>
            <a:r>
              <a:rPr lang="ko-KR" altLang="ko-KR" sz="1801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" y="-323289"/>
            <a:ext cx="184731" cy="64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2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  <a:t/>
            </a:r>
            <a:br>
              <a:rPr lang="ko-KR" altLang="ko-KR" sz="1801">
                <a:solidFill>
                  <a:srgbClr val="FFFFFF"/>
                </a:solidFill>
                <a:latin typeface="Arial" panose="020B0604020202020204" pitchFamily="34" charset="0"/>
                <a:ea typeface="Söhne"/>
              </a:rPr>
            </a:br>
            <a:endParaRPr lang="ko-KR" altLang="ko-KR" sz="180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5837808"/>
              </p:ext>
            </p:extLst>
          </p:nvPr>
        </p:nvGraphicFramePr>
        <p:xfrm>
          <a:off x="376238" y="2026653"/>
          <a:ext cx="4697412" cy="302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06">
                  <a:extLst>
                    <a:ext uri="{9D8B030D-6E8A-4147-A177-3AD203B41FA5}">
                      <a16:colId xmlns:a16="http://schemas.microsoft.com/office/drawing/2014/main" val="1808087461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763660921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8</a:t>
                      </a:r>
                      <a:r>
                        <a:rPr lang="ko-KR" altLang="en-US" sz="1800" b="1" dirty="0" smtClean="0"/>
                        <a:t>가지 기본 자료형</a:t>
                      </a:r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01852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5948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boolean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true, false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4504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byte, short, int, long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정수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0689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float, double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실수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7951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char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문자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정수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17640"/>
                  </a:ext>
                </a:extLst>
              </a:tr>
            </a:tbl>
          </a:graphicData>
        </a:graphic>
      </p:graphicFrame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466999"/>
              </p:ext>
            </p:extLst>
          </p:nvPr>
        </p:nvGraphicFramePr>
        <p:xfrm>
          <a:off x="373061" y="5079317"/>
          <a:ext cx="4700586" cy="163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293">
                  <a:extLst>
                    <a:ext uri="{9D8B030D-6E8A-4147-A177-3AD203B41FA5}">
                      <a16:colId xmlns:a16="http://schemas.microsoft.com/office/drawing/2014/main" val="3885991404"/>
                    </a:ext>
                  </a:extLst>
                </a:gridCol>
                <a:gridCol w="2350293">
                  <a:extLst>
                    <a:ext uri="{9D8B030D-6E8A-4147-A177-3AD203B41FA5}">
                      <a16:colId xmlns:a16="http://schemas.microsoft.com/office/drawing/2014/main" val="2967664875"/>
                    </a:ext>
                  </a:extLst>
                </a:gridCol>
              </a:tblGrid>
              <a:tr h="50443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/>
                        <a:t>참조자료형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72197"/>
                  </a:ext>
                </a:extLst>
              </a:tr>
              <a:tr h="5044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/>
                        <a:t>[</a:t>
                      </a:r>
                      <a:r>
                        <a:rPr lang="ko-KR" altLang="en-US" sz="1800" dirty="0" err="1" smtClean="0"/>
                        <a:t>저장값</a:t>
                      </a:r>
                      <a:r>
                        <a:rPr lang="en-US" altLang="ko-KR" sz="1800" dirty="0" smtClean="0"/>
                        <a:t>]</a:t>
                      </a:r>
                      <a:endParaRPr lang="ko-KR" altLang="en-US" sz="1800" dirty="0"/>
                    </a:p>
                  </a:txBody>
                  <a:tcPr marT="45721" marB="4572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25459"/>
                  </a:ext>
                </a:extLst>
              </a:tr>
              <a:tr h="6300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배열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클래스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ko-KR" altLang="en-US" sz="1400" b="1" dirty="0" smtClean="0"/>
                        <a:t>인터페이스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b="1" dirty="0" smtClean="0"/>
                        <a:t>객체 </a:t>
                      </a:r>
                      <a:r>
                        <a:rPr lang="en-US" altLang="ko-KR" sz="1400" b="1" dirty="0" smtClean="0"/>
                        <a:t>: Object</a:t>
                      </a:r>
                      <a:endParaRPr lang="ko-KR" altLang="en-US" sz="1400" b="1" dirty="0"/>
                    </a:p>
                  </a:txBody>
                  <a:tcPr marT="45721" marB="45721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140026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5487251" y="2190318"/>
            <a:ext cx="4972203" cy="716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b="1" dirty="0">
                <a:solidFill>
                  <a:schemeClr val="bg1"/>
                </a:solidFill>
              </a:rPr>
              <a:t>기본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자료형과</a:t>
            </a:r>
            <a:r>
              <a:rPr lang="ko-KR" altLang="en-US" sz="1801" b="1" dirty="0">
                <a:solidFill>
                  <a:schemeClr val="bg1"/>
                </a:solidFill>
              </a:rPr>
              <a:t> 참고 </a:t>
            </a:r>
            <a:r>
              <a:rPr lang="ko-KR" altLang="en-US" sz="1801" b="1" dirty="0" err="1">
                <a:solidFill>
                  <a:schemeClr val="bg1"/>
                </a:solidFill>
              </a:rPr>
              <a:t>자료형의</a:t>
            </a:r>
            <a:r>
              <a:rPr lang="ko-KR" altLang="en-US" sz="1801" b="1" dirty="0">
                <a:solidFill>
                  <a:schemeClr val="bg1"/>
                </a:solidFill>
              </a:rPr>
              <a:t> 차이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5684280" y="3117336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6" name="오른쪽 화살표 15"/>
          <p:cNvSpPr/>
          <p:nvPr/>
        </p:nvSpPr>
        <p:spPr>
          <a:xfrm>
            <a:off x="5684280" y="4962179"/>
            <a:ext cx="556101" cy="51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7" name="TextBox 16"/>
          <p:cNvSpPr txBox="1"/>
          <p:nvPr/>
        </p:nvSpPr>
        <p:spPr>
          <a:xfrm>
            <a:off x="6240378" y="3188211"/>
            <a:ext cx="25699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 err="1"/>
              <a:t>자료형의</a:t>
            </a:r>
            <a:r>
              <a:rPr lang="ko-KR" altLang="en-US" sz="1801" dirty="0"/>
              <a:t> 이름과 규칙</a:t>
            </a:r>
            <a:r>
              <a:rPr lang="en-US" altLang="ko-KR" sz="1801" dirty="0"/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0379" y="3544193"/>
            <a:ext cx="4330032" cy="954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자바에서 제공하는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기본자료형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개의 이름은 모두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소문자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(int, float…)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시작하는 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이름은 모두 대문자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(String, System…)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로 시작한다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0379" y="5024689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실제 </a:t>
            </a:r>
            <a:r>
              <a:rPr lang="ko-KR" altLang="en-US" sz="1801" dirty="0" err="1"/>
              <a:t>데이터값의</a:t>
            </a:r>
            <a:r>
              <a:rPr lang="ko-KR" altLang="en-US" sz="1801" dirty="0"/>
              <a:t> 저장 위치</a:t>
            </a:r>
            <a:r>
              <a:rPr lang="en-US" altLang="ko-KR" sz="1801" dirty="0"/>
              <a:t>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0381" y="5380675"/>
            <a:ext cx="4472699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기본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자료형은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스택메모리에 생성된 공간에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저장하는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반면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참조 </a:t>
            </a:r>
            <a:r>
              <a:rPr lang="ko-KR" altLang="en-US" sz="140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자료형의</a:t>
            </a:r>
            <a:r>
              <a:rPr lang="ko-KR" altLang="en-US" sz="140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데이터값은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힙메모리에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저장하고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스택 메모리의 변수공간에는 실제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변수값이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저장된</a:t>
            </a:r>
            <a:endParaRPr lang="en-US" altLang="ko-KR" sz="140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힙 메모리의 </a:t>
            </a:r>
            <a:r>
              <a:rPr lang="ko-KR" altLang="en-US" sz="140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위치값을</a:t>
            </a:r>
            <a:r>
              <a:rPr lang="ko-KR" altLang="en-US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저장한다</a:t>
            </a:r>
            <a:r>
              <a:rPr lang="en-US" altLang="ko-KR" sz="140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22" name="왼쪽 화살표 설명선 21"/>
          <p:cNvSpPr/>
          <p:nvPr/>
        </p:nvSpPr>
        <p:spPr>
          <a:xfrm>
            <a:off x="4328903" y="2592202"/>
            <a:ext cx="6384174" cy="2394066"/>
          </a:xfrm>
          <a:prstGeom prst="leftArrowCallout">
            <a:avLst>
              <a:gd name="adj1" fmla="val 13889"/>
              <a:gd name="adj2" fmla="val 15278"/>
              <a:gd name="adj3" fmla="val 25695"/>
              <a:gd name="adj4" fmla="val 8320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1" dirty="0">
                <a:solidFill>
                  <a:schemeClr val="bg1"/>
                </a:solidFill>
              </a:rPr>
              <a:t>Q. </a:t>
            </a:r>
            <a:r>
              <a:rPr lang="ko-KR" altLang="en-US" sz="1401" dirty="0">
                <a:solidFill>
                  <a:schemeClr val="bg1"/>
                </a:solidFill>
              </a:rPr>
              <a:t>똑같은 정수를 저장하는데 왜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자료형이</a:t>
            </a:r>
            <a:r>
              <a:rPr lang="ko-KR" altLang="en-US" sz="1401" dirty="0">
                <a:solidFill>
                  <a:schemeClr val="bg1"/>
                </a:solidFill>
              </a:rPr>
              <a:t> </a:t>
            </a:r>
            <a:r>
              <a:rPr lang="en-US" altLang="ko-KR" sz="1401" dirty="0">
                <a:solidFill>
                  <a:schemeClr val="bg1"/>
                </a:solidFill>
              </a:rPr>
              <a:t>4</a:t>
            </a:r>
            <a:r>
              <a:rPr lang="ko-KR" altLang="en-US" sz="1401" dirty="0">
                <a:solidFill>
                  <a:schemeClr val="bg1"/>
                </a:solidFill>
              </a:rPr>
              <a:t>개나 필요할까</a:t>
            </a:r>
            <a:r>
              <a:rPr lang="en-US" altLang="ko-KR" sz="1401" dirty="0">
                <a:solidFill>
                  <a:schemeClr val="bg1"/>
                </a:solidFill>
              </a:rPr>
              <a:t>?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A.</a:t>
            </a:r>
            <a:r>
              <a:rPr lang="ko-KR" altLang="en-US" sz="1401" b="1" dirty="0">
                <a:solidFill>
                  <a:schemeClr val="bg1"/>
                </a:solidFill>
              </a:rPr>
              <a:t>메모리의 효율성 때문이다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이는 크기가 다양한 그릇으로 식사를 하는 것과 같은 원리이다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만일 한 종류의 </a:t>
            </a:r>
            <a:r>
              <a:rPr lang="ko-KR" altLang="en-US" sz="1401" dirty="0" err="1">
                <a:solidFill>
                  <a:schemeClr val="bg1"/>
                </a:solidFill>
              </a:rPr>
              <a:t>그릇만을</a:t>
            </a:r>
            <a:r>
              <a:rPr lang="ko-KR" altLang="en-US" sz="1401" dirty="0">
                <a:solidFill>
                  <a:schemeClr val="bg1"/>
                </a:solidFill>
              </a:rPr>
              <a:t> 사용한다면 </a:t>
            </a:r>
            <a:r>
              <a:rPr lang="ko-KR" altLang="en-US" sz="1401" b="1" dirty="0">
                <a:solidFill>
                  <a:schemeClr val="bg1"/>
                </a:solidFill>
              </a:rPr>
              <a:t>공간의 낭비</a:t>
            </a:r>
            <a:r>
              <a:rPr lang="ko-KR" altLang="en-US" sz="1401" dirty="0">
                <a:solidFill>
                  <a:schemeClr val="bg1"/>
                </a:solidFill>
              </a:rPr>
              <a:t>가 발생하거나 </a:t>
            </a:r>
            <a:r>
              <a:rPr lang="ko-KR" altLang="en-US" sz="1401" b="1" dirty="0">
                <a:solidFill>
                  <a:schemeClr val="bg1"/>
                </a:solidFill>
              </a:rPr>
              <a:t>공간이 부족해 넘치는 오류</a:t>
            </a:r>
            <a:r>
              <a:rPr lang="ko-KR" altLang="en-US" sz="1401" dirty="0">
                <a:solidFill>
                  <a:schemeClr val="bg1"/>
                </a:solidFill>
              </a:rPr>
              <a:t>가 발생 할  수 있다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이것이 여러 크기의 데이터 타입을 사용하는 이유이다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1" dirty="0">
              <a:solidFill>
                <a:schemeClr val="bg1"/>
              </a:solidFill>
            </a:endParaRPr>
          </a:p>
          <a:p>
            <a:r>
              <a:rPr lang="en-US" altLang="ko-KR" sz="1401" dirty="0">
                <a:solidFill>
                  <a:schemeClr val="bg1"/>
                </a:solidFill>
              </a:rPr>
              <a:t>[</a:t>
            </a:r>
            <a:r>
              <a:rPr lang="ko-KR" altLang="en-US" sz="1401" dirty="0">
                <a:solidFill>
                  <a:schemeClr val="bg1"/>
                </a:solidFill>
              </a:rPr>
              <a:t>자료의 저장 시 주의사항</a:t>
            </a:r>
            <a:r>
              <a:rPr lang="en-US" altLang="ko-KR" sz="1401" dirty="0">
                <a:solidFill>
                  <a:schemeClr val="bg1"/>
                </a:solidFill>
              </a:rPr>
              <a:t>]</a:t>
            </a:r>
          </a:p>
          <a:p>
            <a:r>
              <a:rPr lang="ko-KR" altLang="en-US" sz="1401" dirty="0">
                <a:solidFill>
                  <a:schemeClr val="bg1"/>
                </a:solidFill>
              </a:rPr>
              <a:t>항상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대입연산자를 중심으로 양쪽의 </a:t>
            </a:r>
            <a:r>
              <a:rPr lang="en-US" altLang="ko-KR" sz="1401" b="1" dirty="0">
                <a:solidFill>
                  <a:srgbClr val="FF0000"/>
                </a:solidFill>
              </a:rPr>
              <a:t>Data Type</a:t>
            </a:r>
            <a:r>
              <a:rPr lang="ko-KR" altLang="en-US" sz="1401" b="1" dirty="0">
                <a:solidFill>
                  <a:srgbClr val="FF0000"/>
                </a:solidFill>
              </a:rPr>
              <a:t>이 동일</a:t>
            </a:r>
            <a:r>
              <a:rPr lang="ko-KR" altLang="en-US" sz="1401" dirty="0">
                <a:solidFill>
                  <a:schemeClr val="bg1"/>
                </a:solidFill>
              </a:rPr>
              <a:t>해야한다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97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20" grpId="0"/>
      <p:bldP spid="21" grpId="0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smtClean="0"/>
              <a:t>기본 자료형 간의 </a:t>
            </a:r>
            <a:r>
              <a:rPr lang="ko-KR" altLang="en-US" dirty="0" err="1" smtClean="0"/>
              <a:t>타입변환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0320" y="2336874"/>
            <a:ext cx="4698357" cy="848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자료형 간의 타입 변환 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833244" cy="4221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자동 타입 변환과 수동 타입 변환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up-casting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업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 </a:t>
            </a:r>
            <a:r>
              <a:rPr lang="ko-KR" altLang="en-US" sz="1401" dirty="0">
                <a:solidFill>
                  <a:schemeClr val="bg1"/>
                </a:solidFill>
              </a:rPr>
              <a:t>이란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크기</a:t>
            </a:r>
            <a:r>
              <a:rPr lang="en-US" altLang="ko-KR" sz="1401" dirty="0">
                <a:solidFill>
                  <a:schemeClr val="bg1"/>
                </a:solidFill>
              </a:rPr>
              <a:t>(</a:t>
            </a:r>
            <a:r>
              <a:rPr lang="ko-KR" altLang="en-US" sz="1401" dirty="0">
                <a:solidFill>
                  <a:schemeClr val="bg1"/>
                </a:solidFill>
              </a:rPr>
              <a:t>범위</a:t>
            </a:r>
            <a:r>
              <a:rPr lang="en-US" altLang="ko-KR" sz="1401" dirty="0">
                <a:solidFill>
                  <a:schemeClr val="bg1"/>
                </a:solidFill>
              </a:rPr>
              <a:t>)</a:t>
            </a:r>
            <a:r>
              <a:rPr lang="ko-KR" altLang="en-US" sz="1401" dirty="0">
                <a:solidFill>
                  <a:schemeClr val="bg1"/>
                </a:solidFill>
              </a:rPr>
              <a:t>가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작은 자료형을</a:t>
            </a:r>
            <a:r>
              <a:rPr lang="en-US" altLang="ko-KR" sz="1401" dirty="0">
                <a:solidFill>
                  <a:schemeClr val="bg1"/>
                </a:solidFill>
              </a:rPr>
              <a:t> </a:t>
            </a:r>
            <a:r>
              <a:rPr lang="ko-KR" altLang="en-US" sz="1401" dirty="0">
                <a:solidFill>
                  <a:schemeClr val="bg1"/>
                </a:solidFill>
              </a:rPr>
              <a:t>큰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이때는 어떠한 데이터 손실도 발생하지 않는다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빈 </a:t>
            </a:r>
            <a:r>
              <a:rPr lang="en-US" altLang="ko-KR" sz="1200" dirty="0">
                <a:solidFill>
                  <a:schemeClr val="bg1"/>
                </a:solidFill>
              </a:rPr>
              <a:t>1L</a:t>
            </a:r>
            <a:r>
              <a:rPr lang="ko-KR" altLang="en-US" sz="1200" dirty="0">
                <a:solidFill>
                  <a:schemeClr val="bg1"/>
                </a:solidFill>
              </a:rPr>
              <a:t>물병에 </a:t>
            </a:r>
            <a:r>
              <a:rPr lang="en-US" altLang="ko-KR" sz="1200" dirty="0">
                <a:solidFill>
                  <a:schemeClr val="bg1"/>
                </a:solidFill>
              </a:rPr>
              <a:t>500ml</a:t>
            </a:r>
            <a:r>
              <a:rPr lang="ko-KR" altLang="en-US" sz="1200" dirty="0">
                <a:solidFill>
                  <a:schemeClr val="bg1"/>
                </a:solidFill>
              </a:rPr>
              <a:t>물을 담는 것을 상상해보자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401" dirty="0" err="1">
                <a:solidFill>
                  <a:schemeClr val="bg1"/>
                </a:solidFill>
              </a:rPr>
              <a:t>업캐스팅</a:t>
            </a:r>
            <a:r>
              <a:rPr lang="ko-KR" altLang="en-US" sz="1401" dirty="0">
                <a:solidFill>
                  <a:schemeClr val="bg1"/>
                </a:solidFill>
              </a:rPr>
              <a:t> 시에는 개발자가 타입 변환 코드를 넣지 않아도 컴파일러가 자동으로 </a:t>
            </a:r>
            <a:r>
              <a:rPr lang="ko-KR" altLang="en-US" sz="1401" dirty="0" err="1">
                <a:solidFill>
                  <a:schemeClr val="bg1"/>
                </a:solidFill>
              </a:rPr>
              <a:t>타입변환을</a:t>
            </a:r>
            <a:r>
              <a:rPr lang="ko-KR" altLang="en-US" sz="1401" dirty="0">
                <a:solidFill>
                  <a:schemeClr val="bg1"/>
                </a:solidFill>
              </a:rPr>
              <a:t> 실행하는데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이를 </a:t>
            </a:r>
            <a:r>
              <a:rPr lang="en-US" altLang="ko-KR" sz="1401" dirty="0">
                <a:solidFill>
                  <a:schemeClr val="bg1"/>
                </a:solidFill>
              </a:rPr>
              <a:t>‘</a:t>
            </a:r>
            <a:r>
              <a:rPr lang="ko-KR" altLang="en-US" sz="1401" dirty="0">
                <a:solidFill>
                  <a:schemeClr val="bg1"/>
                </a:solidFill>
              </a:rPr>
              <a:t>자동 타입 변환</a:t>
            </a:r>
            <a:r>
              <a:rPr lang="en-US" altLang="ko-KR" sz="1401" dirty="0">
                <a:solidFill>
                  <a:schemeClr val="bg1"/>
                </a:solidFill>
              </a:rPr>
              <a:t>’</a:t>
            </a:r>
            <a:r>
              <a:rPr lang="ko-KR" altLang="en-US" sz="1401" dirty="0">
                <a:solidFill>
                  <a:schemeClr val="bg1"/>
                </a:solidFill>
              </a:rPr>
              <a:t>이라고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down-casting (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다운 캐스팅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큰 자료형을 작은 </a:t>
            </a:r>
            <a:r>
              <a:rPr lang="ko-KR" altLang="en-US" sz="1401" dirty="0" err="1">
                <a:solidFill>
                  <a:schemeClr val="bg1"/>
                </a:solidFill>
              </a:rPr>
              <a:t>자료형에</a:t>
            </a:r>
            <a:r>
              <a:rPr lang="ko-KR" altLang="en-US" sz="1401" dirty="0">
                <a:solidFill>
                  <a:schemeClr val="bg1"/>
                </a:solidFill>
              </a:rPr>
              <a:t> 대입하는 것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 smtClean="0">
                <a:solidFill>
                  <a:schemeClr val="bg1"/>
                </a:solidFill>
              </a:rPr>
              <a:t>이때는 </a:t>
            </a:r>
            <a:r>
              <a:rPr lang="ko-KR" altLang="en-US" sz="1401" b="1" dirty="0">
                <a:solidFill>
                  <a:schemeClr val="bg1"/>
                </a:solidFill>
              </a:rPr>
              <a:t>데이터 손실이 발생</a:t>
            </a:r>
            <a:r>
              <a:rPr lang="ko-KR" altLang="en-US" sz="1401" dirty="0">
                <a:solidFill>
                  <a:schemeClr val="bg1"/>
                </a:solidFill>
              </a:rPr>
              <a:t>할 수 있으므로 컴파일러에 따른 자동 타입 변환은 일어나지 않으며</a:t>
            </a:r>
            <a:r>
              <a:rPr lang="en-US" altLang="ko-KR" sz="1401" dirty="0">
                <a:solidFill>
                  <a:schemeClr val="bg1"/>
                </a:solidFill>
              </a:rPr>
              <a:t>, </a:t>
            </a:r>
            <a:r>
              <a:rPr lang="ko-KR" altLang="en-US" sz="1401" dirty="0">
                <a:solidFill>
                  <a:schemeClr val="bg1"/>
                </a:solidFill>
              </a:rPr>
              <a:t>개발자가 직접</a:t>
            </a:r>
            <a:r>
              <a:rPr lang="en-US" altLang="ko-KR" sz="1401" dirty="0">
                <a:solidFill>
                  <a:schemeClr val="bg1"/>
                </a:solidFill>
              </a:rPr>
              <a:t/>
            </a:r>
            <a:br>
              <a:rPr lang="en-US" altLang="ko-KR" sz="1401" dirty="0">
                <a:solidFill>
                  <a:schemeClr val="bg1"/>
                </a:solidFill>
              </a:rPr>
            </a:br>
            <a:r>
              <a:rPr lang="ko-KR" altLang="en-US" sz="1401" dirty="0">
                <a:solidFill>
                  <a:schemeClr val="bg1"/>
                </a:solidFill>
              </a:rPr>
              <a:t>명시적으로 타입 변환을 수행해야 한다</a:t>
            </a:r>
            <a:r>
              <a:rPr lang="en-US" altLang="ko-KR" sz="140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1" b="1" dirty="0" err="1">
                <a:solidFill>
                  <a:schemeClr val="tx1">
                    <a:lumMod val="95000"/>
                  </a:schemeClr>
                </a:solidFill>
              </a:rPr>
              <a:t>자료형의</a:t>
            </a:r>
            <a:r>
              <a:rPr lang="ko-KR" altLang="en-US" sz="1801" b="1" dirty="0">
                <a:solidFill>
                  <a:schemeClr val="tx1">
                    <a:lumMod val="95000"/>
                  </a:schemeClr>
                </a:solidFill>
              </a:rPr>
              <a:t> 크기</a:t>
            </a:r>
            <a: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ko-KR" sz="1801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ko-KR" sz="1401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byte &lt; short &lt; char &lt; int &lt; long &lt; float &lt; double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9521"/>
              </p:ext>
            </p:extLst>
          </p:nvPr>
        </p:nvGraphicFramePr>
        <p:xfrm>
          <a:off x="680320" y="3185501"/>
          <a:ext cx="4698357" cy="275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57">
                  <a:extLst>
                    <a:ext uri="{9D8B030D-6E8A-4147-A177-3AD203B41FA5}">
                      <a16:colId xmlns:a16="http://schemas.microsoft.com/office/drawing/2014/main" val="200814252"/>
                    </a:ext>
                  </a:extLst>
                </a:gridCol>
              </a:tblGrid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변수명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= (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A)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값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248545372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41713062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Long </a:t>
                      </a:r>
                      <a:r>
                        <a:rPr lang="ko-KR" altLang="en-US" sz="1800" dirty="0" smtClean="0"/>
                        <a:t>변수명 </a:t>
                      </a:r>
                      <a:r>
                        <a:rPr lang="en-US" altLang="ko-KR" sz="1800" dirty="0" smtClean="0"/>
                        <a:t>= </a:t>
                      </a:r>
                      <a:r>
                        <a:rPr lang="ko-KR" altLang="en-US" sz="1800" dirty="0" smtClean="0"/>
                        <a:t>값 </a:t>
                      </a:r>
                      <a:r>
                        <a:rPr lang="en-US" altLang="ko-KR" sz="1800" dirty="0" smtClean="0"/>
                        <a:t>+ l;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9636398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69584865"/>
                  </a:ext>
                </a:extLst>
              </a:tr>
              <a:tr h="550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Float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변수명 </a:t>
                      </a:r>
                      <a:r>
                        <a:rPr lang="en-US" altLang="ko-KR" sz="1800" baseline="0" dirty="0" smtClean="0"/>
                        <a:t>= </a:t>
                      </a:r>
                      <a:r>
                        <a:rPr lang="ko-KR" altLang="en-US" sz="1800" baseline="0" dirty="0" smtClean="0"/>
                        <a:t>값 </a:t>
                      </a:r>
                      <a:r>
                        <a:rPr lang="en-US" altLang="ko-KR" sz="1800" baseline="0" dirty="0" smtClean="0"/>
                        <a:t>+ f;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27097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9764179"/>
              </p:ext>
            </p:extLst>
          </p:nvPr>
        </p:nvGraphicFramePr>
        <p:xfrm>
          <a:off x="718583" y="2561234"/>
          <a:ext cx="9613143" cy="421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595">
                  <a:extLst>
                    <a:ext uri="{9D8B030D-6E8A-4147-A177-3AD203B41FA5}">
                      <a16:colId xmlns:a16="http://schemas.microsoft.com/office/drawing/2014/main" val="1044780237"/>
                    </a:ext>
                  </a:extLst>
                </a:gridCol>
                <a:gridCol w="2718261">
                  <a:extLst>
                    <a:ext uri="{9D8B030D-6E8A-4147-A177-3AD203B41FA5}">
                      <a16:colId xmlns:a16="http://schemas.microsoft.com/office/drawing/2014/main" val="2612959264"/>
                    </a:ext>
                  </a:extLst>
                </a:gridCol>
                <a:gridCol w="3541221">
                  <a:extLst>
                    <a:ext uri="{9D8B030D-6E8A-4147-A177-3AD203B41FA5}">
                      <a16:colId xmlns:a16="http://schemas.microsoft.com/office/drawing/2014/main" val="2868278540"/>
                    </a:ext>
                  </a:extLst>
                </a:gridCol>
                <a:gridCol w="1466066">
                  <a:extLst>
                    <a:ext uri="{9D8B030D-6E8A-4147-A177-3AD203B41FA5}">
                      <a16:colId xmlns:a16="http://schemas.microsoft.com/office/drawing/2014/main" val="1584101948"/>
                    </a:ext>
                  </a:extLst>
                </a:gridCol>
              </a:tblGrid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자료형</a:t>
                      </a:r>
                      <a:r>
                        <a:rPr lang="en-US" altLang="ko-KR" sz="1800" dirty="0" smtClean="0"/>
                        <a:t>`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연산 기호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결과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95888025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+,-,*,/,%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사칙연산 및 나머지 연산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79158001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증감 연산자</a:t>
                      </a:r>
                      <a:endParaRPr lang="en-US" altLang="ko-KR" sz="1800" dirty="0" smtClean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++,--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값이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씩 증가 및 감소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64541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</a:t>
                      </a:r>
                      <a:r>
                        <a:rPr lang="ko-KR" altLang="en-US" sz="1800" baseline="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&amp;,|,~,^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 </a:t>
                      </a:r>
                      <a:r>
                        <a:rPr lang="en-US" altLang="ko-KR" sz="1800" dirty="0" smtClean="0"/>
                        <a:t>AND, OR, NOR, XOR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4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시프트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&gt;&gt;,&lt;&lt;,&gt;&gt;&gt;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비트 단위의 이동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41009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비교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&lt;, &gt;, &lt;=, &gt;=, ==, !=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값의 크기 비교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 또는 거짓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238299268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논리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&amp;&amp;,</a:t>
                      </a:r>
                      <a:r>
                        <a:rPr lang="en-US" altLang="ko-KR" sz="1800" baseline="0" dirty="0" smtClean="0"/>
                        <a:t> ||, !, ^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논리 </a:t>
                      </a:r>
                      <a:r>
                        <a:rPr lang="en-US" altLang="ko-KR" sz="1800" dirty="0" smtClean="0"/>
                        <a:t>AND, OR, NOR, NOT</a:t>
                      </a:r>
                      <a:endParaRPr lang="ko-KR" altLang="en-US" sz="1800" dirty="0" smtClean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966576"/>
                  </a:ext>
                </a:extLst>
              </a:tr>
              <a:tr h="640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대입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=, +=, -=,</a:t>
                      </a:r>
                      <a:r>
                        <a:rPr lang="en-US" altLang="ko-KR" sz="1800" baseline="0" dirty="0" smtClean="0"/>
                        <a:t> *=, /=, &amp;=,|=,</a:t>
                      </a:r>
                    </a:p>
                    <a:p>
                      <a:pPr algn="ctr" latinLnBrk="1"/>
                      <a:r>
                        <a:rPr lang="en-US" altLang="ko-KR" sz="1800" baseline="0" dirty="0" smtClean="0"/>
                        <a:t>&gt;&gt;=, &lt;&lt;=, &gt;&gt;&gt;=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산술 연산 결과의 대입</a:t>
                      </a:r>
                      <a:r>
                        <a:rPr lang="en-US" altLang="ko-KR" sz="1800" dirty="0" smtClean="0"/>
                        <a:t/>
                      </a:r>
                      <a:br>
                        <a:rPr lang="en-US" altLang="ko-KR" sz="1800" dirty="0" smtClean="0"/>
                      </a:br>
                      <a:r>
                        <a:rPr lang="en-US" altLang="ko-KR" sz="1800" dirty="0" smtClean="0"/>
                        <a:t>(‘</a:t>
                      </a:r>
                      <a:r>
                        <a:rPr lang="ko-KR" altLang="en-US" sz="1800" dirty="0" smtClean="0"/>
                        <a:t>연산자</a:t>
                      </a:r>
                      <a:r>
                        <a:rPr lang="en-US" altLang="ko-KR" sz="1800" dirty="0" smtClean="0"/>
                        <a:t>’ + ‘=’</a:t>
                      </a:r>
                      <a:r>
                        <a:rPr lang="ko-KR" altLang="en-US" sz="1800" dirty="0" smtClean="0"/>
                        <a:t>의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축약 표현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실행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606834897"/>
                  </a:ext>
                </a:extLst>
              </a:tr>
              <a:tr h="446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삼항</a:t>
                      </a:r>
                      <a:r>
                        <a:rPr lang="ko-KR" altLang="en-US" sz="1800" dirty="0" smtClean="0"/>
                        <a:t> 연산자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참 또는 거짓</a:t>
                      </a:r>
                      <a:r>
                        <a:rPr lang="en-US" altLang="ko-KR" sz="1800" dirty="0" smtClean="0"/>
                        <a:t>)? x : y 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참일 때  </a:t>
                      </a:r>
                      <a:r>
                        <a:rPr lang="en-US" altLang="ko-KR" sz="1800" dirty="0" smtClean="0"/>
                        <a:t>x,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거짓일 때 </a:t>
                      </a:r>
                      <a:r>
                        <a:rPr lang="en-US" altLang="ko-KR" sz="1800" baseline="0" dirty="0" smtClean="0"/>
                        <a:t>y</a:t>
                      </a:r>
                      <a:endParaRPr lang="ko-KR" altLang="en-US" sz="1800" dirty="0"/>
                    </a:p>
                  </a:txBody>
                  <a:tcPr marT="45721" marB="45721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38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1451" y="2076891"/>
            <a:ext cx="31005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연산자의 종류와 연산 기호</a:t>
            </a:r>
            <a:r>
              <a:rPr lang="en-US" altLang="ko-KR" sz="1801" dirty="0"/>
              <a:t>]</a:t>
            </a:r>
            <a:endParaRPr lang="ko-KR" altLang="en-US" sz="1801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2576944" y="3009211"/>
            <a:ext cx="7717237" cy="3764987"/>
          </a:xfrm>
          <a:prstGeom prst="wedgeRoundRectCallout">
            <a:avLst>
              <a:gd name="adj1" fmla="val -53828"/>
              <a:gd name="adj2" fmla="val -39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[</a:t>
            </a:r>
            <a:r>
              <a:rPr lang="ko-KR" altLang="en-US" sz="1801" dirty="0">
                <a:solidFill>
                  <a:schemeClr val="bg1"/>
                </a:solidFill>
              </a:rPr>
              <a:t>산술 연산자와 증감 연산자</a:t>
            </a:r>
            <a:r>
              <a:rPr lang="en-US" altLang="ko-KR" sz="1801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80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산술연산자는 가장 기본적인 연산자로</a:t>
            </a:r>
            <a:r>
              <a:rPr lang="en-US" altLang="ko-KR" sz="180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사칙연산</a:t>
            </a:r>
            <a:r>
              <a:rPr lang="en-US" altLang="ko-KR" sz="1801" dirty="0">
                <a:solidFill>
                  <a:schemeClr val="bg1"/>
                </a:solidFill>
              </a:rPr>
              <a:t>(+,-,*,/)</a:t>
            </a:r>
            <a:r>
              <a:rPr lang="ko-KR" altLang="en-US" sz="1801" dirty="0">
                <a:solidFill>
                  <a:schemeClr val="bg1"/>
                </a:solidFill>
              </a:rPr>
              <a:t>과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이 있다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 중 </a:t>
            </a:r>
            <a:r>
              <a:rPr lang="en-US" altLang="ko-KR" sz="1801" b="1" dirty="0">
                <a:solidFill>
                  <a:schemeClr val="bg1"/>
                </a:solidFill>
              </a:rPr>
              <a:t>‘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/</a:t>
            </a:r>
            <a:r>
              <a:rPr lang="ko-KR" altLang="en-US" sz="1801" b="1" dirty="0">
                <a:solidFill>
                  <a:schemeClr val="bg1"/>
                </a:solidFill>
              </a:rPr>
              <a:t>정수</a:t>
            </a:r>
            <a:r>
              <a:rPr lang="en-US" altLang="ko-KR" sz="1801" b="1" dirty="0">
                <a:solidFill>
                  <a:schemeClr val="bg1"/>
                </a:solidFill>
              </a:rPr>
              <a:t>＇</a:t>
            </a:r>
            <a:r>
              <a:rPr lang="ko-KR" altLang="en-US" sz="1801" b="1" dirty="0">
                <a:solidFill>
                  <a:schemeClr val="bg1"/>
                </a:solidFill>
              </a:rPr>
              <a:t>형태의 나누기를 할 때 주의가 필요</a:t>
            </a:r>
            <a:r>
              <a:rPr lang="ko-KR" altLang="en-US" sz="1801" dirty="0">
                <a:solidFill>
                  <a:schemeClr val="bg1"/>
                </a:solidFill>
              </a:rPr>
              <a:t>하다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int / int = int </a:t>
            </a:r>
            <a:r>
              <a:rPr lang="ko-KR" altLang="en-US" sz="1801" dirty="0">
                <a:solidFill>
                  <a:schemeClr val="bg1"/>
                </a:solidFill>
              </a:rPr>
              <a:t>이므로 </a:t>
            </a:r>
            <a:r>
              <a:rPr lang="en-US" altLang="ko-KR" sz="1801" dirty="0">
                <a:solidFill>
                  <a:schemeClr val="bg1"/>
                </a:solidFill>
              </a:rPr>
              <a:t>5/2</a:t>
            </a:r>
            <a:r>
              <a:rPr lang="ko-KR" altLang="en-US" sz="1801" dirty="0">
                <a:solidFill>
                  <a:schemeClr val="bg1"/>
                </a:solidFill>
              </a:rPr>
              <a:t>의 값은 </a:t>
            </a:r>
            <a:r>
              <a:rPr lang="en-US" altLang="ko-KR" sz="1801" dirty="0">
                <a:solidFill>
                  <a:schemeClr val="bg1"/>
                </a:solidFill>
              </a:rPr>
              <a:t>2.5</a:t>
            </a:r>
            <a:r>
              <a:rPr lang="ko-KR" altLang="en-US" sz="1801" dirty="0">
                <a:solidFill>
                  <a:schemeClr val="bg1"/>
                </a:solidFill>
              </a:rPr>
              <a:t>가 아니라 </a:t>
            </a:r>
            <a:r>
              <a:rPr lang="en-US" altLang="ko-KR" sz="1801" dirty="0">
                <a:solidFill>
                  <a:schemeClr val="bg1"/>
                </a:solidFill>
              </a:rPr>
              <a:t>2</a:t>
            </a:r>
            <a:r>
              <a:rPr lang="ko-KR" altLang="en-US" sz="1801" dirty="0">
                <a:solidFill>
                  <a:schemeClr val="bg1"/>
                </a:solidFill>
              </a:rPr>
              <a:t>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즉</a:t>
            </a:r>
            <a:r>
              <a:rPr lang="en-US" altLang="ko-KR" sz="1801" dirty="0">
                <a:solidFill>
                  <a:schemeClr val="bg1"/>
                </a:solidFill>
              </a:rPr>
              <a:t>, ‘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/</a:t>
            </a:r>
            <a:r>
              <a:rPr lang="ko-KR" altLang="en-US" sz="1801" dirty="0">
                <a:solidFill>
                  <a:schemeClr val="bg1"/>
                </a:solidFill>
              </a:rPr>
              <a:t>정수</a:t>
            </a:r>
            <a:r>
              <a:rPr lang="en-US" altLang="ko-KR" sz="1801" dirty="0">
                <a:solidFill>
                  <a:schemeClr val="bg1"/>
                </a:solidFill>
              </a:rPr>
              <a:t>＇</a:t>
            </a:r>
            <a:r>
              <a:rPr lang="ko-KR" altLang="en-US" sz="1801" dirty="0">
                <a:solidFill>
                  <a:schemeClr val="bg1"/>
                </a:solidFill>
              </a:rPr>
              <a:t>의 결과는 나눗셈의 몫이다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이와 달리 나머지 연산</a:t>
            </a:r>
            <a:r>
              <a:rPr lang="en-US" altLang="ko-KR" sz="1801" dirty="0">
                <a:solidFill>
                  <a:schemeClr val="bg1"/>
                </a:solidFill>
              </a:rPr>
              <a:t>(%)</a:t>
            </a:r>
            <a:r>
              <a:rPr lang="ko-KR" altLang="en-US" sz="1801" dirty="0">
                <a:solidFill>
                  <a:schemeClr val="bg1"/>
                </a:solidFill>
              </a:rPr>
              <a:t>은 말 그대로 나누기를 수행한 이후의 나머지를 나타내는데</a:t>
            </a:r>
            <a:r>
              <a:rPr lang="en-US" altLang="ko-KR" sz="1801" dirty="0">
                <a:solidFill>
                  <a:schemeClr val="bg1"/>
                </a:solidFill>
              </a:rPr>
              <a:t>, </a:t>
            </a:r>
            <a:r>
              <a:rPr lang="ko-KR" altLang="en-US" sz="1801" dirty="0">
                <a:solidFill>
                  <a:schemeClr val="bg1"/>
                </a:solidFill>
              </a:rPr>
              <a:t>이를 </a:t>
            </a:r>
            <a:r>
              <a:rPr lang="en-US" altLang="ko-KR" sz="1801" dirty="0">
                <a:solidFill>
                  <a:schemeClr val="bg1"/>
                </a:solidFill>
              </a:rPr>
              <a:t>‘</a:t>
            </a:r>
            <a:r>
              <a:rPr lang="ko-KR" altLang="en-US" sz="1801" dirty="0">
                <a:solidFill>
                  <a:schemeClr val="bg1"/>
                </a:solidFill>
              </a:rPr>
              <a:t>모듈로</a:t>
            </a:r>
            <a:r>
              <a:rPr lang="en-US" altLang="ko-KR" sz="1801" dirty="0">
                <a:solidFill>
                  <a:schemeClr val="bg1"/>
                </a:solidFill>
              </a:rPr>
              <a:t>(modulo)</a:t>
            </a:r>
            <a:r>
              <a:rPr lang="ko-KR" altLang="en-US" sz="1801" dirty="0">
                <a:solidFill>
                  <a:schemeClr val="bg1"/>
                </a:solidFill>
              </a:rPr>
              <a:t> 연산</a:t>
            </a:r>
            <a:r>
              <a:rPr lang="en-US" altLang="ko-KR" sz="1801" dirty="0">
                <a:solidFill>
                  <a:schemeClr val="bg1"/>
                </a:solidFill>
              </a:rPr>
              <a:t>’</a:t>
            </a:r>
            <a:r>
              <a:rPr lang="ko-KR" altLang="en-US" sz="1801" dirty="0">
                <a:solidFill>
                  <a:schemeClr val="bg1"/>
                </a:solidFill>
              </a:rPr>
              <a:t>이라 한다</a:t>
            </a:r>
            <a:r>
              <a:rPr lang="en-US" altLang="ko-KR" sz="1801" dirty="0">
                <a:solidFill>
                  <a:schemeClr val="bg1"/>
                </a:solidFill>
              </a:rPr>
              <a:t>.</a:t>
            </a:r>
            <a:r>
              <a:rPr lang="ko-KR" altLang="en-US" sz="180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76942" y="3009211"/>
            <a:ext cx="7754784" cy="3764987"/>
            <a:chOff x="2592985" y="3009206"/>
            <a:chExt cx="7754784" cy="3764987"/>
          </a:xfrm>
        </p:grpSpPr>
        <p:sp>
          <p:nvSpPr>
            <p:cNvPr id="8" name="모서리가 둥근 사각형 설명선 7"/>
            <p:cNvSpPr/>
            <p:nvPr/>
          </p:nvSpPr>
          <p:spPr>
            <a:xfrm>
              <a:off x="2592985" y="3009206"/>
              <a:ext cx="7717237" cy="3764987"/>
            </a:xfrm>
            <a:prstGeom prst="wedgeRoundRectCallout">
              <a:avLst>
                <a:gd name="adj1" fmla="val -53621"/>
                <a:gd name="adj2" fmla="val -2030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r>
                <a:rPr lang="ko-KR" altLang="en-US" sz="1801" dirty="0">
                  <a:solidFill>
                    <a:schemeClr val="bg1"/>
                  </a:solidFill>
                </a:rPr>
                <a:t>비트 단위의 연산자로</a:t>
              </a:r>
              <a:r>
                <a:rPr lang="en-US" altLang="ko-KR" sz="1801" dirty="0">
                  <a:solidFill>
                    <a:schemeClr val="bg1"/>
                  </a:solidFill>
                </a:rPr>
                <a:t> AND(&amp;), OR(|),XOR(^),NOT(~)</a:t>
              </a:r>
              <a:r>
                <a:rPr lang="ko-KR" altLang="en-US" sz="1801" dirty="0">
                  <a:solidFill>
                    <a:schemeClr val="bg1"/>
                  </a:solidFill>
                </a:rPr>
                <a:t>이 있다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*</a:t>
              </a:r>
              <a:r>
                <a:rPr lang="ko-KR" altLang="en-US" sz="1801" dirty="0">
                  <a:solidFill>
                    <a:schemeClr val="bg1"/>
                  </a:solidFill>
                </a:rPr>
                <a:t>값의 첫 번째 비트는 부호 비트</a:t>
              </a:r>
              <a:r>
                <a:rPr lang="en-US" altLang="ko-KR" sz="1801" dirty="0">
                  <a:solidFill>
                    <a:schemeClr val="bg1"/>
                  </a:solidFill>
                </a:rPr>
                <a:t>(0:</a:t>
              </a:r>
              <a:r>
                <a:rPr lang="ko-KR" altLang="en-US" sz="1801" dirty="0">
                  <a:solidFill>
                    <a:schemeClr val="bg1"/>
                  </a:solidFill>
                </a:rPr>
                <a:t>양수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,1:</a:t>
              </a:r>
              <a:r>
                <a:rPr lang="ko-KR" altLang="en-US" sz="1801" dirty="0">
                  <a:solidFill>
                    <a:schemeClr val="bg1"/>
                  </a:solidFill>
                </a:rPr>
                <a:t>음수</a:t>
              </a:r>
              <a:r>
                <a:rPr lang="en-US" altLang="ko-KR" sz="1801" dirty="0">
                  <a:solidFill>
                    <a:schemeClr val="bg1"/>
                  </a:solidFill>
                </a:rPr>
                <a:t>)</a:t>
              </a:r>
              <a:r>
                <a:rPr lang="ko-KR" altLang="en-US" sz="1801" dirty="0">
                  <a:solidFill>
                    <a:schemeClr val="bg1"/>
                  </a:solidFill>
                </a:rPr>
                <a:t>를 의미한다</a:t>
              </a:r>
              <a:r>
                <a:rPr lang="en-US" altLang="ko-KR" sz="1801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1801" dirty="0">
                  <a:solidFill>
                    <a:schemeClr val="bg1"/>
                  </a:solidFill>
                </a:rPr>
                <a:t>[</a:t>
              </a:r>
              <a:r>
                <a:rPr lang="ko-KR" altLang="en-US" sz="1801" dirty="0">
                  <a:solidFill>
                    <a:schemeClr val="bg1"/>
                  </a:solidFill>
                </a:rPr>
                <a:t>비트 연산자의 </a:t>
              </a:r>
              <a:r>
                <a:rPr lang="ko-KR" altLang="en-US" sz="1801" dirty="0" err="1">
                  <a:solidFill>
                    <a:schemeClr val="bg1"/>
                  </a:solidFill>
                </a:rPr>
                <a:t>진리표</a:t>
              </a:r>
              <a:r>
                <a:rPr lang="en-US" altLang="ko-KR" sz="1801" dirty="0">
                  <a:solidFill>
                    <a:schemeClr val="bg1"/>
                  </a:solidFill>
                </a:rPr>
                <a:t>]</a:t>
              </a:r>
            </a:p>
            <a:p>
              <a:pPr algn="ctr"/>
              <a:endParaRPr lang="en-US" altLang="ko-KR" sz="180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85" y="4618391"/>
              <a:ext cx="7754784" cy="1975275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2576940" y="3009209"/>
            <a:ext cx="7717237" cy="3764987"/>
          </a:xfrm>
          <a:prstGeom prst="wedgeRoundRectCallout">
            <a:avLst>
              <a:gd name="adj1" fmla="val -52681"/>
              <a:gd name="adj2" fmla="val -68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시프트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시프트</a:t>
            </a:r>
            <a:r>
              <a:rPr lang="en-US" altLang="ko-KR" sz="1600" dirty="0">
                <a:solidFill>
                  <a:schemeClr val="bg1"/>
                </a:solidFill>
              </a:rPr>
              <a:t>(shift) </a:t>
            </a:r>
            <a:r>
              <a:rPr lang="ko-KR" altLang="en-US" sz="1600" dirty="0">
                <a:solidFill>
                  <a:schemeClr val="bg1"/>
                </a:solidFill>
              </a:rPr>
              <a:t>연산자는 비트의 위치를 좌우로 이동하는 연산으로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(&lt;&lt;,&gt;&gt;)</a:t>
            </a:r>
            <a:r>
              <a:rPr lang="ko-KR" altLang="en-US" sz="1600" dirty="0">
                <a:solidFill>
                  <a:schemeClr val="bg1"/>
                </a:solidFill>
              </a:rPr>
              <a:t>와 논리 시프트</a:t>
            </a:r>
            <a:r>
              <a:rPr lang="en-US" altLang="ko-KR" sz="1600" dirty="0">
                <a:solidFill>
                  <a:schemeClr val="bg1"/>
                </a:solidFill>
              </a:rPr>
              <a:t>(&gt;&gt;&gt;)</a:t>
            </a:r>
            <a:r>
              <a:rPr lang="ko-KR" altLang="en-US" sz="1600" dirty="0">
                <a:solidFill>
                  <a:schemeClr val="bg1"/>
                </a:solidFill>
              </a:rPr>
              <a:t>가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산술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산술 시프트는 숫자의 </a:t>
            </a:r>
            <a:r>
              <a:rPr lang="ko-KR" altLang="en-US" sz="1600" b="1" dirty="0">
                <a:solidFill>
                  <a:schemeClr val="bg1"/>
                </a:solidFill>
              </a:rPr>
              <a:t>부호 비트는 유지</a:t>
            </a:r>
            <a:r>
              <a:rPr lang="ko-KR" altLang="en-US" sz="1600" dirty="0">
                <a:solidFill>
                  <a:schemeClr val="bg1"/>
                </a:solidFill>
              </a:rPr>
              <a:t>하면서 나머지 비트를 왼쪽</a:t>
            </a:r>
            <a:r>
              <a:rPr lang="en-US" altLang="ko-KR" sz="1600" dirty="0">
                <a:solidFill>
                  <a:schemeClr val="bg1"/>
                </a:solidFill>
              </a:rPr>
              <a:t>(&lt;&lt;)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ko-KR" altLang="en-US" sz="1600" dirty="0">
                <a:solidFill>
                  <a:schemeClr val="bg1"/>
                </a:solidFill>
              </a:rPr>
              <a:t>또는 오른쪽</a:t>
            </a:r>
            <a:r>
              <a:rPr lang="en-US" altLang="ko-KR" sz="1600" dirty="0">
                <a:solidFill>
                  <a:schemeClr val="bg1"/>
                </a:solidFill>
              </a:rPr>
              <a:t>(&gt;&gt;)</a:t>
            </a:r>
            <a:r>
              <a:rPr lang="ko-KR" altLang="en-US" sz="1600" dirty="0">
                <a:solidFill>
                  <a:schemeClr val="bg1"/>
                </a:solidFill>
              </a:rPr>
              <a:t>으로 이동시키는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논리 시프트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시프트는 부호 피트를 포함해 전체 비트를 오른쪽으로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이동시키는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연산으로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빈칸은 모두 </a:t>
            </a:r>
            <a:r>
              <a:rPr lang="en-US" altLang="ko-KR" sz="1600" dirty="0">
                <a:solidFill>
                  <a:schemeClr val="bg1"/>
                </a:solidFill>
              </a:rPr>
              <a:t>0</a:t>
            </a:r>
            <a:r>
              <a:rPr lang="ko-KR" altLang="en-US" sz="1600" dirty="0">
                <a:solidFill>
                  <a:schemeClr val="bg1"/>
                </a:solidFill>
              </a:rPr>
              <a:t>으로 채운다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부호 비트까지 이동시키므로 부호 비트가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인 음수일 때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논리 시프트 이후에는 값이 양수로 변할 것이다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2576940" y="3009207"/>
            <a:ext cx="7717237" cy="3764987"/>
          </a:xfrm>
          <a:prstGeom prst="wedgeRoundRectCallout">
            <a:avLst>
              <a:gd name="adj1" fmla="val -53057"/>
              <a:gd name="adj2" fmla="val 2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비교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비교 연산자는 크게 크기 비교</a:t>
            </a:r>
            <a:r>
              <a:rPr lang="en-US" altLang="ko-KR" sz="1600" dirty="0">
                <a:solidFill>
                  <a:schemeClr val="bg1"/>
                </a:solidFill>
              </a:rPr>
              <a:t>(&gt;,&lt;,&gt;=,=&lt;)</a:t>
            </a:r>
            <a:r>
              <a:rPr lang="ko-KR" altLang="en-US" sz="1600" dirty="0">
                <a:solidFill>
                  <a:schemeClr val="bg1"/>
                </a:solidFill>
              </a:rPr>
              <a:t>와 등가 비교 </a:t>
            </a:r>
            <a:r>
              <a:rPr lang="en-US" altLang="ko-KR" sz="1600" dirty="0">
                <a:solidFill>
                  <a:schemeClr val="bg1"/>
                </a:solidFill>
              </a:rPr>
              <a:t>(==,!=)</a:t>
            </a:r>
            <a:r>
              <a:rPr lang="ko-KR" altLang="en-US" sz="1600" dirty="0">
                <a:solidFill>
                  <a:schemeClr val="bg1"/>
                </a:solidFill>
              </a:rPr>
              <a:t>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나눌 수 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연산의 결과는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>
                <a:solidFill>
                  <a:schemeClr val="bg1"/>
                </a:solidFill>
              </a:rPr>
              <a:t>자료형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즉 </a:t>
            </a:r>
            <a:r>
              <a:rPr lang="en-US" altLang="ko-KR" sz="1600" dirty="0">
                <a:solidFill>
                  <a:schemeClr val="bg1"/>
                </a:solidFill>
              </a:rPr>
              <a:t>true 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false</a:t>
            </a:r>
            <a:r>
              <a:rPr lang="ko-KR" altLang="en-US" sz="1600" dirty="0">
                <a:solidFill>
                  <a:schemeClr val="bg1"/>
                </a:solidFill>
              </a:rPr>
              <a:t>  중 하나를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등호는 항상 오른쪽에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marL="285756" indent="-285756" algn="ctr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대입 연산자</a:t>
            </a:r>
            <a:r>
              <a:rPr lang="en-US" altLang="ko-KR" sz="1600" dirty="0">
                <a:solidFill>
                  <a:schemeClr val="bg1"/>
                </a:solidFill>
              </a:rPr>
              <a:t>(=)</a:t>
            </a:r>
            <a:r>
              <a:rPr lang="ko-KR" altLang="en-US" sz="1600" dirty="0">
                <a:solidFill>
                  <a:schemeClr val="bg1"/>
                </a:solidFill>
              </a:rPr>
              <a:t>를 기준으로 오른쪽 </a:t>
            </a:r>
            <a:r>
              <a:rPr lang="ko-KR" altLang="en-US" sz="1600" dirty="0" err="1">
                <a:solidFill>
                  <a:schemeClr val="bg1"/>
                </a:solidFill>
              </a:rPr>
              <a:t>피연산자의</a:t>
            </a:r>
            <a:r>
              <a:rPr lang="ko-KR" altLang="en-US" sz="1600" dirty="0">
                <a:solidFill>
                  <a:schemeClr val="bg1"/>
                </a:solidFill>
              </a:rPr>
              <a:t> 연산 결과를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왼쪽 변수에 대입하는 연산자이다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진행 순서는 등호의 오른쪽이 먼저 계산되고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이후 대입 연산자가 실행된다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2576936" y="3009207"/>
            <a:ext cx="7717237" cy="3764987"/>
          </a:xfrm>
          <a:prstGeom prst="wedgeRoundRectCallout">
            <a:avLst>
              <a:gd name="adj1" fmla="val -52493"/>
              <a:gd name="adj2" fmla="val 417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[</a:t>
            </a:r>
            <a:r>
              <a:rPr lang="ko-KR" altLang="en-US" sz="1600" dirty="0" err="1">
                <a:solidFill>
                  <a:schemeClr val="bg1"/>
                </a:solidFill>
              </a:rPr>
              <a:t>삼항</a:t>
            </a:r>
            <a:r>
              <a:rPr lang="ko-KR" altLang="en-US" sz="1600" dirty="0">
                <a:solidFill>
                  <a:schemeClr val="bg1"/>
                </a:solidFill>
              </a:rPr>
              <a:t> 연산자</a:t>
            </a:r>
            <a:r>
              <a:rPr lang="en-US" altLang="ko-KR" sz="1600" dirty="0">
                <a:solidFill>
                  <a:schemeClr val="bg1"/>
                </a:solidFill>
              </a:rPr>
              <a:t>]</a:t>
            </a:r>
          </a:p>
          <a:p>
            <a:pPr algn="ctr"/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삼항연산자의 구성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참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?) </a:t>
            </a:r>
            <a:r>
              <a:rPr lang="ko-KR" altLang="en-US" sz="1600" dirty="0">
                <a:solidFill>
                  <a:schemeClr val="bg1"/>
                </a:solidFill>
              </a:rPr>
              <a:t>참일 때 연산 결과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거짓일 때 연산 결과</a:t>
            </a:r>
            <a:r>
              <a:rPr lang="en-US" altLang="ko-KR" sz="1600" dirty="0">
                <a:solidFill>
                  <a:schemeClr val="bg1"/>
                </a:solidFill>
              </a:rPr>
              <a:t/>
            </a:r>
            <a:br>
              <a:rPr lang="en-US" altLang="ko-KR" sz="1600" dirty="0">
                <a:solidFill>
                  <a:schemeClr val="bg1"/>
                </a:solidFill>
              </a:rPr>
            </a:b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물음표</a:t>
            </a:r>
            <a:r>
              <a:rPr lang="en-US" altLang="ko-KR" sz="1600" dirty="0">
                <a:solidFill>
                  <a:schemeClr val="bg1"/>
                </a:solidFill>
              </a:rPr>
              <a:t>(?) </a:t>
            </a:r>
            <a:r>
              <a:rPr lang="ko-KR" altLang="en-US" sz="1600" dirty="0">
                <a:solidFill>
                  <a:schemeClr val="bg1"/>
                </a:solidFill>
              </a:rPr>
              <a:t>앞에는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참</a:t>
            </a:r>
            <a:r>
              <a:rPr lang="en-US" altLang="ko-KR" sz="1600" dirty="0">
                <a:solidFill>
                  <a:schemeClr val="bg1"/>
                </a:solidFill>
              </a:rPr>
              <a:t>(true) </a:t>
            </a:r>
            <a:r>
              <a:rPr lang="ko-KR" altLang="en-US" sz="1600" dirty="0">
                <a:solidFill>
                  <a:schemeClr val="bg1"/>
                </a:solidFill>
              </a:rPr>
              <a:t>또는 거짓</a:t>
            </a:r>
            <a:r>
              <a:rPr lang="en-US" altLang="ko-KR" sz="1600" dirty="0">
                <a:solidFill>
                  <a:schemeClr val="bg1"/>
                </a:solidFill>
              </a:rPr>
              <a:t>(false)</a:t>
            </a:r>
            <a:r>
              <a:rPr lang="ko-KR" altLang="en-US" sz="1600" dirty="0">
                <a:solidFill>
                  <a:schemeClr val="bg1"/>
                </a:solidFill>
              </a:rPr>
              <a:t>만 올 수 있으며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자료형이</a:t>
            </a:r>
            <a:r>
              <a:rPr lang="ko-KR" altLang="en-US" sz="1600" dirty="0">
                <a:solidFill>
                  <a:schemeClr val="bg1"/>
                </a:solidFill>
              </a:rPr>
              <a:t> 직접 올 수 있지만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주로 연산 결과가 </a:t>
            </a:r>
            <a:r>
              <a:rPr lang="en-US" altLang="ko-KR" sz="1600" dirty="0">
                <a:solidFill>
                  <a:schemeClr val="bg1"/>
                </a:solidFill>
              </a:rPr>
              <a:t>Boolean </a:t>
            </a:r>
            <a:r>
              <a:rPr lang="ko-KR" altLang="en-US" sz="1600" dirty="0" err="1">
                <a:solidFill>
                  <a:schemeClr val="bg1"/>
                </a:solidFill>
              </a:rPr>
              <a:t>자료형인</a:t>
            </a:r>
            <a:r>
              <a:rPr lang="ko-KR" altLang="en-US" sz="1600" dirty="0">
                <a:solidFill>
                  <a:schemeClr val="bg1"/>
                </a:solidFill>
              </a:rPr>
              <a:t> 논리 연산자와 비교 연산자가 위치한다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576936" y="3009205"/>
            <a:ext cx="7717237" cy="3764987"/>
            <a:chOff x="79593" y="3016149"/>
            <a:chExt cx="7717237" cy="376498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79593" y="3016149"/>
              <a:ext cx="7717237" cy="3764987"/>
            </a:xfrm>
            <a:prstGeom prst="wedgeRoundRectCallout">
              <a:avLst>
                <a:gd name="adj1" fmla="val -53245"/>
                <a:gd name="adj2" fmla="val 136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[</a:t>
              </a:r>
              <a:r>
                <a:rPr lang="ko-KR" altLang="en-US" sz="1600" dirty="0">
                  <a:solidFill>
                    <a:schemeClr val="bg1"/>
                  </a:solidFill>
                </a:rPr>
                <a:t>논리 연산자</a:t>
              </a:r>
              <a:r>
                <a:rPr lang="en-US" altLang="ko-KR" sz="1600" dirty="0">
                  <a:solidFill>
                    <a:schemeClr val="bg1"/>
                  </a:solidFill>
                </a:rPr>
                <a:t>]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77" y="4297250"/>
              <a:ext cx="7608467" cy="1981372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0" y="2418121"/>
            <a:ext cx="4248149" cy="44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0" animBg="1"/>
      <p:bldP spid="22" grpId="1" animBg="1"/>
      <p:bldP spid="23" grpId="0" animBg="1"/>
      <p:bldP spid="23" grpId="2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if </a:t>
            </a:r>
            <a:r>
              <a:rPr lang="ko-KR" altLang="en-US" dirty="0">
                <a:solidFill>
                  <a:schemeClr val="bg1"/>
                </a:solidFill>
              </a:rPr>
              <a:t>단일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b="1" dirty="0" smtClean="0">
                <a:solidFill>
                  <a:schemeClr val="bg1"/>
                </a:solidFill>
              </a:rPr>
              <a:t>조건식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중괄호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/>
                </a:solidFill>
              </a:rPr>
              <a:t>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true’ 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실행하고</a:t>
            </a:r>
            <a:r>
              <a:rPr lang="en-US" altLang="ko-KR" sz="1300" dirty="0">
                <a:solidFill>
                  <a:schemeClr val="bg1"/>
                </a:solidFill>
              </a:rPr>
              <a:t>, ‘</a:t>
            </a:r>
            <a:r>
              <a:rPr lang="ko-KR" altLang="en-US" sz="1300" dirty="0">
                <a:solidFill>
                  <a:schemeClr val="bg1"/>
                </a:solidFill>
              </a:rPr>
              <a:t>조건식 </a:t>
            </a:r>
            <a:r>
              <a:rPr lang="en-US" altLang="ko-KR" sz="1300" dirty="0">
                <a:solidFill>
                  <a:schemeClr val="bg1"/>
                </a:solidFill>
              </a:rPr>
              <a:t>= false’</a:t>
            </a:r>
            <a:r>
              <a:rPr lang="ko-KR" altLang="en-US" sz="1300" dirty="0">
                <a:solidFill>
                  <a:schemeClr val="bg1"/>
                </a:solidFill>
              </a:rPr>
              <a:t>일 때 중괄호 안을 실행하지 않는다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chemeClr val="bg1"/>
                </a:solidFill>
              </a:rPr>
              <a:t>구조 </a:t>
            </a:r>
            <a:r>
              <a:rPr lang="en-US" altLang="ko-KR" sz="1500" dirty="0">
                <a:solidFill>
                  <a:schemeClr val="bg1"/>
                </a:solidFill>
              </a:rPr>
              <a:t>:  </a:t>
            </a:r>
            <a:r>
              <a:rPr lang="ko-KR" altLang="en-US" sz="1500" b="1" dirty="0">
                <a:solidFill>
                  <a:schemeClr val="bg1"/>
                </a:solidFill>
              </a:rPr>
              <a:t>조건식 하나와 중괄호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>
                <a:solidFill>
                  <a:schemeClr val="bg1"/>
                </a:solidFill>
              </a:rPr>
              <a:t>조건식 </a:t>
            </a:r>
            <a:r>
              <a:rPr lang="en-US" altLang="ko-KR" dirty="0">
                <a:solidFill>
                  <a:schemeClr val="bg1"/>
                </a:solidFill>
              </a:rPr>
              <a:t>= true’ </a:t>
            </a:r>
            <a:r>
              <a:rPr lang="ko-KR" altLang="en-US" dirty="0">
                <a:solidFill>
                  <a:schemeClr val="bg1"/>
                </a:solidFill>
              </a:rPr>
              <a:t>일 </a:t>
            </a:r>
            <a:r>
              <a:rPr lang="ko-KR" altLang="en-US" dirty="0" smtClean="0">
                <a:solidFill>
                  <a:schemeClr val="bg1"/>
                </a:solidFill>
              </a:rPr>
              <a:t>때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‘false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일 때 </a:t>
            </a:r>
            <a:r>
              <a:rPr lang="en-US" altLang="ko-KR" dirty="0" smtClean="0">
                <a:solidFill>
                  <a:schemeClr val="bg1"/>
                </a:solidFill>
              </a:rPr>
              <a:t>else </a:t>
            </a:r>
            <a:r>
              <a:rPr lang="ko-KR" altLang="en-US" dirty="0" smtClean="0">
                <a:solidFill>
                  <a:schemeClr val="bg1"/>
                </a:solidFill>
              </a:rPr>
              <a:t>구문의 중괄호가 실행된다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모든 조건식은 </a:t>
            </a:r>
            <a:r>
              <a:rPr lang="en-US" altLang="ko-KR" dirty="0" smtClean="0">
                <a:solidFill>
                  <a:schemeClr val="bg1"/>
                </a:solidFill>
              </a:rPr>
              <a:t>true</a:t>
            </a:r>
            <a:r>
              <a:rPr lang="ko-KR" altLang="en-US" dirty="0" smtClean="0">
                <a:solidFill>
                  <a:schemeClr val="bg1"/>
                </a:solidFill>
              </a:rPr>
              <a:t>가 아니면 </a:t>
            </a:r>
            <a:r>
              <a:rPr lang="en-US" altLang="ko-KR" dirty="0" smtClean="0">
                <a:solidFill>
                  <a:schemeClr val="bg1"/>
                </a:solidFill>
              </a:rPr>
              <a:t>false</a:t>
            </a:r>
            <a:r>
              <a:rPr lang="ko-KR" altLang="en-US" dirty="0" smtClean="0">
                <a:solidFill>
                  <a:schemeClr val="bg1"/>
                </a:solidFill>
              </a:rPr>
              <a:t>이므로 둘 중 하나는 반드시 실행되며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둘 중 하나만 실행된다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else</a:t>
            </a:r>
            <a:r>
              <a:rPr lang="ko-KR" altLang="en-US" dirty="0" smtClean="0">
                <a:solidFill>
                  <a:schemeClr val="bg1"/>
                </a:solidFill>
              </a:rPr>
              <a:t>구문은 생략할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이때 문법 구조는 </a:t>
            </a:r>
            <a:r>
              <a:rPr lang="en-US" altLang="ko-KR" dirty="0" smtClean="0">
                <a:solidFill>
                  <a:schemeClr val="bg1"/>
                </a:solidFill>
              </a:rPr>
              <a:t>if</a:t>
            </a:r>
            <a:r>
              <a:rPr lang="ko-KR" altLang="en-US" dirty="0" smtClean="0">
                <a:solidFill>
                  <a:schemeClr val="bg1"/>
                </a:solidFill>
              </a:rPr>
              <a:t>단일 구문과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if-else </a:t>
            </a:r>
            <a:r>
              <a:rPr lang="en-US" altLang="ko-KR" dirty="0" err="1">
                <a:solidFill>
                  <a:schemeClr val="bg1"/>
                </a:solidFill>
              </a:rPr>
              <a:t>if-else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구문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구조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en-US" altLang="ko-KR" b="1" dirty="0" smtClean="0">
                <a:solidFill>
                  <a:schemeClr val="bg1"/>
                </a:solidFill>
              </a:rPr>
              <a:t>N</a:t>
            </a:r>
            <a:r>
              <a:rPr lang="ko-KR" altLang="en-US" b="1" dirty="0" smtClean="0">
                <a:solidFill>
                  <a:schemeClr val="bg1"/>
                </a:solidFill>
              </a:rPr>
              <a:t>개의 조건식과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N + 1</a:t>
            </a:r>
            <a:r>
              <a:rPr lang="ko-KR" altLang="en-US" b="1" dirty="0" smtClean="0">
                <a:solidFill>
                  <a:schemeClr val="bg1"/>
                </a:solidFill>
              </a:rPr>
              <a:t>개의 중괄호를 포함</a:t>
            </a:r>
            <a:r>
              <a:rPr lang="en-US" altLang="ko-KR" b="1" dirty="0" smtClean="0">
                <a:solidFill>
                  <a:schemeClr val="bg1"/>
                </a:solidFill>
              </a:rPr>
              <a:t> = if-else </a:t>
            </a:r>
            <a:r>
              <a:rPr lang="en-US" altLang="ko-KR" b="1" dirty="0" err="1" smtClean="0">
                <a:solidFill>
                  <a:schemeClr val="bg1"/>
                </a:solidFill>
              </a:rPr>
              <a:t>if-else</a:t>
            </a:r>
            <a:r>
              <a:rPr lang="ko-KR" altLang="en-US" b="1" dirty="0" smtClean="0">
                <a:solidFill>
                  <a:schemeClr val="bg1"/>
                </a:solidFill>
              </a:rPr>
              <a:t>의 구조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/>
                </a:solidFill>
              </a:rPr>
              <a:t>중간의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 생략이 가능하며</a:t>
            </a:r>
            <a:r>
              <a:rPr lang="en-US" altLang="ko-KR" sz="1300" dirty="0">
                <a:solidFill>
                  <a:schemeClr val="bg1"/>
                </a:solidFill>
              </a:rPr>
              <a:t>, </a:t>
            </a:r>
            <a:r>
              <a:rPr lang="ko-KR" altLang="en-US" sz="1300" dirty="0">
                <a:solidFill>
                  <a:schemeClr val="bg1"/>
                </a:solidFill>
              </a:rPr>
              <a:t>이를 생략하면 </a:t>
            </a:r>
            <a:r>
              <a:rPr lang="en-US" altLang="ko-KR" sz="1300" dirty="0">
                <a:solidFill>
                  <a:schemeClr val="bg1"/>
                </a:solidFill>
              </a:rPr>
              <a:t>if-else </a:t>
            </a:r>
            <a:r>
              <a:rPr lang="ko-KR" altLang="en-US" sz="1300" dirty="0">
                <a:solidFill>
                  <a:schemeClr val="bg1"/>
                </a:solidFill>
              </a:rPr>
              <a:t>구문이 된다</a:t>
            </a:r>
            <a:r>
              <a:rPr lang="en-US" altLang="ko-KR" sz="1300" dirty="0">
                <a:solidFill>
                  <a:schemeClr val="bg1"/>
                </a:solidFill>
              </a:rPr>
              <a:t>. </a:t>
            </a:r>
            <a:r>
              <a:rPr lang="ko-KR" altLang="en-US" sz="1300" dirty="0">
                <a:solidFill>
                  <a:schemeClr val="bg1"/>
                </a:solidFill>
              </a:rPr>
              <a:t>이어 </a:t>
            </a:r>
            <a:r>
              <a:rPr lang="en-US" altLang="ko-KR" sz="1300" dirty="0">
                <a:solidFill>
                  <a:schemeClr val="bg1"/>
                </a:solidFill>
              </a:rPr>
              <a:t>else </a:t>
            </a:r>
            <a:r>
              <a:rPr lang="ko-KR" altLang="en-US" sz="1300" dirty="0">
                <a:solidFill>
                  <a:schemeClr val="bg1"/>
                </a:solidFill>
              </a:rPr>
              <a:t>구문까지 생략한다면 </a:t>
            </a:r>
            <a:r>
              <a:rPr lang="en-US" altLang="ko-KR" sz="1300" dirty="0">
                <a:solidFill>
                  <a:schemeClr val="bg1"/>
                </a:solidFill>
              </a:rPr>
              <a:t>if</a:t>
            </a:r>
            <a:r>
              <a:rPr lang="ko-KR" altLang="en-US" sz="1300" dirty="0">
                <a:solidFill>
                  <a:schemeClr val="bg1"/>
                </a:solidFill>
              </a:rPr>
              <a:t>단일 구문 형태가 될 것이다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08" y="2731873"/>
            <a:ext cx="3571876" cy="30670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82" y="2408022"/>
            <a:ext cx="3848100" cy="4276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32" y="2408022"/>
            <a:ext cx="5486400" cy="29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베를린</Template>
  <TotalTime>3954</TotalTime>
  <Words>2927</Words>
  <Application>Microsoft Office PowerPoint</Application>
  <PresentationFormat>와이드스크린</PresentationFormat>
  <Paragraphs>489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Söhne</vt:lpstr>
      <vt:lpstr>맑은 고딕</vt:lpstr>
      <vt:lpstr>Arial</vt:lpstr>
      <vt:lpstr>Trebuchet MS</vt:lpstr>
      <vt:lpstr>Wingdings</vt:lpstr>
      <vt:lpstr>베를린</vt:lpstr>
      <vt:lpstr>Java</vt:lpstr>
      <vt:lpstr>목차</vt:lpstr>
      <vt:lpstr>Java란 무엇인가?</vt:lpstr>
      <vt:lpstr>Java란 무엇인가?</vt:lpstr>
      <vt:lpstr>변수란 무엇인가?</vt:lpstr>
      <vt:lpstr>자료형에 대해 알아보자.</vt:lpstr>
      <vt:lpstr>기본 자료형 간의 타입변환</vt:lpstr>
      <vt:lpstr>연산자</vt:lpstr>
      <vt:lpstr>if 선택 제어문</vt:lpstr>
      <vt:lpstr>Switch 선택 제어문</vt:lpstr>
      <vt:lpstr>for 반복 제어문</vt:lpstr>
      <vt:lpstr>PowerPoint 프레젠테이션</vt:lpstr>
      <vt:lpstr>while  반복 제어문</vt:lpstr>
      <vt:lpstr>while  반복 제어문</vt:lpstr>
      <vt:lpstr>PowerPoint 프레젠테이션</vt:lpstr>
      <vt:lpstr>do – while 반복 제어문</vt:lpstr>
      <vt:lpstr>PowerPoint 프레젠테이션</vt:lpstr>
      <vt:lpstr>제어 키워드</vt:lpstr>
      <vt:lpstr>PowerPoint 프레젠테이션</vt:lpstr>
      <vt:lpstr>배열</vt:lpstr>
      <vt:lpstr>1차원 배열</vt:lpstr>
      <vt:lpstr>1차원 배열</vt:lpstr>
      <vt:lpstr>1차원 배열</vt:lpstr>
      <vt:lpstr>2차원 정방 행렬 배열</vt:lpstr>
      <vt:lpstr>2차원 정방 행렬 배열</vt:lpstr>
      <vt:lpstr>PowerPoint 프레젠테이션</vt:lpstr>
      <vt:lpstr>2차원 비정방 행렬</vt:lpstr>
      <vt:lpstr>PowerPoint 프레젠테이션</vt:lpstr>
      <vt:lpstr>2차원 배열의 출력</vt:lpstr>
      <vt:lpstr>문자열을 저장하는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admin</dc:creator>
  <cp:lastModifiedBy>admin</cp:lastModifiedBy>
  <cp:revision>167</cp:revision>
  <dcterms:created xsi:type="dcterms:W3CDTF">2024-04-08T00:46:53Z</dcterms:created>
  <dcterms:modified xsi:type="dcterms:W3CDTF">2024-04-29T04:40:28Z</dcterms:modified>
</cp:coreProperties>
</file>