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1" r:id="rId14"/>
    <p:sldId id="273" r:id="rId15"/>
    <p:sldId id="275" r:id="rId16"/>
    <p:sldId id="274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D7C5C9C2-371F-4D6D-BE39-AF98A20BF9A7}">
          <p14:sldIdLst>
            <p14:sldId id="256"/>
            <p14:sldId id="259"/>
          </p14:sldIdLst>
        </p14:section>
        <p14:section name="자바란 무엇인가" id="{7802647B-AF9E-42FD-966A-D4644177B371}">
          <p14:sldIdLst>
            <p14:sldId id="260"/>
            <p14:sldId id="261"/>
          </p14:sldIdLst>
        </p14:section>
        <p14:section name="변수란 무엇인가" id="{2795D0D8-EEB5-4478-8445-A8422960F9A0}">
          <p14:sldIdLst>
            <p14:sldId id="262"/>
          </p14:sldIdLst>
        </p14:section>
        <p14:section name="자료형에 대해 알아보자" id="{E6EECA27-43AE-4213-B8BB-472A6CBD1FCB}">
          <p14:sldIdLst>
            <p14:sldId id="263"/>
            <p14:sldId id="264"/>
          </p14:sldIdLst>
        </p14:section>
        <p14:section name="연산자" id="{5C3227EE-E9E0-489A-93F7-E99B6A987EB9}">
          <p14:sldIdLst>
            <p14:sldId id="265"/>
          </p14:sldIdLst>
        </p14:section>
        <p14:section name="제어문과 제어키워드" id="{F70E9BBD-A0C8-4FE9-A9CE-9DD87F19AE39}">
          <p14:sldIdLst>
            <p14:sldId id="268"/>
            <p14:sldId id="269"/>
            <p14:sldId id="270"/>
            <p14:sldId id="272"/>
            <p14:sldId id="271"/>
            <p14:sldId id="273"/>
            <p14:sldId id="275"/>
            <p14:sldId id="274"/>
            <p14:sldId id="277"/>
            <p14:sldId id="278"/>
            <p14:sldId id="279"/>
          </p14:sldIdLst>
        </p14:section>
        <p14:section name="참조자료형" id="{E5B5B41E-36ED-40E7-9451-A6C99C80D9EC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CBA4-1650-4CCB-950D-5089E49CDEA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7E474-F2AA-428F-A475-A439ABC44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/>
              <a:t>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86" y="2915500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왕초보를</a:t>
            </a:r>
            <a:r>
              <a:rPr lang="ko-KR" altLang="en-US" b="1" dirty="0" smtClean="0">
                <a:solidFill>
                  <a:schemeClr val="bg1"/>
                </a:solidFill>
              </a:rPr>
              <a:t> 위한 자바의 첫걸음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Switch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switch </a:t>
            </a:r>
            <a:r>
              <a:rPr lang="ko-KR" altLang="en-US" dirty="0" smtClean="0">
                <a:solidFill>
                  <a:schemeClr val="bg1"/>
                </a:solidFill>
              </a:rPr>
              <a:t>문은 점프 위치 </a:t>
            </a:r>
            <a:r>
              <a:rPr lang="ko-KR" altLang="en-US" dirty="0" err="1" smtClean="0">
                <a:solidFill>
                  <a:schemeClr val="bg1"/>
                </a:solidFill>
              </a:rPr>
              <a:t>변숫값에</a:t>
            </a:r>
            <a:r>
              <a:rPr lang="ko-KR" altLang="en-US" dirty="0" smtClean="0">
                <a:solidFill>
                  <a:schemeClr val="bg1"/>
                </a:solidFill>
              </a:rPr>
              <a:t> 따라 특정 위치</a:t>
            </a:r>
            <a:r>
              <a:rPr lang="en-US" altLang="ko-KR" dirty="0" smtClean="0">
                <a:solidFill>
                  <a:schemeClr val="bg1"/>
                </a:solidFill>
              </a:rPr>
              <a:t>(case)</a:t>
            </a:r>
            <a:r>
              <a:rPr lang="ko-KR" altLang="en-US" dirty="0" smtClean="0">
                <a:solidFill>
                  <a:schemeClr val="bg1"/>
                </a:solidFill>
              </a:rPr>
              <a:t>로 이동해 구문을 실행하는 선택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FF0000"/>
                </a:solidFill>
              </a:rPr>
              <a:t>점프할 수 있는 위치는 </a:t>
            </a:r>
            <a:r>
              <a:rPr lang="en-US" altLang="ko-KR" b="1" dirty="0" smtClean="0">
                <a:solidFill>
                  <a:srgbClr val="FF0000"/>
                </a:solidFill>
              </a:rPr>
              <a:t>‘case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위칫값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’</a:t>
            </a:r>
            <a:r>
              <a:rPr lang="ko-KR" altLang="en-US" dirty="0" smtClean="0">
                <a:solidFill>
                  <a:schemeClr val="bg1"/>
                </a:solidFill>
              </a:rPr>
              <a:t>으로 설정한다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:(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문자가 붙은 값은 이동할 위치를 </a:t>
            </a:r>
            <a:r>
              <a:rPr lang="ko-KR" altLang="en-US" sz="2201" dirty="0" err="1">
                <a:solidFill>
                  <a:schemeClr val="bg1"/>
                </a:solidFill>
                <a:sym typeface="Wingdings" panose="05000000000000000000" pitchFamily="2" charset="2"/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 일종의 팻말 역할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201" dirty="0">
                <a:solidFill>
                  <a:schemeClr val="bg1"/>
                </a:solidFill>
              </a:rPr>
              <a:t>이동할 위치를 </a:t>
            </a:r>
            <a:r>
              <a:rPr lang="ko-KR" altLang="en-US" sz="2201" dirty="0" err="1">
                <a:solidFill>
                  <a:schemeClr val="bg1"/>
                </a:solidFill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</a:rPr>
              <a:t> </a:t>
            </a:r>
            <a:r>
              <a:rPr lang="en-US" altLang="ko-KR" sz="2201" dirty="0">
                <a:solidFill>
                  <a:schemeClr val="bg1"/>
                </a:solidFill>
              </a:rPr>
              <a:t>:(</a:t>
            </a:r>
            <a:r>
              <a:rPr lang="ko-KR" altLang="en-US" sz="2201" dirty="0">
                <a:solidFill>
                  <a:schemeClr val="bg1"/>
                </a:solidFill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</a:rPr>
              <a:t>) </a:t>
            </a:r>
            <a:r>
              <a:rPr lang="ko-KR" altLang="en-US" sz="2201" dirty="0">
                <a:solidFill>
                  <a:schemeClr val="bg1"/>
                </a:solidFill>
              </a:rPr>
              <a:t>문자는 </a:t>
            </a:r>
            <a:r>
              <a:rPr lang="ko-KR" altLang="en-US" sz="2201" dirty="0" err="1">
                <a:solidFill>
                  <a:schemeClr val="bg1"/>
                </a:solidFill>
              </a:rPr>
              <a:t>삼항</a:t>
            </a:r>
            <a:r>
              <a:rPr lang="ko-KR" altLang="en-US" sz="2201" dirty="0">
                <a:solidFill>
                  <a:schemeClr val="bg1"/>
                </a:solidFill>
              </a:rPr>
              <a:t> 연산자</a:t>
            </a:r>
            <a:r>
              <a:rPr lang="en-US" altLang="ko-KR" sz="2201" dirty="0">
                <a:solidFill>
                  <a:schemeClr val="bg1"/>
                </a:solidFill>
              </a:rPr>
              <a:t>, case </a:t>
            </a:r>
            <a:r>
              <a:rPr lang="ko-KR" altLang="en-US" sz="2201" dirty="0">
                <a:solidFill>
                  <a:schemeClr val="bg1"/>
                </a:solidFill>
              </a:rPr>
              <a:t>구문</a:t>
            </a:r>
            <a:r>
              <a:rPr lang="en-US" altLang="ko-KR" sz="2201" dirty="0">
                <a:solidFill>
                  <a:schemeClr val="bg1"/>
                </a:solidFill>
              </a:rPr>
              <a:t>,  Label, </a:t>
            </a:r>
            <a:r>
              <a:rPr lang="ko-KR" altLang="en-US" sz="2201" dirty="0" err="1">
                <a:solidFill>
                  <a:schemeClr val="bg1"/>
                </a:solidFill>
              </a:rPr>
              <a:t>람다식</a:t>
            </a:r>
            <a:r>
              <a:rPr lang="ko-KR" altLang="en-US" sz="2201" dirty="0">
                <a:solidFill>
                  <a:schemeClr val="bg1"/>
                </a:solidFill>
              </a:rPr>
              <a:t> 등에서 사용한다</a:t>
            </a:r>
            <a:r>
              <a:rPr lang="en-US" altLang="ko-KR" sz="2201" dirty="0">
                <a:solidFill>
                  <a:schemeClr val="bg1"/>
                </a:solidFill>
              </a:rPr>
              <a:t>.</a:t>
            </a:r>
            <a:endParaRPr lang="en-US" altLang="ko-KR" sz="220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 말고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default: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구문도 포함 할 수 있는데 이는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문의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구문과 비슷한 기능으로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일치하는 </a:t>
            </a:r>
            <a:r>
              <a:rPr lang="ko-KR" alt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위칫값이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없을 때 점프할 위치를 나타낸다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</a:rPr>
              <a:t>구문으로 이동 후 순차적으로 코드가 진행되는데 만약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문처럼 단 하나의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실행문만</a:t>
            </a:r>
            <a:r>
              <a:rPr lang="ko-KR" altLang="en-US" dirty="0" smtClean="0">
                <a:solidFill>
                  <a:schemeClr val="bg1"/>
                </a:solidFill>
              </a:rPr>
              <a:t> 실행하고 싶다면 </a:t>
            </a:r>
            <a:r>
              <a:rPr lang="en-US" altLang="ko-KR" b="1" dirty="0" smtClean="0">
                <a:solidFill>
                  <a:schemeClr val="bg1"/>
                </a:solidFill>
              </a:rPr>
              <a:t>Break </a:t>
            </a:r>
            <a:r>
              <a:rPr lang="ko-KR" altLang="en-US" b="1" dirty="0" smtClean="0">
                <a:solidFill>
                  <a:schemeClr val="bg1"/>
                </a:solidFill>
              </a:rPr>
              <a:t>제어 키워드</a:t>
            </a:r>
            <a:r>
              <a:rPr lang="ko-KR" altLang="en-US" dirty="0" smtClean="0">
                <a:solidFill>
                  <a:schemeClr val="bg1"/>
                </a:solidFill>
              </a:rPr>
              <a:t>를 사용할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chemeClr val="bg1"/>
                </a:solidFill>
              </a:rPr>
              <a:t>break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if</a:t>
            </a:r>
            <a:r>
              <a:rPr lang="ko-KR" altLang="en-US" b="1" dirty="0" smtClean="0">
                <a:solidFill>
                  <a:schemeClr val="bg1"/>
                </a:solidFill>
              </a:rPr>
              <a:t>문을 제외한 가장 가까운 중괄호</a:t>
            </a:r>
            <a:r>
              <a:rPr lang="en-US" altLang="ko-KR" b="1" dirty="0" smtClean="0">
                <a:solidFill>
                  <a:schemeClr val="bg1"/>
                </a:solidFill>
              </a:rPr>
              <a:t>({…})</a:t>
            </a:r>
            <a:r>
              <a:rPr lang="ko-KR" altLang="en-US" b="1" dirty="0" smtClean="0">
                <a:solidFill>
                  <a:schemeClr val="bg1"/>
                </a:solidFill>
              </a:rPr>
              <a:t>를 탈출로만 알아두자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89" y="367832"/>
            <a:ext cx="4343401" cy="6391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07" y="367831"/>
            <a:ext cx="3990974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for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439562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실행 구문을 반복적으로 수행하는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일반적으로 반복 횟수를 사용한다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tip:) for</a:t>
            </a:r>
            <a:r>
              <a:rPr lang="ko-KR" altLang="en-US" dirty="0" smtClean="0">
                <a:solidFill>
                  <a:schemeClr val="bg1"/>
                </a:solidFill>
              </a:rPr>
              <a:t>문의 구문을 보면 몇 번을 반복하는지 유추할 수 있어야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</a:rPr>
              <a:t>다음의 소괄호</a:t>
            </a:r>
            <a:r>
              <a:rPr lang="en-US" altLang="ko-KR" dirty="0" smtClean="0">
                <a:solidFill>
                  <a:schemeClr val="bg1"/>
                </a:solidFill>
              </a:rPr>
              <a:t>(())</a:t>
            </a:r>
            <a:r>
              <a:rPr lang="ko-KR" altLang="en-US" dirty="0" smtClean="0">
                <a:solidFill>
                  <a:schemeClr val="bg1"/>
                </a:solidFill>
              </a:rPr>
              <a:t>안에는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개의 항목이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각각은 </a:t>
            </a:r>
            <a:r>
              <a:rPr lang="en-US" altLang="ko-KR" dirty="0" smtClean="0">
                <a:solidFill>
                  <a:schemeClr val="bg1"/>
                </a:solidFill>
              </a:rPr>
              <a:t>(;)</a:t>
            </a:r>
            <a:r>
              <a:rPr lang="ko-KR" altLang="en-US" dirty="0" smtClean="0">
                <a:solidFill>
                  <a:schemeClr val="bg1"/>
                </a:solidFill>
              </a:rPr>
              <a:t>세미클론으로 구분돼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 </a:t>
            </a:r>
            <a:r>
              <a:rPr lang="ko-KR" altLang="en-US" dirty="0" smtClean="0">
                <a:solidFill>
                  <a:schemeClr val="bg1"/>
                </a:solidFill>
              </a:rPr>
              <a:t>문이 시작될 때 딱 한번 실행되고 다시는 실행되지 않는다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따라서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 안에서만 사용할 변수는 주로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초기식에서</a:t>
            </a:r>
            <a:r>
              <a:rPr lang="ko-KR" altLang="en-US" dirty="0" smtClean="0">
                <a:solidFill>
                  <a:schemeClr val="bg1"/>
                </a:solidFill>
              </a:rPr>
              <a:t> 초기화한다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조건식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실행 구문으로 돌아가기 위한 유일한 출입구로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 조건식의 결과가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나오는 동안은 실행 구문을 계속 반복한다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만일 조건식이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가 나오면 더 이상 반복을 수행하지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않고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빠져나간다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for</a:t>
            </a:r>
            <a:r>
              <a:rPr lang="ko-KR" altLang="en-US" dirty="0" smtClean="0">
                <a:solidFill>
                  <a:schemeClr val="bg1"/>
                </a:solidFill>
              </a:rPr>
              <a:t>문이 끝나는 위치는 닫힌 중괄호</a:t>
            </a:r>
            <a:r>
              <a:rPr lang="en-US" altLang="ko-KR" dirty="0" smtClean="0">
                <a:solidFill>
                  <a:schemeClr val="bg1"/>
                </a:solidFill>
              </a:rPr>
              <a:t>(})</a:t>
            </a:r>
            <a:r>
              <a:rPr lang="ko-KR" altLang="en-US" dirty="0" smtClean="0">
                <a:solidFill>
                  <a:schemeClr val="bg1"/>
                </a:solidFill>
              </a:rPr>
              <a:t>가 아니라 조건식이다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</a:t>
            </a:r>
            <a:r>
              <a:rPr lang="ko-KR" altLang="en-US" dirty="0" smtClean="0">
                <a:solidFill>
                  <a:schemeClr val="bg1"/>
                </a:solidFill>
              </a:rPr>
              <a:t>문의 실행 구문이 모두 수행된 후 닫힌 중괄호를 만나면</a:t>
            </a:r>
            <a:r>
              <a:rPr lang="en-US" altLang="ko-KR" dirty="0" smtClean="0">
                <a:solidFill>
                  <a:schemeClr val="bg1"/>
                </a:solidFill>
              </a:rPr>
              <a:t>(}) </a:t>
            </a:r>
            <a:r>
              <a:rPr lang="ko-KR" altLang="en-US" dirty="0" smtClean="0">
                <a:solidFill>
                  <a:schemeClr val="bg1"/>
                </a:solidFill>
              </a:rPr>
              <a:t>다음 번 반복을 위해 다시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dirty="0" smtClean="0">
                <a:solidFill>
                  <a:schemeClr val="bg1"/>
                </a:solidFill>
              </a:rPr>
              <a:t> 이동하는 위치로 매회 반복이 수행할 때마다 호출된다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327632" y="2589341"/>
            <a:ext cx="8319246" cy="3890683"/>
            <a:chOff x="1626887" y="753228"/>
            <a:chExt cx="8319246" cy="3890683"/>
          </a:xfrm>
        </p:grpSpPr>
        <p:grpSp>
          <p:nvGrpSpPr>
            <p:cNvPr id="46" name="그룹 45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/>
                  <a:t>[for</a:t>
                </a:r>
                <a:r>
                  <a:rPr lang="ko-KR" altLang="en-US" sz="1801" dirty="0"/>
                  <a:t>문의 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for(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) 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348400" y="3568315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845049" y="4646377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231341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꺾인 연결선 12"/>
              <p:cNvCxnSpPr/>
              <p:nvPr/>
            </p:nvCxnSpPr>
            <p:spPr>
              <a:xfrm>
                <a:off x="2562225" y="3668748"/>
                <a:ext cx="904875" cy="73516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* for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문으로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조건식을 생략하면 구문을 끊임 없이 반복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무한 루프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*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대부분의 무한 루프는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break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키워드를 삽입해 특정 조건이 만족했을 때 무한 루프를 탈출한다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꺾인 연결선 27"/>
            <p:cNvCxnSpPr/>
            <p:nvPr/>
          </p:nvCxnSpPr>
          <p:spPr>
            <a:xfrm flipV="1">
              <a:off x="2142168" y="2261540"/>
              <a:ext cx="2109051" cy="906117"/>
            </a:xfrm>
            <a:prstGeom prst="bentConnector3">
              <a:avLst>
                <a:gd name="adj1" fmla="val 100130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/>
            <p:nvPr/>
          </p:nvCxnSpPr>
          <p:spPr>
            <a:xfrm>
              <a:off x="3511673" y="1926884"/>
              <a:ext cx="1357758" cy="1327115"/>
            </a:xfrm>
            <a:prstGeom prst="bentConnector3">
              <a:avLst>
                <a:gd name="adj1" fmla="val 99808"/>
              </a:avLst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7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77" y="83127"/>
            <a:ext cx="3190875" cy="6657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92" y="725149"/>
            <a:ext cx="3067051" cy="5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while 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83663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문도 중괄호 안의 실행 구문을 반복적으로 실행하는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ko-KR" altLang="en-US" dirty="0" smtClean="0">
                <a:solidFill>
                  <a:schemeClr val="bg1"/>
                </a:solidFill>
              </a:rPr>
              <a:t> 소괄호 안의 조건식이 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인 동안 반복이 지속된다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255" y="3299011"/>
            <a:ext cx="6293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 smtClean="0"/>
              <a:t>초기식과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증감식은</a:t>
            </a:r>
            <a:r>
              <a:rPr lang="ko-KR" altLang="en-US" sz="1600" dirty="0" smtClean="0"/>
              <a:t> 불필요한 경우 </a:t>
            </a:r>
            <a:r>
              <a:rPr lang="ko-KR" altLang="en-US" sz="1600" dirty="0" err="1" smtClean="0"/>
              <a:t>생략가능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주의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초기식은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문 실행 이전에 </a:t>
            </a:r>
            <a:r>
              <a:rPr lang="ko-KR" altLang="en-US" sz="1600" dirty="0" err="1" smtClean="0"/>
              <a:t>정의돼야하고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증감식은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중괄호 안에 있어야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문과 동일한 수행을 하게 된다는 것이다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+) </a:t>
            </a:r>
            <a:r>
              <a:rPr lang="ko-KR" altLang="en-US" sz="1600" dirty="0" err="1" smtClean="0"/>
              <a:t>초기식을</a:t>
            </a:r>
            <a:r>
              <a:rPr lang="ko-KR" altLang="en-US" sz="1600" dirty="0" smtClean="0"/>
              <a:t> 중괄호 안에 넣으면 매 </a:t>
            </a:r>
            <a:r>
              <a:rPr lang="ko-KR" altLang="en-US" sz="1600" dirty="0" err="1" smtClean="0"/>
              <a:t>반복마다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초기화돼</a:t>
            </a:r>
            <a:r>
              <a:rPr lang="ko-KR" altLang="en-US" sz="1600" dirty="0" smtClean="0"/>
              <a:t> 원하지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않는 무한 루프에 빠질 수도 있으므로 주의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03715" y="3676213"/>
            <a:ext cx="1827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while 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19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설명선 1(강조선) 11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39138"/>
              <a:gd name="adj4" fmla="val -55945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while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 안으로 들어가는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유일한 입구로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생략 불가능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5400000" flipH="1" flipV="1">
            <a:off x="1470873" y="4536959"/>
            <a:ext cx="1716019" cy="631757"/>
          </a:xfrm>
          <a:prstGeom prst="bentConnector3">
            <a:avLst>
              <a:gd name="adj1" fmla="val -380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설명선 1(강조선) 19"/>
          <p:cNvSpPr/>
          <p:nvPr/>
        </p:nvSpPr>
        <p:spPr>
          <a:xfrm>
            <a:off x="3487269" y="5631094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88176"/>
              <a:gd name="adj4" fmla="val -628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조건식이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true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인 동안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while  </a:t>
            </a:r>
            <a:r>
              <a:rPr lang="ko-KR" altLang="en-US" dirty="0">
                <a:solidFill>
                  <a:prstClr val="white"/>
                </a:solidFill>
              </a:rPr>
              <a:t>반복 </a:t>
            </a:r>
            <a:r>
              <a:rPr lang="ko-KR" altLang="en-US" dirty="0" err="1">
                <a:solidFill>
                  <a:prstClr val="white"/>
                </a:solidFill>
              </a:rPr>
              <a:t>제어문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19072" y="2336873"/>
            <a:ext cx="8319246" cy="3890683"/>
            <a:chOff x="1626887" y="753228"/>
            <a:chExt cx="8319246" cy="3890683"/>
          </a:xfrm>
        </p:grpSpPr>
        <p:grpSp>
          <p:nvGrpSpPr>
            <p:cNvPr id="7" name="그룹 6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 smtClean="0"/>
                  <a:t>[while</a:t>
                </a:r>
                <a:r>
                  <a:rPr lang="ko-KR" altLang="en-US" sz="1801" dirty="0" smtClean="0"/>
                  <a:t>문의 </a:t>
                </a:r>
                <a:r>
                  <a:rPr lang="ko-KR" altLang="en-US" sz="1801" dirty="0"/>
                  <a:t>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while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)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224987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933122" y="4792092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85840" y="3545539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꺾인 연결선 14"/>
              <p:cNvCxnSpPr>
                <a:stCxn id="12" idx="4"/>
              </p:cNvCxnSpPr>
              <p:nvPr/>
            </p:nvCxnSpPr>
            <p:spPr>
              <a:xfrm>
                <a:off x="3331900" y="3746406"/>
                <a:ext cx="0" cy="502707"/>
              </a:xfrm>
              <a:prstGeom prst="straightConnector1">
                <a:avLst/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일반적으로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문은 반복횟수를 정하지 않고 특정 조건까지 반복하고자 할 때 주로 사용한다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문의 조건식에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true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를 넣으면 항상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문이 열려있는 상황이므로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실행 구문은 무한 반복된다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꺾인 연결선 7"/>
            <p:cNvCxnSpPr>
              <a:stCxn id="13" idx="6"/>
            </p:cNvCxnSpPr>
            <p:nvPr/>
          </p:nvCxnSpPr>
          <p:spPr>
            <a:xfrm flipV="1">
              <a:off x="2446205" y="2007446"/>
              <a:ext cx="1291865" cy="1146120"/>
            </a:xfrm>
            <a:prstGeom prst="bentConnector3">
              <a:avLst>
                <a:gd name="adj1" fmla="val 134294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14" idx="6"/>
            </p:cNvCxnSpPr>
            <p:nvPr/>
          </p:nvCxnSpPr>
          <p:spPr>
            <a:xfrm>
              <a:off x="4298923" y="1907012"/>
              <a:ext cx="570506" cy="1346987"/>
            </a:xfrm>
            <a:prstGeom prst="bentConnector2">
              <a:avLst/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5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57" y="713336"/>
            <a:ext cx="2705100" cy="531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72" y="1332461"/>
            <a:ext cx="2733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do – while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7990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 do – while</a:t>
            </a:r>
            <a:r>
              <a:rPr lang="ko-KR" altLang="en-US" dirty="0" smtClean="0">
                <a:solidFill>
                  <a:schemeClr val="bg1"/>
                </a:solidFill>
              </a:rPr>
              <a:t>문은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문과 매우 비슷한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조건식의 검사와 반복 실행의 순서에서만 차이가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설명선 1(강조선) 6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71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93553"/>
              <a:gd name="adj4" fmla="val -33847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최초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회는 무조건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5400000" flipH="1" flipV="1">
            <a:off x="1980577" y="4790214"/>
            <a:ext cx="1760940" cy="170166"/>
          </a:xfrm>
          <a:prstGeom prst="bentConnector3">
            <a:avLst>
              <a:gd name="adj1" fmla="val 434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 1(강조선) 9"/>
          <p:cNvSpPr/>
          <p:nvPr/>
        </p:nvSpPr>
        <p:spPr>
          <a:xfrm>
            <a:off x="3487270" y="612547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25613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문법 구조상 중괄호가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없으므로 </a:t>
            </a:r>
            <a:r>
              <a:rPr lang="ko-KR" altLang="en-U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세미클론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:)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으로 끝난다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.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847" y="3923607"/>
            <a:ext cx="74115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438" y="3753742"/>
            <a:ext cx="1843774" cy="277633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do {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} while(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1156" y="4102762"/>
            <a:ext cx="2959331" cy="154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[do-while</a:t>
            </a:r>
            <a:r>
              <a:rPr lang="ko-KR" altLang="en-US" sz="1200" dirty="0">
                <a:solidFill>
                  <a:schemeClr val="bg1"/>
                </a:solidFill>
              </a:rPr>
              <a:t>문의 동작 순서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A : </a:t>
            </a:r>
            <a:r>
              <a:rPr lang="ko-KR" altLang="en-US" sz="1200" dirty="0">
                <a:solidFill>
                  <a:schemeClr val="bg1"/>
                </a:solidFill>
              </a:rPr>
              <a:t>실행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B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참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>
                <a:solidFill>
                  <a:schemeClr val="bg1"/>
                </a:solidFill>
              </a:rPr>
              <a:t>실행 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C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거짓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종료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82" y="440488"/>
            <a:ext cx="3705225" cy="6010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34" y="3678988"/>
            <a:ext cx="3771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제어 키워드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0320" y="2137370"/>
            <a:ext cx="4698356" cy="693135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break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320" y="2830504"/>
            <a:ext cx="4698356" cy="402749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‘if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문을 제외한 가장 가까운 중괄호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( { } )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를 탈출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‘</a:t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일반적으로 제어키워드는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반복문에서</a:t>
            </a:r>
            <a:r>
              <a:rPr lang="ko-KR" altLang="en-US" sz="1200" dirty="0" smtClean="0">
                <a:solidFill>
                  <a:schemeClr val="bg1"/>
                </a:solidFill>
              </a:rPr>
              <a:t> 특정 조건을 만족할 때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탈출하는데 사용한다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특정 조건이 있어야하는 경우 </a:t>
            </a:r>
            <a:r>
              <a:rPr lang="en-US" altLang="ko-KR" sz="1200" dirty="0" smtClean="0">
                <a:solidFill>
                  <a:schemeClr val="bg1"/>
                </a:solidFill>
              </a:rPr>
              <a:t>if</a:t>
            </a:r>
            <a:r>
              <a:rPr lang="ko-KR" altLang="en-US" sz="1200" dirty="0" smtClean="0">
                <a:solidFill>
                  <a:schemeClr val="bg1"/>
                </a:solidFill>
              </a:rPr>
              <a:t>문과 함께 사용하는 것이 일반적이다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로 다중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한 번에 탈출하는 자바의 공식적인 방법은 </a:t>
            </a:r>
            <a:r>
              <a:rPr lang="en-US" altLang="ko-KR" sz="1200" dirty="0" smtClean="0">
                <a:solidFill>
                  <a:schemeClr val="bg1"/>
                </a:solidFill>
              </a:rPr>
              <a:t>break +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문법이다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break </a:t>
            </a:r>
            <a:r>
              <a:rPr lang="ko-KR" altLang="en-US" sz="1200" dirty="0" smtClean="0">
                <a:solidFill>
                  <a:schemeClr val="bg1"/>
                </a:solidFill>
              </a:rPr>
              <a:t>다음에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ko-KR" altLang="en-US" sz="1200" dirty="0" smtClean="0">
                <a:solidFill>
                  <a:schemeClr val="bg1"/>
                </a:solidFill>
              </a:rPr>
              <a:t>을 지정하면 여러테이블을 한 번에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탈출할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명은 개발자가 임의로 지을 수 있으며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다음에는 반드시 콜론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:)</a:t>
            </a:r>
            <a:r>
              <a:rPr lang="ko-KR" altLang="en-US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표시해야 한다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94125" y="2137368"/>
            <a:ext cx="4700059" cy="692076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continue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94125" y="2830505"/>
            <a:ext cx="4700059" cy="40274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반복 제어문의 닫힌 중괄호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 } 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역할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을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주로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반복 과정에서 특정 구문을 실행하지 않고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  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건너뛰고자 할 때 사용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반복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제어문은</a:t>
            </a:r>
            <a:r>
              <a:rPr lang="ko-KR" altLang="en-US" sz="1200" dirty="0" smtClean="0">
                <a:solidFill>
                  <a:schemeClr val="bg1"/>
                </a:solidFill>
              </a:rPr>
              <a:t> 조건식이 </a:t>
            </a:r>
            <a:r>
              <a:rPr lang="en-US" altLang="ko-KR" sz="1200" dirty="0" smtClean="0">
                <a:solidFill>
                  <a:schemeClr val="bg1"/>
                </a:solidFill>
              </a:rPr>
              <a:t>true</a:t>
            </a:r>
            <a:r>
              <a:rPr lang="ko-KR" altLang="en-US" sz="1200" dirty="0" smtClean="0">
                <a:solidFill>
                  <a:schemeClr val="bg1"/>
                </a:solidFill>
              </a:rPr>
              <a:t>일 때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구문을 실행 한 후 닫힌 중괄호를 만나면 다시 다음 반복을 위해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증감식을</a:t>
            </a:r>
            <a:r>
              <a:rPr lang="ko-KR" altLang="en-US" sz="1200" dirty="0" smtClean="0">
                <a:solidFill>
                  <a:schemeClr val="bg1"/>
                </a:solidFill>
              </a:rPr>
              <a:t> 수행하거나</a:t>
            </a:r>
            <a:r>
              <a:rPr lang="en-US" altLang="ko-KR" sz="1200" dirty="0" smtClean="0">
                <a:solidFill>
                  <a:schemeClr val="bg1"/>
                </a:solidFill>
              </a:rPr>
              <a:t>(for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조건식을 검사</a:t>
            </a:r>
            <a:r>
              <a:rPr lang="en-US" altLang="ko-KR" sz="1200" dirty="0" smtClean="0">
                <a:solidFill>
                  <a:schemeClr val="bg1"/>
                </a:solidFill>
              </a:rPr>
              <a:t>(while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도중 </a:t>
            </a:r>
            <a:r>
              <a:rPr lang="en-US" altLang="ko-KR" sz="1200" dirty="0" smtClean="0">
                <a:solidFill>
                  <a:schemeClr val="bg1"/>
                </a:solidFill>
              </a:rPr>
              <a:t>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를 만나면 실행할 코드가 남아있더라도 마치 닫힌 중괄호를 만난 것처럼 다음 반복을 위해 증감하거나 조건식을 검색한다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0" y="606050"/>
            <a:ext cx="3295650" cy="5629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41" y="606050"/>
            <a:ext cx="4219575" cy="505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497" y="606050"/>
            <a:ext cx="80962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885" y="1077537"/>
            <a:ext cx="2733675" cy="411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241" y="1048962"/>
            <a:ext cx="3238500" cy="41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302" y="931199"/>
            <a:ext cx="951027" cy="47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476" y="2104119"/>
            <a:ext cx="2588997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1.</a:t>
            </a:r>
            <a:r>
              <a:rPr lang="ko-KR" altLang="en-US" sz="1200" b="1" dirty="0" err="1">
                <a:solidFill>
                  <a:schemeClr val="bg1"/>
                </a:solidFill>
              </a:rPr>
              <a:t>왕초보</a:t>
            </a:r>
            <a:r>
              <a:rPr lang="ko-KR" altLang="en-US" sz="1200" b="1" dirty="0">
                <a:solidFill>
                  <a:schemeClr val="bg1"/>
                </a:solidFill>
              </a:rPr>
              <a:t> 탈출하기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자바를 처음 접한 학생의 자바 기초개념 설립 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379849" y="2789917"/>
            <a:ext cx="2571851" cy="4068082"/>
          </a:xfrm>
        </p:spPr>
        <p:txBody>
          <a:bodyPr>
            <a:normAutofit/>
          </a:bodyPr>
          <a:lstStyle/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선언과 활용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자료형에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대해 알아보자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- 8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가지 기본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자료형과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참조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간의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Type Casting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209408" y="2104119"/>
            <a:ext cx="2583268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2. </a:t>
            </a:r>
            <a:r>
              <a:rPr lang="ko-KR" altLang="en-US" sz="1200" b="1" dirty="0">
                <a:solidFill>
                  <a:schemeClr val="bg1"/>
                </a:solidFill>
              </a:rPr>
              <a:t>초보 탈출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코딩을 위한 필수 토대 만들기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>
          <a:xfrm>
            <a:off x="3198851" y="2789917"/>
            <a:ext cx="2583268" cy="4068082"/>
          </a:xfrm>
        </p:spPr>
        <p:txBody>
          <a:bodyPr>
            <a:noAutofit/>
          </a:bodyPr>
          <a:lstStyle/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연산자의 종류와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연산방법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제어문과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제어키워드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-[if],[switch]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선택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-[for],[while],[do-while]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반복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참조자료형</a:t>
            </a:r>
            <a:endParaRPr lang="en-US" altLang="ko-KR" sz="1001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013773" y="2104119"/>
            <a:ext cx="2588990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3.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기본단계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6013773" y="2789916"/>
            <a:ext cx="2588990" cy="4068084"/>
          </a:xfrm>
        </p:spPr>
        <p:txBody>
          <a:bodyPr>
            <a:normAutofit/>
          </a:bodyPr>
          <a:lstStyle/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객체의 개념 및 생성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활용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내부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필드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생성자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,this()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키워드와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this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외부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패키지와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임포트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외부클래스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접근 지정자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[static],[final],[abstract]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추상클래스와 인터페이스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 클래스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클래스와 이너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익명 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텍스트 개체 틀 6"/>
          <p:cNvSpPr txBox="1">
            <a:spLocks/>
          </p:cNvSpPr>
          <p:nvPr/>
        </p:nvSpPr>
        <p:spPr>
          <a:xfrm>
            <a:off x="8815711" y="2104119"/>
            <a:ext cx="2588990" cy="669371"/>
          </a:xfrm>
          <a:prstGeom prst="rect">
            <a:avLst/>
          </a:prstGeom>
        </p:spPr>
        <p:txBody>
          <a:bodyPr vert="horz" lIns="91440" tIns="45721" rIns="91440" bIns="45721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4.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심화단계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8815711" y="2789917"/>
            <a:ext cx="2588990" cy="4068082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전가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사용자 정의 예외 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클래스와 제네릭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문법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타입 범위 제한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제네릭의 상속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프레임워크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개념과 구조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-List&lt;E&gt;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-Set&lt;E&gt;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-Map&lt;K,V&gt;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-Stack&lt;E&gt;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-Queue&lt;E&gt;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람다식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699" y="3024385"/>
            <a:ext cx="5345084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Q. </a:t>
            </a:r>
            <a:r>
              <a:rPr lang="ko-KR" altLang="en-US" sz="1400" dirty="0" smtClean="0">
                <a:solidFill>
                  <a:schemeClr val="bg1"/>
                </a:solidFill>
              </a:rPr>
              <a:t>배열이란</a:t>
            </a:r>
            <a:r>
              <a:rPr lang="en-US" altLang="ko-KR" sz="1400" dirty="0" smtClean="0">
                <a:solidFill>
                  <a:schemeClr val="bg1"/>
                </a:solidFill>
              </a:rPr>
              <a:t>?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A.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동일한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자료형을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묶어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자장하는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참조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자료형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이며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</a:t>
            </a:r>
            <a:r>
              <a:rPr lang="ko-KR" altLang="en-US" sz="1400" dirty="0" smtClean="0">
                <a:solidFill>
                  <a:schemeClr val="bg1"/>
                </a:solidFill>
              </a:rPr>
              <a:t>다음과 같은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가지의 특징을 갖는다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1)</a:t>
            </a:r>
            <a:r>
              <a:rPr lang="ko-KR" altLang="en-US" sz="1400" dirty="0" smtClean="0">
                <a:solidFill>
                  <a:schemeClr val="bg1"/>
                </a:solidFill>
              </a:rPr>
              <a:t>생성할 때 크기를 지정해야한다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2)</a:t>
            </a:r>
            <a:r>
              <a:rPr lang="ko-KR" altLang="en-US" sz="1400" dirty="0" smtClean="0">
                <a:solidFill>
                  <a:schemeClr val="bg1"/>
                </a:solidFill>
              </a:rPr>
              <a:t>한번 크기를 지정하면 절대 바꿀 수 없다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165817" y="2554747"/>
            <a:ext cx="902473" cy="469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68290" y="2604900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배열을 생성하는 방법을 알아보자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5165817" y="3200794"/>
            <a:ext cx="902473" cy="469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68290" y="325094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차원 배열을 생성하는 다양한 방법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5165817" y="3895526"/>
            <a:ext cx="902473" cy="469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68290" y="3945679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참조 변수와 배열 객체의 값 초기화하기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5165817" y="4573686"/>
            <a:ext cx="902473" cy="469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68290" y="4623839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배열의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4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152996"/>
            <a:ext cx="5612414" cy="19360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(Java)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객체지향적이고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범용적인 프로그래밍 언어이다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프로그래밍 언어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컴퓨터가 이해할 수 있는 명령을 작성하기 위한 도구를 말한다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자바의 플랫폼 독립성 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서로 다른 플랫폼을 사용하는 컴퓨터는 서로 다른 기계어를 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사용하기 때문에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다른 플랫폼에서 사용하는 기계어는 알아듣지 못한다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99663"/>
              </p:ext>
            </p:extLst>
          </p:nvPr>
        </p:nvGraphicFramePr>
        <p:xfrm>
          <a:off x="680320" y="4089092"/>
          <a:ext cx="5612416" cy="242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208">
                  <a:extLst>
                    <a:ext uri="{9D8B030D-6E8A-4147-A177-3AD203B41FA5}">
                      <a16:colId xmlns:a16="http://schemas.microsoft.com/office/drawing/2014/main" val="3687266597"/>
                    </a:ext>
                  </a:extLst>
                </a:gridCol>
                <a:gridCol w="2806208">
                  <a:extLst>
                    <a:ext uri="{9D8B030D-6E8A-4147-A177-3AD203B41FA5}">
                      <a16:colId xmlns:a16="http://schemas.microsoft.com/office/drawing/2014/main" val="2523384719"/>
                    </a:ext>
                  </a:extLst>
                </a:gridCol>
              </a:tblGrid>
              <a:tr h="41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종속성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독립성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86707"/>
                  </a:ext>
                </a:extLst>
              </a:tr>
              <a:tr h="102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실행 파일은 하나의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u="sng" dirty="0" smtClean="0"/>
                        <a:t>특정 플랫폼에서만 사용가능</a:t>
                      </a:r>
                      <a:endParaRPr lang="en-US" altLang="ko-KR" sz="1400" u="sng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프로그램이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모든 플랫폼에서 실행 가능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운영체제와 관계없이 실행할 수 있는 이유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자바 가상 머신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(JVM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Java Virtual Machine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5990109"/>
                  </a:ext>
                </a:extLst>
              </a:tr>
              <a:tr h="980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실행파일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플랫폼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.exe – </a:t>
                      </a:r>
                      <a:r>
                        <a:rPr lang="ko-KR" altLang="en-US" sz="1200" baseline="0" dirty="0" smtClean="0"/>
                        <a:t>윈도우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.app – </a:t>
                      </a:r>
                      <a:r>
                        <a:rPr lang="ko-KR" altLang="en-US" sz="1200" baseline="0" dirty="0" smtClean="0"/>
                        <a:t>맥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baseline="0" dirty="0" err="1" smtClean="0"/>
                        <a:t>sh</a:t>
                      </a:r>
                      <a:r>
                        <a:rPr lang="en-US" altLang="ko-KR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리눅스</a:t>
                      </a:r>
                      <a:endParaRPr lang="en-US" altLang="ko-KR" sz="1200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실행파일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.class – </a:t>
                      </a:r>
                      <a:r>
                        <a:rPr lang="ko-KR" altLang="en-US" sz="1200" dirty="0" smtClean="0"/>
                        <a:t>윈도우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리눅스 </a:t>
                      </a:r>
                      <a:r>
                        <a:rPr lang="en-US" altLang="ko-KR" sz="1200" dirty="0" smtClean="0"/>
                        <a:t>…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자바 실행 파일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179718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59" y="3191459"/>
            <a:ext cx="5061648" cy="33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2103123"/>
            <a:ext cx="4698357" cy="371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자바 가상 </a:t>
            </a:r>
            <a:r>
              <a:rPr lang="ko-KR" altLang="en-US" sz="1600" dirty="0" err="1">
                <a:solidFill>
                  <a:schemeClr val="bg1"/>
                </a:solidFill>
              </a:rPr>
              <a:t>머신은</a:t>
            </a:r>
            <a:r>
              <a:rPr lang="ko-KR" altLang="en-US" sz="1600" dirty="0">
                <a:solidFill>
                  <a:schemeClr val="bg1"/>
                </a:solidFill>
              </a:rPr>
              <a:t> 메모리를 효율적으로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관리하기 위해 메모리를 크게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메서드</a:t>
            </a:r>
            <a:r>
              <a:rPr lang="en-US" altLang="ko-KR" sz="1600" dirty="0">
                <a:solidFill>
                  <a:schemeClr val="bg1"/>
                </a:solidFill>
              </a:rPr>
              <a:t>(method), </a:t>
            </a:r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(stack), </a:t>
            </a:r>
            <a:r>
              <a:rPr lang="ko-KR" altLang="en-US" sz="1600" dirty="0" err="1">
                <a:solidFill>
                  <a:schemeClr val="bg1"/>
                </a:solidFill>
              </a:rPr>
              <a:t>힙</a:t>
            </a:r>
            <a:r>
              <a:rPr lang="en-US" altLang="ko-KR" sz="1600" dirty="0">
                <a:solidFill>
                  <a:schemeClr val="bg1"/>
                </a:solidFill>
              </a:rPr>
              <a:t>(heap)</a:t>
            </a:r>
            <a:r>
              <a:rPr lang="ko-KR" altLang="en-US" sz="1600" dirty="0">
                <a:solidFill>
                  <a:schemeClr val="bg1"/>
                </a:solidFill>
              </a:rPr>
              <a:t>영역으로 나눠 사용한다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</a:rPr>
              <a:t>** Main()</a:t>
            </a:r>
            <a:r>
              <a:rPr lang="ko-KR" altLang="en-US" sz="1200" dirty="0">
                <a:solidFill>
                  <a:schemeClr val="bg1"/>
                </a:solidFill>
              </a:rPr>
              <a:t>메서드 </a:t>
            </a:r>
            <a:r>
              <a:rPr lang="en-US" altLang="ko-KR" sz="1200" dirty="0">
                <a:solidFill>
                  <a:schemeClr val="bg1"/>
                </a:solidFill>
              </a:rPr>
              <a:t>=</a:t>
            </a:r>
            <a:r>
              <a:rPr lang="ko-KR" altLang="en-US" sz="1200" dirty="0">
                <a:solidFill>
                  <a:schemeClr val="bg1"/>
                </a:solidFill>
              </a:rPr>
              <a:t> 자바 프로그램의 시작과 </a:t>
            </a:r>
            <a:r>
              <a:rPr lang="ko-KR" altLang="en-US" sz="1200" dirty="0" err="1">
                <a:solidFill>
                  <a:schemeClr val="bg1"/>
                </a:solidFill>
              </a:rPr>
              <a:t>끝지점을</a:t>
            </a:r>
            <a:r>
              <a:rPr lang="ko-KR" altLang="en-US" sz="1200" dirty="0">
                <a:solidFill>
                  <a:schemeClr val="bg1"/>
                </a:solidFill>
              </a:rPr>
              <a:t> 의미한다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내용 개체 틀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0432403"/>
              </p:ext>
            </p:extLst>
          </p:nvPr>
        </p:nvGraphicFramePr>
        <p:xfrm>
          <a:off x="680322" y="3390901"/>
          <a:ext cx="4698357" cy="332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19">
                  <a:extLst>
                    <a:ext uri="{9D8B030D-6E8A-4147-A177-3AD203B41FA5}">
                      <a16:colId xmlns:a16="http://schemas.microsoft.com/office/drawing/2014/main" val="2420420546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1351296255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2259851745"/>
                    </a:ext>
                  </a:extLst>
                </a:gridCol>
              </a:tblGrid>
              <a:tr h="5542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메모리 영역</a:t>
                      </a:r>
                      <a:endParaRPr lang="ko-KR" altLang="en-US" sz="180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4614"/>
                  </a:ext>
                </a:extLst>
              </a:tr>
              <a:tr h="554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method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stack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heap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73738084"/>
                  </a:ext>
                </a:extLst>
              </a:tr>
              <a:tr h="221718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588016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79496"/>
              </p:ext>
            </p:extLst>
          </p:nvPr>
        </p:nvGraphicFramePr>
        <p:xfrm>
          <a:off x="876532" y="4522126"/>
          <a:ext cx="1243214" cy="219457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3214">
                  <a:extLst>
                    <a:ext uri="{9D8B030D-6E8A-4147-A177-3AD203B41FA5}">
                      <a16:colId xmlns:a16="http://schemas.microsoft.com/office/drawing/2014/main" val="4278200237"/>
                    </a:ext>
                  </a:extLst>
                </a:gridCol>
              </a:tblGrid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class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075193546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06496593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static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4068179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596725181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final</a:t>
                      </a:r>
                      <a:endParaRPr lang="ko-KR" altLang="en-US" sz="1800" dirty="0" smtClean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918128597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5768935"/>
                  </a:ext>
                </a:extLst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7606148" y="2154843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152620"/>
              <a:gd name="adj4" fmla="val -15609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메소드</a:t>
            </a:r>
            <a:r>
              <a:rPr lang="ko-KR" altLang="en-US" sz="1200" b="1" dirty="0">
                <a:solidFill>
                  <a:schemeClr val="bg1"/>
                </a:solidFill>
              </a:rPr>
              <a:t> 영역 </a:t>
            </a:r>
            <a:r>
              <a:rPr lang="en-US" altLang="ko-KR" sz="1200" b="1" dirty="0">
                <a:solidFill>
                  <a:schemeClr val="bg1"/>
                </a:solidFill>
              </a:rPr>
              <a:t>(Method Area)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클래스의 바이트 코드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정적 변수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상수들이 저장된다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bg1"/>
                </a:solidFill>
              </a:rPr>
              <a:t>이 영역은 </a:t>
            </a:r>
            <a:r>
              <a:rPr lang="en-US" altLang="ko-KR" sz="1200" b="1" dirty="0">
                <a:solidFill>
                  <a:schemeClr val="bg1"/>
                </a:solidFill>
              </a:rPr>
              <a:t>JVM</a:t>
            </a:r>
            <a:r>
              <a:rPr lang="ko-KR" altLang="en-US" sz="1200" b="1" dirty="0">
                <a:solidFill>
                  <a:schemeClr val="bg1"/>
                </a:solidFill>
              </a:rPr>
              <a:t>이 시작될 때 생성되며</a:t>
            </a:r>
            <a:r>
              <a:rPr lang="en-US" altLang="ko-KR" sz="1200" b="1" dirty="0">
                <a:solidFill>
                  <a:schemeClr val="bg1"/>
                </a:solidFill>
              </a:rPr>
              <a:t>, JVM</a:t>
            </a:r>
            <a:r>
              <a:rPr lang="ko-KR" altLang="en-US" sz="1200" b="1" dirty="0">
                <a:solidFill>
                  <a:schemeClr val="bg1"/>
                </a:solidFill>
              </a:rPr>
              <a:t>이 종료될 때까지 유지된다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최신 버전의 </a:t>
            </a:r>
            <a:r>
              <a:rPr lang="en-US" altLang="ko-KR" sz="1200" dirty="0">
                <a:solidFill>
                  <a:schemeClr val="bg1"/>
                </a:solidFill>
              </a:rPr>
              <a:t>JVM</a:t>
            </a:r>
            <a:r>
              <a:rPr lang="ko-KR" altLang="en-US" sz="1200" dirty="0">
                <a:solidFill>
                  <a:schemeClr val="bg1"/>
                </a:solidFill>
              </a:rPr>
              <a:t>에서는 메모리 구조가 변경되어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>
                <a:solidFill>
                  <a:schemeClr val="bg1"/>
                </a:solidFill>
              </a:rPr>
              <a:t>Metaspace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ko-KR" altLang="en-US" sz="1200" dirty="0">
                <a:solidFill>
                  <a:schemeClr val="bg1"/>
                </a:solidFill>
              </a:rPr>
              <a:t>로 대체되었다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설명선 1 8"/>
          <p:cNvSpPr/>
          <p:nvPr/>
        </p:nvSpPr>
        <p:spPr>
          <a:xfrm>
            <a:off x="7606148" y="3741651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25674"/>
              <a:gd name="adj4" fmla="val -11628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스택 </a:t>
            </a:r>
            <a:r>
              <a:rPr lang="en-US" altLang="ko-KR" sz="1200" b="1" dirty="0">
                <a:solidFill>
                  <a:schemeClr val="bg1"/>
                </a:solidFill>
              </a:rPr>
              <a:t>(Stack)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메서드가 호출될 때마다 해당 메서드의 지역 변수 및 매개변수들이 스택에 저장되고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메서드의 실행이 완료되면 스택에서 제거된다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스택은 </a:t>
            </a:r>
            <a:r>
              <a:rPr lang="ko-KR" altLang="en-US" sz="1200" dirty="0" err="1">
                <a:solidFill>
                  <a:schemeClr val="bg1"/>
                </a:solidFill>
              </a:rPr>
              <a:t>후입선출</a:t>
            </a:r>
            <a:r>
              <a:rPr lang="en-US" altLang="ko-KR" sz="1200" dirty="0">
                <a:solidFill>
                  <a:schemeClr val="bg1"/>
                </a:solidFill>
              </a:rPr>
              <a:t>(LIFO) </a:t>
            </a:r>
            <a:r>
              <a:rPr lang="ko-KR" altLang="en-US" sz="1200" dirty="0">
                <a:solidFill>
                  <a:schemeClr val="bg1"/>
                </a:solidFill>
              </a:rPr>
              <a:t>구조를 가지고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7606148" y="5328460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-72530"/>
              <a:gd name="adj4" fmla="val -71268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</a:t>
            </a:r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(Heap)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동적으로 할당된 객체들이 저장되는 영역이다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</a:rPr>
              <a:t>자바에서는 </a:t>
            </a:r>
            <a:r>
              <a:rPr lang="en-US" altLang="ko-KR" sz="1200" b="1" dirty="0">
                <a:solidFill>
                  <a:schemeClr val="bg1"/>
                </a:solidFill>
              </a:rPr>
              <a:t>new </a:t>
            </a:r>
            <a:r>
              <a:rPr lang="ko-KR" altLang="en-US" sz="1200" b="1" dirty="0">
                <a:solidFill>
                  <a:schemeClr val="bg1"/>
                </a:solidFill>
              </a:rPr>
              <a:t>키워드를 사용하여 객체를 생성할 때 </a:t>
            </a:r>
            <a:r>
              <a:rPr lang="ko-KR" altLang="en-US" sz="1200" b="1" dirty="0" err="1">
                <a:solidFill>
                  <a:schemeClr val="bg1"/>
                </a:solidFill>
              </a:rPr>
              <a:t>힙에</a:t>
            </a:r>
            <a:r>
              <a:rPr lang="ko-KR" altLang="en-US" sz="1200" b="1" dirty="0">
                <a:solidFill>
                  <a:schemeClr val="bg1"/>
                </a:solidFill>
              </a:rPr>
              <a:t> 메모리가 할당된다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 영역은 </a:t>
            </a:r>
            <a:r>
              <a:rPr lang="ko-KR" altLang="en-US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가비지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컬렉션에 의해 관리되어 더 이상 사용되지 않는 객체들을 자동으로 제거한다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3063621"/>
            <a:ext cx="4698357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변수의 선언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변수의 선언이란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프로그램에서 사용할 변수를 만들고 </a:t>
            </a:r>
            <a:r>
              <a:rPr lang="ko-KR" altLang="en-US" sz="1801" b="1" dirty="0">
                <a:solidFill>
                  <a:srgbClr val="C00000"/>
                </a:solidFill>
              </a:rPr>
              <a:t>해당 변수에 대한 정보를 컴퓨터에게 알려주는 것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선언할 때는 변수의 이름과 데이터 유형을 지정한다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선언하면 컴퓨터는 해당 변수를 위한 메모리 공간을 할당하게 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; -&gt;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라는 </a:t>
            </a:r>
            <a:r>
              <a:rPr lang="ko-KR" altLang="en-US" sz="1600" dirty="0" err="1">
                <a:solidFill>
                  <a:schemeClr val="bg1"/>
                </a:solidFill>
              </a:rPr>
              <a:t>정수데이터</a:t>
            </a:r>
            <a:r>
              <a:rPr lang="ko-KR" altLang="en-US" sz="1600" dirty="0">
                <a:solidFill>
                  <a:schemeClr val="bg1"/>
                </a:solidFill>
              </a:rPr>
              <a:t> 타입을 선언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-&gt;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이라는 문자열 데이터 타입 선언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7" y="3063621"/>
            <a:ext cx="470005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활용</a:t>
            </a: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 활용은 </a:t>
            </a:r>
            <a:r>
              <a:rPr lang="ko-KR" altLang="en-US" sz="1801" b="1" dirty="0">
                <a:solidFill>
                  <a:schemeClr val="bg1"/>
                </a:solidFill>
              </a:rPr>
              <a:t>프로그래밍에서 변수를 사용하여 데이터를 저장하고 조작하는 것을 의미한다</a:t>
            </a:r>
            <a:r>
              <a:rPr lang="en-US" altLang="ko-KR" sz="1801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사용하면 프로그램은 데이터를 추적하고 필요할 때 해당 데이터에 접근하여 값을 변경할 수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활용하는 것은 프로그램을 작성하는 데 있어서 매우 중요하다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801" dirty="0" err="1">
                <a:solidFill>
                  <a:schemeClr val="bg1"/>
                </a:solidFill>
              </a:rPr>
              <a:t>Int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en-US" altLang="ko-KR" sz="1801" dirty="0">
                <a:solidFill>
                  <a:schemeClr val="bg1"/>
                </a:solidFill>
              </a:rPr>
              <a:t> = 0; -&gt;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ko-KR" altLang="en-US" sz="1801" dirty="0">
                <a:solidFill>
                  <a:schemeClr val="bg1"/>
                </a:solidFill>
              </a:rPr>
              <a:t>에 </a:t>
            </a:r>
            <a:r>
              <a:rPr lang="en-US" altLang="ko-KR" sz="1801" dirty="0">
                <a:solidFill>
                  <a:schemeClr val="bg1"/>
                </a:solidFill>
              </a:rPr>
              <a:t>0</a:t>
            </a:r>
            <a:r>
              <a:rPr lang="ko-KR" altLang="en-US" sz="1801" dirty="0">
                <a:solidFill>
                  <a:schemeClr val="bg1"/>
                </a:solidFill>
              </a:rPr>
              <a:t>이라는 값을 저장한다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" y="2125729"/>
            <a:ext cx="12192000" cy="646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1801" dirty="0"/>
              <a:t>변수</a:t>
            </a:r>
            <a:r>
              <a:rPr lang="en-US" altLang="ko-KR" sz="1801" dirty="0"/>
              <a:t>(Variable): </a:t>
            </a:r>
            <a:r>
              <a:rPr lang="ko-KR" altLang="en-US" sz="1801" dirty="0"/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프로그램은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변수를 사용하여 데이터를 저장하고 추적하며,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데이터를 조작하고 다룰 수 있다. </a:t>
            </a:r>
            <a:endParaRPr lang="en-US" altLang="ko-KR" sz="1801" dirty="0">
              <a:latin typeface="Arial" panose="020B0604020202020204" pitchFamily="34" charset="0"/>
            </a:endParaRPr>
          </a:p>
          <a:p>
            <a:pPr lvl="0" algn="ctr"/>
            <a:r>
              <a:rPr lang="ko-KR" altLang="ko-KR" sz="1801" dirty="0">
                <a:latin typeface="Arial" panose="020B0604020202020204" pitchFamily="34" charset="0"/>
              </a:rPr>
              <a:t>변수는 프로그래밍에서 매우 중요한 개념으로, 거의 모든 프로그램에서 사용</a:t>
            </a:r>
            <a:r>
              <a:rPr lang="ko-KR" altLang="en-US" sz="1801" dirty="0">
                <a:latin typeface="Arial" panose="020B0604020202020204" pitchFamily="34" charset="0"/>
              </a:rPr>
              <a:t>된</a:t>
            </a:r>
            <a:r>
              <a:rPr lang="ko-KR" altLang="ko-KR" sz="1801" dirty="0"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" y="-323289"/>
            <a:ext cx="184731" cy="6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91442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  <a:t/>
            </a:r>
            <a:b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</a:br>
            <a:endParaRPr lang="ko-KR" altLang="ko-KR" sz="180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자료형에</a:t>
            </a:r>
            <a:r>
              <a:rPr lang="ko-KR" altLang="en-US" dirty="0"/>
              <a:t> 대해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5837808"/>
              </p:ext>
            </p:extLst>
          </p:nvPr>
        </p:nvGraphicFramePr>
        <p:xfrm>
          <a:off x="376238" y="2026653"/>
          <a:ext cx="4697412" cy="302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706">
                  <a:extLst>
                    <a:ext uri="{9D8B030D-6E8A-4147-A177-3AD203B41FA5}">
                      <a16:colId xmlns:a16="http://schemas.microsoft.com/office/drawing/2014/main" val="1808087461"/>
                    </a:ext>
                  </a:extLst>
                </a:gridCol>
                <a:gridCol w="2348706">
                  <a:extLst>
                    <a:ext uri="{9D8B030D-6E8A-4147-A177-3AD203B41FA5}">
                      <a16:colId xmlns:a16="http://schemas.microsoft.com/office/drawing/2014/main" val="763660921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8</a:t>
                      </a:r>
                      <a:r>
                        <a:rPr lang="ko-KR" altLang="en-US" sz="1800" b="1" dirty="0" smtClean="0"/>
                        <a:t>가지 기본 </a:t>
                      </a:r>
                      <a:r>
                        <a:rPr lang="ko-KR" altLang="en-US" sz="1800" b="1" dirty="0" err="1" smtClean="0"/>
                        <a:t>자료형</a:t>
                      </a:r>
                      <a:endParaRPr lang="ko-KR" altLang="en-US" sz="1800" b="1" dirty="0" smtClean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01852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5948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err="1" smtClean="0"/>
                        <a:t>boolean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true, false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4504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byte, short, </a:t>
                      </a:r>
                      <a:r>
                        <a:rPr lang="en-US" altLang="ko-KR" sz="1600" b="1" dirty="0" err="1" smtClean="0"/>
                        <a:t>int</a:t>
                      </a:r>
                      <a:r>
                        <a:rPr lang="en-US" altLang="ko-KR" sz="1600" b="1" dirty="0" smtClean="0"/>
                        <a:t>, long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정수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0689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float, double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실수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67951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char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문자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정수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640"/>
                  </a:ext>
                </a:extLst>
              </a:tr>
            </a:tbl>
          </a:graphicData>
        </a:graphic>
      </p:graphicFrame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466999"/>
              </p:ext>
            </p:extLst>
          </p:nvPr>
        </p:nvGraphicFramePr>
        <p:xfrm>
          <a:off x="373061" y="5079317"/>
          <a:ext cx="4700586" cy="16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3">
                  <a:extLst>
                    <a:ext uri="{9D8B030D-6E8A-4147-A177-3AD203B41FA5}">
                      <a16:colId xmlns:a16="http://schemas.microsoft.com/office/drawing/2014/main" val="3885991404"/>
                    </a:ext>
                  </a:extLst>
                </a:gridCol>
                <a:gridCol w="2350293">
                  <a:extLst>
                    <a:ext uri="{9D8B030D-6E8A-4147-A177-3AD203B41FA5}">
                      <a16:colId xmlns:a16="http://schemas.microsoft.com/office/drawing/2014/main" val="2967664875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/>
                        <a:t>참조자료형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7219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25459"/>
                  </a:ext>
                </a:extLst>
              </a:tr>
              <a:tr h="6300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배열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클래스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인터페이스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객체 </a:t>
                      </a:r>
                      <a:r>
                        <a:rPr lang="en-US" altLang="ko-KR" sz="1400" b="1" dirty="0" smtClean="0"/>
                        <a:t>: Object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40026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5487251" y="2190318"/>
            <a:ext cx="4972203" cy="71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b="1" dirty="0">
                <a:solidFill>
                  <a:schemeClr val="bg1"/>
                </a:solidFill>
              </a:rPr>
              <a:t>기본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자료형과</a:t>
            </a:r>
            <a:r>
              <a:rPr lang="ko-KR" altLang="en-US" sz="1801" b="1" dirty="0">
                <a:solidFill>
                  <a:schemeClr val="bg1"/>
                </a:solidFill>
              </a:rPr>
              <a:t> 참고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자료형의</a:t>
            </a:r>
            <a:r>
              <a:rPr lang="ko-KR" altLang="en-US" sz="1801" b="1" dirty="0">
                <a:solidFill>
                  <a:schemeClr val="bg1"/>
                </a:solidFill>
              </a:rPr>
              <a:t> 차이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5684280" y="3117336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6" name="오른쪽 화살표 15"/>
          <p:cNvSpPr/>
          <p:nvPr/>
        </p:nvSpPr>
        <p:spPr>
          <a:xfrm>
            <a:off x="5684280" y="4962179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7" name="TextBox 16"/>
          <p:cNvSpPr txBox="1"/>
          <p:nvPr/>
        </p:nvSpPr>
        <p:spPr>
          <a:xfrm>
            <a:off x="6240378" y="3188211"/>
            <a:ext cx="25699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 err="1"/>
              <a:t>자료형의</a:t>
            </a:r>
            <a:r>
              <a:rPr lang="ko-KR" altLang="en-US" sz="1801" dirty="0"/>
              <a:t> 이름과 규칙</a:t>
            </a:r>
            <a:r>
              <a:rPr lang="en-US" altLang="ko-KR" sz="1801" dirty="0"/>
              <a:t>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0379" y="3544193"/>
            <a:ext cx="43300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자바에서 제공하는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기본자료형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개의 이름은 모두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소문자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float…)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시작하는 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이름은 모두 대문자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(String, System…)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0379" y="5024689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실제 </a:t>
            </a:r>
            <a:r>
              <a:rPr lang="ko-KR" altLang="en-US" sz="1801" dirty="0" err="1"/>
              <a:t>데이터값의</a:t>
            </a:r>
            <a:r>
              <a:rPr lang="ko-KR" altLang="en-US" sz="1801" dirty="0"/>
              <a:t> 저장 위치</a:t>
            </a:r>
            <a:r>
              <a:rPr lang="en-US" altLang="ko-KR" sz="1801" dirty="0"/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381" y="5380675"/>
            <a:ext cx="4472699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스택메모리에 생성된 공간에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저장하는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데이터값은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힙메모리에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저장하고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스택 메모리의 변수공간에는 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변수값이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저장된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메모리의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위치값을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2" name="왼쪽 화살표 설명선 21"/>
          <p:cNvSpPr/>
          <p:nvPr/>
        </p:nvSpPr>
        <p:spPr>
          <a:xfrm>
            <a:off x="4328903" y="2592202"/>
            <a:ext cx="6384174" cy="2394066"/>
          </a:xfrm>
          <a:prstGeom prst="leftArrowCallout">
            <a:avLst>
              <a:gd name="adj1" fmla="val 13889"/>
              <a:gd name="adj2" fmla="val 15278"/>
              <a:gd name="adj3" fmla="val 25695"/>
              <a:gd name="adj4" fmla="val 8320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1" dirty="0">
                <a:solidFill>
                  <a:schemeClr val="bg1"/>
                </a:solidFill>
              </a:rPr>
              <a:t>Q. </a:t>
            </a:r>
            <a:r>
              <a:rPr lang="ko-KR" altLang="en-US" sz="1401" dirty="0">
                <a:solidFill>
                  <a:schemeClr val="bg1"/>
                </a:solidFill>
              </a:rPr>
              <a:t>똑같은 정수를 저장하는데 왜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자료형이</a:t>
            </a:r>
            <a:r>
              <a:rPr lang="ko-KR" altLang="en-US" sz="1401" dirty="0">
                <a:solidFill>
                  <a:schemeClr val="bg1"/>
                </a:solidFill>
              </a:rPr>
              <a:t> </a:t>
            </a:r>
            <a:r>
              <a:rPr lang="en-US" altLang="ko-KR" sz="1401" dirty="0">
                <a:solidFill>
                  <a:schemeClr val="bg1"/>
                </a:solidFill>
              </a:rPr>
              <a:t>4</a:t>
            </a:r>
            <a:r>
              <a:rPr lang="ko-KR" altLang="en-US" sz="1401" dirty="0">
                <a:solidFill>
                  <a:schemeClr val="bg1"/>
                </a:solidFill>
              </a:rPr>
              <a:t>개나 필요할까</a:t>
            </a:r>
            <a:r>
              <a:rPr lang="en-US" altLang="ko-KR" sz="140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A.</a:t>
            </a:r>
            <a:r>
              <a:rPr lang="ko-KR" altLang="en-US" sz="1401" b="1" dirty="0">
                <a:solidFill>
                  <a:schemeClr val="bg1"/>
                </a:solidFill>
              </a:rPr>
              <a:t>메모리의 효율성 때문이다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이는 크기가 다양한 그릇으로 식사를 하는 것과 같은 원리이다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만일 한 종류의 </a:t>
            </a:r>
            <a:r>
              <a:rPr lang="ko-KR" altLang="en-US" sz="1401" dirty="0" err="1">
                <a:solidFill>
                  <a:schemeClr val="bg1"/>
                </a:solidFill>
              </a:rPr>
              <a:t>그릇만을</a:t>
            </a:r>
            <a:r>
              <a:rPr lang="ko-KR" altLang="en-US" sz="1401" dirty="0">
                <a:solidFill>
                  <a:schemeClr val="bg1"/>
                </a:solidFill>
              </a:rPr>
              <a:t> 사용한다면 </a:t>
            </a:r>
            <a:r>
              <a:rPr lang="ko-KR" altLang="en-US" sz="1401" b="1" dirty="0">
                <a:solidFill>
                  <a:schemeClr val="bg1"/>
                </a:solidFill>
              </a:rPr>
              <a:t>공간의 낭비</a:t>
            </a:r>
            <a:r>
              <a:rPr lang="ko-KR" altLang="en-US" sz="1401" dirty="0">
                <a:solidFill>
                  <a:schemeClr val="bg1"/>
                </a:solidFill>
              </a:rPr>
              <a:t>가 발생하거나 </a:t>
            </a:r>
            <a:r>
              <a:rPr lang="ko-KR" altLang="en-US" sz="1401" b="1" dirty="0">
                <a:solidFill>
                  <a:schemeClr val="bg1"/>
                </a:solidFill>
              </a:rPr>
              <a:t>공간이 부족해 넘치는 오류</a:t>
            </a:r>
            <a:r>
              <a:rPr lang="ko-KR" altLang="en-US" sz="1401" dirty="0">
                <a:solidFill>
                  <a:schemeClr val="bg1"/>
                </a:solidFill>
              </a:rPr>
              <a:t>가 발생 할  수 있다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이것이 여러 크기의 데이터 타입을 사용하는 이유이다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[</a:t>
            </a:r>
            <a:r>
              <a:rPr lang="ko-KR" altLang="en-US" sz="1401" dirty="0">
                <a:solidFill>
                  <a:schemeClr val="bg1"/>
                </a:solidFill>
              </a:rPr>
              <a:t>자료의 저장 시 주의사항</a:t>
            </a:r>
            <a:r>
              <a:rPr lang="en-US" altLang="ko-KR" sz="1401" dirty="0">
                <a:solidFill>
                  <a:schemeClr val="bg1"/>
                </a:solidFill>
              </a:rPr>
              <a:t>]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항상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대입연산자를 중심으로 양쪽의 </a:t>
            </a:r>
            <a:r>
              <a:rPr lang="en-US" altLang="ko-KR" sz="1401" b="1" dirty="0">
                <a:solidFill>
                  <a:srgbClr val="FF0000"/>
                </a:solidFill>
              </a:rPr>
              <a:t>Data Type</a:t>
            </a:r>
            <a:r>
              <a:rPr lang="ko-KR" altLang="en-US" sz="1401" b="1" dirty="0">
                <a:solidFill>
                  <a:srgbClr val="FF0000"/>
                </a:solidFill>
              </a:rPr>
              <a:t>이 동일</a:t>
            </a:r>
            <a:r>
              <a:rPr lang="ko-KR" altLang="en-US" sz="1401" dirty="0">
                <a:solidFill>
                  <a:schemeClr val="bg1"/>
                </a:solidFill>
              </a:rPr>
              <a:t>해야한다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20" grpId="0"/>
      <p:bldP spid="21" grpId="0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간의 </a:t>
            </a:r>
            <a:r>
              <a:rPr lang="ko-KR" altLang="en-US" dirty="0" err="1" smtClean="0"/>
              <a:t>타입변환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0" y="2336874"/>
            <a:ext cx="4698357" cy="848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 err="1" smtClean="0">
                <a:solidFill>
                  <a:schemeClr val="bg1"/>
                </a:solidFill>
              </a:rPr>
              <a:t>자료형</a:t>
            </a:r>
            <a:r>
              <a:rPr lang="ko-KR" altLang="en-US" dirty="0" smtClean="0">
                <a:solidFill>
                  <a:schemeClr val="bg1"/>
                </a:solidFill>
              </a:rPr>
              <a:t> 간의 타입 변환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833244" cy="4221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자동 타입 변환과 수동 타입 변환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up-casting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업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 </a:t>
            </a:r>
            <a:r>
              <a:rPr lang="ko-KR" altLang="en-US" sz="1401" dirty="0">
                <a:solidFill>
                  <a:schemeClr val="bg1"/>
                </a:solidFill>
              </a:rPr>
              <a:t>이란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크기</a:t>
            </a:r>
            <a:r>
              <a:rPr lang="en-US" altLang="ko-KR" sz="1401" dirty="0">
                <a:solidFill>
                  <a:schemeClr val="bg1"/>
                </a:solidFill>
              </a:rPr>
              <a:t>(</a:t>
            </a:r>
            <a:r>
              <a:rPr lang="ko-KR" altLang="en-US" sz="1401" dirty="0">
                <a:solidFill>
                  <a:schemeClr val="bg1"/>
                </a:solidFill>
              </a:rPr>
              <a:t>범위</a:t>
            </a:r>
            <a:r>
              <a:rPr lang="en-US" altLang="ko-KR" sz="1401" dirty="0">
                <a:solidFill>
                  <a:schemeClr val="bg1"/>
                </a:solidFill>
              </a:rPr>
              <a:t>)</a:t>
            </a:r>
            <a:r>
              <a:rPr lang="ko-KR" altLang="en-US" sz="1401" dirty="0">
                <a:solidFill>
                  <a:schemeClr val="bg1"/>
                </a:solidFill>
              </a:rPr>
              <a:t>가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작은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자료형을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큰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이때는 어떠한 데이터 손실도 발생하지 않는다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빈 </a:t>
            </a:r>
            <a:r>
              <a:rPr lang="en-US" altLang="ko-KR" sz="1200" dirty="0">
                <a:solidFill>
                  <a:schemeClr val="bg1"/>
                </a:solidFill>
              </a:rPr>
              <a:t>1L</a:t>
            </a:r>
            <a:r>
              <a:rPr lang="ko-KR" altLang="en-US" sz="1200" dirty="0">
                <a:solidFill>
                  <a:schemeClr val="bg1"/>
                </a:solidFill>
              </a:rPr>
              <a:t>물병에 </a:t>
            </a:r>
            <a:r>
              <a:rPr lang="en-US" altLang="ko-KR" sz="1200" dirty="0">
                <a:solidFill>
                  <a:schemeClr val="bg1"/>
                </a:solidFill>
              </a:rPr>
              <a:t>500ml</a:t>
            </a:r>
            <a:r>
              <a:rPr lang="ko-KR" altLang="en-US" sz="1200" dirty="0">
                <a:solidFill>
                  <a:schemeClr val="bg1"/>
                </a:solidFill>
              </a:rPr>
              <a:t>물을 담는 것을 상상해보자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401" dirty="0" err="1">
                <a:solidFill>
                  <a:schemeClr val="bg1"/>
                </a:solidFill>
              </a:rPr>
              <a:t>업캐스팅</a:t>
            </a:r>
            <a:r>
              <a:rPr lang="ko-KR" altLang="en-US" sz="1401" dirty="0">
                <a:solidFill>
                  <a:schemeClr val="bg1"/>
                </a:solidFill>
              </a:rPr>
              <a:t> 시에는 개발자가 타입 변환 코드를 넣지 않아도 컴파일러가 자동으로 </a:t>
            </a:r>
            <a:r>
              <a:rPr lang="ko-KR" altLang="en-US" sz="1401" dirty="0" err="1">
                <a:solidFill>
                  <a:schemeClr val="bg1"/>
                </a:solidFill>
              </a:rPr>
              <a:t>타입변환을</a:t>
            </a:r>
            <a:r>
              <a:rPr lang="ko-KR" altLang="en-US" sz="1401" dirty="0">
                <a:solidFill>
                  <a:schemeClr val="bg1"/>
                </a:solidFill>
              </a:rPr>
              <a:t> 실행하는데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이를 </a:t>
            </a:r>
            <a:r>
              <a:rPr lang="en-US" altLang="ko-KR" sz="1401" dirty="0">
                <a:solidFill>
                  <a:schemeClr val="bg1"/>
                </a:solidFill>
              </a:rPr>
              <a:t>‘</a:t>
            </a:r>
            <a:r>
              <a:rPr lang="ko-KR" altLang="en-US" sz="1401" dirty="0">
                <a:solidFill>
                  <a:schemeClr val="bg1"/>
                </a:solidFill>
              </a:rPr>
              <a:t>자동 타입 변환</a:t>
            </a:r>
            <a:r>
              <a:rPr lang="en-US" altLang="ko-KR" sz="1401" dirty="0">
                <a:solidFill>
                  <a:schemeClr val="bg1"/>
                </a:solidFill>
              </a:rPr>
              <a:t>’</a:t>
            </a:r>
            <a:r>
              <a:rPr lang="ko-KR" altLang="en-US" sz="1401" dirty="0">
                <a:solidFill>
                  <a:schemeClr val="bg1"/>
                </a:solidFill>
              </a:rPr>
              <a:t>이라고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down-casting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다운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큰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자료형을</a:t>
            </a:r>
            <a:r>
              <a:rPr lang="ko-KR" altLang="en-US" sz="1401" dirty="0">
                <a:solidFill>
                  <a:schemeClr val="bg1"/>
                </a:solidFill>
              </a:rPr>
              <a:t> 작은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 smtClean="0">
                <a:solidFill>
                  <a:schemeClr val="bg1"/>
                </a:solidFill>
              </a:rPr>
              <a:t>이때는 </a:t>
            </a:r>
            <a:r>
              <a:rPr lang="ko-KR" altLang="en-US" sz="1401" b="1" dirty="0">
                <a:solidFill>
                  <a:schemeClr val="bg1"/>
                </a:solidFill>
              </a:rPr>
              <a:t>데이터 손실이 발생</a:t>
            </a:r>
            <a:r>
              <a:rPr lang="ko-KR" altLang="en-US" sz="1401" dirty="0">
                <a:solidFill>
                  <a:schemeClr val="bg1"/>
                </a:solidFill>
              </a:rPr>
              <a:t>할 수 있으므로 컴파일러에 따른 자동 타입 변환은 일어나지 않으며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r>
              <a:rPr lang="ko-KR" altLang="en-US" sz="1401" dirty="0">
                <a:solidFill>
                  <a:schemeClr val="bg1"/>
                </a:solidFill>
              </a:rPr>
              <a:t>개발자가 직접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명시적으로 타입 변환을 수행해야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1" b="1" dirty="0" err="1">
                <a:solidFill>
                  <a:schemeClr val="tx1">
                    <a:lumMod val="95000"/>
                  </a:schemeClr>
                </a:solidFill>
              </a:rPr>
              <a:t>자료형의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 크기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byte &lt; short &lt; char &lt; </a:t>
            </a:r>
            <a:r>
              <a:rPr lang="en-US" altLang="ko-KR" sz="14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&lt; long &lt; float &lt; double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9521"/>
              </p:ext>
            </p:extLst>
          </p:nvPr>
        </p:nvGraphicFramePr>
        <p:xfrm>
          <a:off x="680320" y="3185501"/>
          <a:ext cx="4698357" cy="275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57">
                  <a:extLst>
                    <a:ext uri="{9D8B030D-6E8A-4147-A177-3AD203B41FA5}">
                      <a16:colId xmlns:a16="http://schemas.microsoft.com/office/drawing/2014/main" val="200814252"/>
                    </a:ext>
                  </a:extLst>
                </a:gridCol>
              </a:tblGrid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= (</a:t>
                      </a:r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A)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48545372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err="1" smtClean="0"/>
                        <a:t>변수명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1713062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err="1" smtClean="0"/>
                        <a:t>변수명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9636398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변수명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958486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변수명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0976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9764179"/>
              </p:ext>
            </p:extLst>
          </p:nvPr>
        </p:nvGraphicFramePr>
        <p:xfrm>
          <a:off x="718583" y="2561234"/>
          <a:ext cx="9613143" cy="421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95">
                  <a:extLst>
                    <a:ext uri="{9D8B030D-6E8A-4147-A177-3AD203B41FA5}">
                      <a16:colId xmlns:a16="http://schemas.microsoft.com/office/drawing/2014/main" val="1044780237"/>
                    </a:ext>
                  </a:extLst>
                </a:gridCol>
                <a:gridCol w="2718261">
                  <a:extLst>
                    <a:ext uri="{9D8B030D-6E8A-4147-A177-3AD203B41FA5}">
                      <a16:colId xmlns:a16="http://schemas.microsoft.com/office/drawing/2014/main" val="2612959264"/>
                    </a:ext>
                  </a:extLst>
                </a:gridCol>
                <a:gridCol w="3541221">
                  <a:extLst>
                    <a:ext uri="{9D8B030D-6E8A-4147-A177-3AD203B41FA5}">
                      <a16:colId xmlns:a16="http://schemas.microsoft.com/office/drawing/2014/main" val="2868278540"/>
                    </a:ext>
                  </a:extLst>
                </a:gridCol>
                <a:gridCol w="1466066">
                  <a:extLst>
                    <a:ext uri="{9D8B030D-6E8A-4147-A177-3AD203B41FA5}">
                      <a16:colId xmlns:a16="http://schemas.microsoft.com/office/drawing/2014/main" val="1584101948"/>
                    </a:ext>
                  </a:extLst>
                </a:gridCol>
              </a:tblGrid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자료형</a:t>
                      </a:r>
                      <a:r>
                        <a:rPr lang="en-US" altLang="ko-KR" sz="1800" dirty="0" smtClean="0"/>
                        <a:t>`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 기호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결과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95888025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+,-,*,/,%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사칙연산 및 나머지 연산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79158001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증감 연산자</a:t>
                      </a:r>
                      <a:endParaRPr lang="en-US" altLang="ko-KR" sz="1800" dirty="0" smtClean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++,--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씩 증가 및 감소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64541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</a:t>
                      </a:r>
                      <a:r>
                        <a:rPr lang="ko-KR" altLang="en-US" sz="1800" baseline="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&amp;,|,~,^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 </a:t>
                      </a:r>
                      <a:r>
                        <a:rPr lang="en-US" altLang="ko-KR" sz="1800" dirty="0" smtClean="0"/>
                        <a:t>AND, OR, NOR, XOR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4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시프트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&gt;&gt;,&lt;&lt;,&gt;&gt;&gt;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단위의 이동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100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비교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&lt;, &gt;, &lt;=, &gt;=, ==, !=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값의 크기 비교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 또는 거짓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238299268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&amp;&amp;,</a:t>
                      </a:r>
                      <a:r>
                        <a:rPr lang="en-US" altLang="ko-KR" sz="1800" baseline="0" dirty="0" smtClean="0"/>
                        <a:t> ||, !, 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논리 </a:t>
                      </a:r>
                      <a:r>
                        <a:rPr lang="en-US" altLang="ko-KR" sz="1800" dirty="0" smtClean="0"/>
                        <a:t>AND, OR, NOR, NOT</a:t>
                      </a:r>
                      <a:endParaRPr lang="ko-KR" altLang="en-US" sz="1800" dirty="0" smtClean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66576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대입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=, +=, -=,</a:t>
                      </a:r>
                      <a:r>
                        <a:rPr lang="en-US" altLang="ko-KR" sz="1800" baseline="0" dirty="0" smtClean="0"/>
                        <a:t> *=, /=, &amp;=,|=,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&gt;&gt;=, &lt;&lt;=, &gt;&gt;&gt;=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 결과의 대입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(‘</a:t>
                      </a:r>
                      <a:r>
                        <a:rPr lang="ko-KR" altLang="en-US" sz="1800" dirty="0" smtClean="0"/>
                        <a:t>연산자</a:t>
                      </a:r>
                      <a:r>
                        <a:rPr lang="en-US" altLang="ko-KR" sz="1800" dirty="0" smtClean="0"/>
                        <a:t>’ + ‘=’</a:t>
                      </a:r>
                      <a:r>
                        <a:rPr lang="ko-KR" altLang="en-US" sz="1800" dirty="0" smtClean="0"/>
                        <a:t>의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축약 표현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실행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60683489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삼항</a:t>
                      </a:r>
                      <a:r>
                        <a:rPr lang="ko-KR" altLang="en-US" sz="180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참 또는 거짓</a:t>
                      </a:r>
                      <a:r>
                        <a:rPr lang="en-US" altLang="ko-KR" sz="1800" dirty="0" smtClean="0"/>
                        <a:t>)? x : y 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참일 때  </a:t>
                      </a:r>
                      <a:r>
                        <a:rPr lang="en-US" altLang="ko-KR" sz="1800" dirty="0" smtClean="0"/>
                        <a:t>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거짓일 때 </a:t>
                      </a:r>
                      <a:r>
                        <a:rPr lang="en-US" altLang="ko-KR" sz="1800" baseline="0" dirty="0" smtClean="0"/>
                        <a:t>y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8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1451" y="2076891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연산자의 종류와 연산 기호</a:t>
            </a:r>
            <a:r>
              <a:rPr lang="en-US" altLang="ko-KR" sz="1801" dirty="0"/>
              <a:t>]</a:t>
            </a:r>
            <a:endParaRPr lang="ko-KR" altLang="en-US" sz="1801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576944" y="3009211"/>
            <a:ext cx="7717237" cy="3764987"/>
          </a:xfrm>
          <a:prstGeom prst="wedgeRoundRectCallout">
            <a:avLst>
              <a:gd name="adj1" fmla="val -53828"/>
              <a:gd name="adj2" fmla="val -39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[</a:t>
            </a:r>
            <a:r>
              <a:rPr lang="ko-KR" altLang="en-US" sz="1801" dirty="0">
                <a:solidFill>
                  <a:schemeClr val="bg1"/>
                </a:solidFill>
              </a:rPr>
              <a:t>산술 연산자와 증감 연산자</a:t>
            </a:r>
            <a:r>
              <a:rPr lang="en-US" altLang="ko-KR" sz="1801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80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산술연산자는 가장 기본적인 연산자로</a:t>
            </a:r>
            <a:r>
              <a:rPr lang="en-US" altLang="ko-KR" sz="180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사칙연산</a:t>
            </a:r>
            <a:r>
              <a:rPr lang="en-US" altLang="ko-KR" sz="1801" dirty="0">
                <a:solidFill>
                  <a:schemeClr val="bg1"/>
                </a:solidFill>
              </a:rPr>
              <a:t>(+,-,*,/)</a:t>
            </a:r>
            <a:r>
              <a:rPr lang="ko-KR" altLang="en-US" sz="1801" dirty="0">
                <a:solidFill>
                  <a:schemeClr val="bg1"/>
                </a:solidFill>
              </a:rPr>
              <a:t>과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이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 중 </a:t>
            </a:r>
            <a:r>
              <a:rPr lang="en-US" altLang="ko-KR" sz="1801" b="1" dirty="0">
                <a:solidFill>
                  <a:schemeClr val="bg1"/>
                </a:solidFill>
              </a:rPr>
              <a:t>‘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/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＇</a:t>
            </a:r>
            <a:r>
              <a:rPr lang="ko-KR" altLang="en-US" sz="1801" b="1" dirty="0">
                <a:solidFill>
                  <a:schemeClr val="bg1"/>
                </a:solidFill>
              </a:rPr>
              <a:t>형태의 나누기를 할 때 주의가 필요</a:t>
            </a:r>
            <a:r>
              <a:rPr lang="ko-KR" altLang="en-US" sz="1801" dirty="0">
                <a:solidFill>
                  <a:schemeClr val="bg1"/>
                </a:solidFill>
              </a:rPr>
              <a:t>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801" dirty="0" err="1">
                <a:solidFill>
                  <a:schemeClr val="bg1"/>
                </a:solidFill>
              </a:rPr>
              <a:t>int</a:t>
            </a:r>
            <a:r>
              <a:rPr lang="en-US" altLang="ko-KR" sz="1801" dirty="0">
                <a:solidFill>
                  <a:schemeClr val="bg1"/>
                </a:solidFill>
              </a:rPr>
              <a:t> / </a:t>
            </a:r>
            <a:r>
              <a:rPr lang="en-US" altLang="ko-KR" sz="1801" dirty="0" err="1">
                <a:solidFill>
                  <a:schemeClr val="bg1"/>
                </a:solidFill>
              </a:rPr>
              <a:t>int</a:t>
            </a:r>
            <a:r>
              <a:rPr lang="en-US" altLang="ko-KR" sz="1801" dirty="0">
                <a:solidFill>
                  <a:schemeClr val="bg1"/>
                </a:solidFill>
              </a:rPr>
              <a:t> = </a:t>
            </a:r>
            <a:r>
              <a:rPr lang="en-US" altLang="ko-KR" sz="1801" dirty="0" err="1">
                <a:solidFill>
                  <a:schemeClr val="bg1"/>
                </a:solidFill>
              </a:rPr>
              <a:t>int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  <a:r>
              <a:rPr lang="ko-KR" altLang="en-US" sz="1801" dirty="0">
                <a:solidFill>
                  <a:schemeClr val="bg1"/>
                </a:solidFill>
              </a:rPr>
              <a:t>이므로 </a:t>
            </a:r>
            <a:r>
              <a:rPr lang="en-US" altLang="ko-KR" sz="1801" dirty="0">
                <a:solidFill>
                  <a:schemeClr val="bg1"/>
                </a:solidFill>
              </a:rPr>
              <a:t>5/2</a:t>
            </a:r>
            <a:r>
              <a:rPr lang="ko-KR" altLang="en-US" sz="1801" dirty="0">
                <a:solidFill>
                  <a:schemeClr val="bg1"/>
                </a:solidFill>
              </a:rPr>
              <a:t>의 값은 </a:t>
            </a:r>
            <a:r>
              <a:rPr lang="en-US" altLang="ko-KR" sz="1801" dirty="0">
                <a:solidFill>
                  <a:schemeClr val="bg1"/>
                </a:solidFill>
              </a:rPr>
              <a:t>2.5</a:t>
            </a:r>
            <a:r>
              <a:rPr lang="ko-KR" altLang="en-US" sz="1801" dirty="0">
                <a:solidFill>
                  <a:schemeClr val="bg1"/>
                </a:solidFill>
              </a:rPr>
              <a:t>가 아니라 </a:t>
            </a:r>
            <a:r>
              <a:rPr lang="en-US" altLang="ko-KR" sz="1801" dirty="0">
                <a:solidFill>
                  <a:schemeClr val="bg1"/>
                </a:solidFill>
              </a:rPr>
              <a:t>2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즉</a:t>
            </a:r>
            <a:r>
              <a:rPr lang="en-US" altLang="ko-KR" sz="1801" dirty="0">
                <a:solidFill>
                  <a:schemeClr val="bg1"/>
                </a:solidFill>
              </a:rPr>
              <a:t>, ‘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/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＇</a:t>
            </a:r>
            <a:r>
              <a:rPr lang="ko-KR" altLang="en-US" sz="1801" dirty="0">
                <a:solidFill>
                  <a:schemeClr val="bg1"/>
                </a:solidFill>
              </a:rPr>
              <a:t>의 결과는 나눗셈의 몫이다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이와 달리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은 말 그대로 나누기를 수행한 이후의 나머지를 나타내는데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이를 </a:t>
            </a:r>
            <a:r>
              <a:rPr lang="en-US" altLang="ko-KR" sz="1801" dirty="0">
                <a:solidFill>
                  <a:schemeClr val="bg1"/>
                </a:solidFill>
              </a:rPr>
              <a:t>‘</a:t>
            </a:r>
            <a:r>
              <a:rPr lang="ko-KR" altLang="en-US" sz="1801" dirty="0">
                <a:solidFill>
                  <a:schemeClr val="bg1"/>
                </a:solidFill>
              </a:rPr>
              <a:t>모듈로</a:t>
            </a:r>
            <a:r>
              <a:rPr lang="en-US" altLang="ko-KR" sz="1801" dirty="0">
                <a:solidFill>
                  <a:schemeClr val="bg1"/>
                </a:solidFill>
              </a:rPr>
              <a:t>(modulo)</a:t>
            </a:r>
            <a:r>
              <a:rPr lang="ko-KR" altLang="en-US" sz="1801" dirty="0">
                <a:solidFill>
                  <a:schemeClr val="bg1"/>
                </a:solidFill>
              </a:rPr>
              <a:t> 연산</a:t>
            </a:r>
            <a:r>
              <a:rPr lang="en-US" altLang="ko-KR" sz="1801" dirty="0">
                <a:solidFill>
                  <a:schemeClr val="bg1"/>
                </a:solidFill>
              </a:rPr>
              <a:t>’</a:t>
            </a:r>
            <a:r>
              <a:rPr lang="ko-KR" altLang="en-US" sz="1801" dirty="0">
                <a:solidFill>
                  <a:schemeClr val="bg1"/>
                </a:solidFill>
              </a:rPr>
              <a:t>이라 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r>
              <a:rPr lang="ko-KR" altLang="en-US" sz="180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76942" y="3009211"/>
            <a:ext cx="7754784" cy="3764987"/>
            <a:chOff x="2592985" y="3009206"/>
            <a:chExt cx="7754784" cy="3764987"/>
          </a:xfrm>
        </p:grpSpPr>
        <p:sp>
          <p:nvSpPr>
            <p:cNvPr id="8" name="모서리가 둥근 사각형 설명선 7"/>
            <p:cNvSpPr/>
            <p:nvPr/>
          </p:nvSpPr>
          <p:spPr>
            <a:xfrm>
              <a:off x="2592985" y="3009206"/>
              <a:ext cx="7717237" cy="3764987"/>
            </a:xfrm>
            <a:prstGeom prst="wedgeRoundRectCallout">
              <a:avLst>
                <a:gd name="adj1" fmla="val -53621"/>
                <a:gd name="adj2" fmla="val -203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r>
                <a:rPr lang="ko-KR" altLang="en-US" sz="1801" dirty="0">
                  <a:solidFill>
                    <a:schemeClr val="bg1"/>
                  </a:solidFill>
                </a:rPr>
                <a:t>비트 단위의 연산자로</a:t>
              </a:r>
              <a:r>
                <a:rPr lang="en-US" altLang="ko-KR" sz="1801" dirty="0">
                  <a:solidFill>
                    <a:schemeClr val="bg1"/>
                  </a:solidFill>
                </a:rPr>
                <a:t> AND(&amp;), OR(|),XOR(^),NOT(~)</a:t>
              </a:r>
              <a:r>
                <a:rPr lang="ko-KR" altLang="en-US" sz="1801" dirty="0">
                  <a:solidFill>
                    <a:schemeClr val="bg1"/>
                  </a:solidFill>
                </a:rPr>
                <a:t>이 있다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*</a:t>
              </a:r>
              <a:r>
                <a:rPr lang="ko-KR" altLang="en-US" sz="1801" dirty="0">
                  <a:solidFill>
                    <a:schemeClr val="bg1"/>
                  </a:solidFill>
                </a:rPr>
                <a:t>값의 첫 번째 비트는 부호 비트</a:t>
              </a:r>
              <a:r>
                <a:rPr lang="en-US" altLang="ko-KR" sz="1801" dirty="0">
                  <a:solidFill>
                    <a:schemeClr val="bg1"/>
                  </a:solidFill>
                </a:rPr>
                <a:t>(0:</a:t>
              </a:r>
              <a:r>
                <a:rPr lang="ko-KR" altLang="en-US" sz="1801" dirty="0">
                  <a:solidFill>
                    <a:schemeClr val="bg1"/>
                  </a:solidFill>
                </a:rPr>
                <a:t>양수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,1:</a:t>
              </a:r>
              <a:r>
                <a:rPr lang="ko-KR" altLang="en-US" sz="1801" dirty="0">
                  <a:solidFill>
                    <a:schemeClr val="bg1"/>
                  </a:solidFill>
                </a:rPr>
                <a:t>음수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)</a:t>
              </a:r>
              <a:r>
                <a:rPr lang="ko-KR" altLang="en-US" sz="1801" dirty="0">
                  <a:solidFill>
                    <a:schemeClr val="bg1"/>
                  </a:solidFill>
                </a:rPr>
                <a:t>를 의미한다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연산자의 </a:t>
              </a:r>
              <a:r>
                <a:rPr lang="ko-KR" altLang="en-US" sz="1801" dirty="0" err="1">
                  <a:solidFill>
                    <a:schemeClr val="bg1"/>
                  </a:solidFill>
                </a:rPr>
                <a:t>진리표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endParaRPr lang="en-US" altLang="ko-KR" sz="1801" dirty="0">
                <a:solidFill>
                  <a:schemeClr val="bg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85" y="4618391"/>
              <a:ext cx="7754784" cy="1975275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2576940" y="3009209"/>
            <a:ext cx="7717237" cy="3764987"/>
          </a:xfrm>
          <a:prstGeom prst="wedgeRoundRectCallout">
            <a:avLst>
              <a:gd name="adj1" fmla="val -52681"/>
              <a:gd name="adj2" fmla="val -6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시프트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시프트</a:t>
            </a:r>
            <a:r>
              <a:rPr lang="en-US" altLang="ko-KR" sz="1600" dirty="0">
                <a:solidFill>
                  <a:schemeClr val="bg1"/>
                </a:solidFill>
              </a:rPr>
              <a:t>(shift) </a:t>
            </a:r>
            <a:r>
              <a:rPr lang="ko-KR" altLang="en-US" sz="1600" dirty="0">
                <a:solidFill>
                  <a:schemeClr val="bg1"/>
                </a:solidFill>
              </a:rPr>
              <a:t>연산자는 비트의 위치를 좌우로 이동하는 연산으로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(&lt;&lt;,&gt;&gt;)</a:t>
            </a:r>
            <a:r>
              <a:rPr lang="ko-KR" altLang="en-US" sz="1600" dirty="0">
                <a:solidFill>
                  <a:schemeClr val="bg1"/>
                </a:solidFill>
              </a:rPr>
              <a:t>와 논리 시프트</a:t>
            </a:r>
            <a:r>
              <a:rPr lang="en-US" altLang="ko-KR" sz="1600" dirty="0">
                <a:solidFill>
                  <a:schemeClr val="bg1"/>
                </a:solidFill>
              </a:rPr>
              <a:t>(&gt;&gt;&gt;)</a:t>
            </a:r>
            <a:r>
              <a:rPr lang="ko-KR" altLang="en-US" sz="1600" dirty="0">
                <a:solidFill>
                  <a:schemeClr val="bg1"/>
                </a:solidFill>
              </a:rPr>
              <a:t>가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산술 시프트는 숫자의 </a:t>
            </a:r>
            <a:r>
              <a:rPr lang="ko-KR" altLang="en-US" sz="1600" b="1" dirty="0">
                <a:solidFill>
                  <a:schemeClr val="bg1"/>
                </a:solidFill>
              </a:rPr>
              <a:t>부호 비트는 유지</a:t>
            </a:r>
            <a:r>
              <a:rPr lang="ko-KR" altLang="en-US" sz="1600" dirty="0">
                <a:solidFill>
                  <a:schemeClr val="bg1"/>
                </a:solidFill>
              </a:rPr>
              <a:t>하면서 나머지 비트를 왼쪽</a:t>
            </a:r>
            <a:r>
              <a:rPr lang="en-US" altLang="ko-KR" sz="1600" dirty="0">
                <a:solidFill>
                  <a:schemeClr val="bg1"/>
                </a:solidFill>
              </a:rPr>
              <a:t>(&lt;&lt;)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또는 오른쪽</a:t>
            </a:r>
            <a:r>
              <a:rPr lang="en-US" altLang="ko-KR" sz="1600" dirty="0">
                <a:solidFill>
                  <a:schemeClr val="bg1"/>
                </a:solidFill>
              </a:rPr>
              <a:t>(&gt;&gt;)</a:t>
            </a:r>
            <a:r>
              <a:rPr lang="ko-KR" altLang="en-US" sz="1600" dirty="0">
                <a:solidFill>
                  <a:schemeClr val="bg1"/>
                </a:solidFill>
              </a:rPr>
              <a:t>으로 이동시키는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논리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시프트는 부호 피트를 포함해 전체 비트를 오른쪽으로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이동시키는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연산으로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빈칸은 모두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으로 채운다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부호 비트까지 이동시키므로 부호 비트가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인 음수일 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 이후에는 값이 양수로 변할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2576940" y="3009207"/>
            <a:ext cx="7717237" cy="3764987"/>
          </a:xfrm>
          <a:prstGeom prst="wedgeRoundRectCallout">
            <a:avLst>
              <a:gd name="adj1" fmla="val -53057"/>
              <a:gd name="adj2" fmla="val 2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비교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비교 연산자는 크게 크기 비교</a:t>
            </a:r>
            <a:r>
              <a:rPr lang="en-US" altLang="ko-KR" sz="1600" dirty="0">
                <a:solidFill>
                  <a:schemeClr val="bg1"/>
                </a:solidFill>
              </a:rPr>
              <a:t>(&gt;,&lt;,&gt;=,=&lt;)</a:t>
            </a:r>
            <a:r>
              <a:rPr lang="ko-KR" altLang="en-US" sz="1600" dirty="0">
                <a:solidFill>
                  <a:schemeClr val="bg1"/>
                </a:solidFill>
              </a:rPr>
              <a:t>와 등가 비교 </a:t>
            </a:r>
            <a:r>
              <a:rPr lang="en-US" altLang="ko-KR" sz="1600" dirty="0">
                <a:solidFill>
                  <a:schemeClr val="bg1"/>
                </a:solidFill>
              </a:rPr>
              <a:t>(==,!=)</a:t>
            </a:r>
            <a:r>
              <a:rPr lang="ko-KR" altLang="en-US" sz="1600" dirty="0">
                <a:solidFill>
                  <a:schemeClr val="bg1"/>
                </a:solidFill>
              </a:rPr>
              <a:t>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나눌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연산의 결과는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즉 </a:t>
            </a:r>
            <a:r>
              <a:rPr lang="en-US" altLang="ko-KR" sz="1600" dirty="0">
                <a:solidFill>
                  <a:schemeClr val="bg1"/>
                </a:solidFill>
              </a:rPr>
              <a:t>true 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false</a:t>
            </a:r>
            <a:r>
              <a:rPr lang="ko-KR" altLang="en-US" sz="1600" dirty="0">
                <a:solidFill>
                  <a:schemeClr val="bg1"/>
                </a:solidFill>
              </a:rPr>
              <a:t>  중 하나를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등호는 항상 오른쪽에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(=)</a:t>
            </a:r>
            <a:r>
              <a:rPr lang="ko-KR" altLang="en-US" sz="1600" dirty="0">
                <a:solidFill>
                  <a:schemeClr val="bg1"/>
                </a:solidFill>
              </a:rPr>
              <a:t>를 기준으로 오른쪽 </a:t>
            </a:r>
            <a:r>
              <a:rPr lang="ko-KR" altLang="en-US" sz="1600" dirty="0" err="1">
                <a:solidFill>
                  <a:schemeClr val="bg1"/>
                </a:solidFill>
              </a:rPr>
              <a:t>피연산자의</a:t>
            </a:r>
            <a:r>
              <a:rPr lang="ko-KR" altLang="en-US" sz="1600" dirty="0">
                <a:solidFill>
                  <a:schemeClr val="bg1"/>
                </a:solidFill>
              </a:rPr>
              <a:t> 연산 결과를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왼쪽 변수에 대입하는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진행 순서는 등호의 오른쪽이 먼저 계산되고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이후 대입 연산자가 실행된다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576936" y="3009207"/>
            <a:ext cx="7717237" cy="3764987"/>
          </a:xfrm>
          <a:prstGeom prst="wedgeRoundRectCallout">
            <a:avLst>
              <a:gd name="adj1" fmla="val -52493"/>
              <a:gd name="adj2" fmla="val 41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삼항</a:t>
            </a:r>
            <a:r>
              <a:rPr lang="ko-KR" altLang="en-US" sz="1600" dirty="0">
                <a:solidFill>
                  <a:schemeClr val="bg1"/>
                </a:solidFill>
              </a:rPr>
              <a:t>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삼항연산자의 구성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참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?) </a:t>
            </a:r>
            <a:r>
              <a:rPr lang="ko-KR" altLang="en-US" sz="1600" dirty="0">
                <a:solidFill>
                  <a:schemeClr val="bg1"/>
                </a:solidFill>
              </a:rPr>
              <a:t>참일 때 연산 결과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거짓일 때 연산 결과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물음표</a:t>
            </a:r>
            <a:r>
              <a:rPr lang="en-US" altLang="ko-KR" sz="1600" dirty="0">
                <a:solidFill>
                  <a:schemeClr val="bg1"/>
                </a:solidFill>
              </a:rPr>
              <a:t>(?) </a:t>
            </a:r>
            <a:r>
              <a:rPr lang="ko-KR" altLang="en-US" sz="1600" dirty="0">
                <a:solidFill>
                  <a:schemeClr val="bg1"/>
                </a:solidFill>
              </a:rPr>
              <a:t>앞에는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참</a:t>
            </a:r>
            <a:r>
              <a:rPr lang="en-US" altLang="ko-KR" sz="1600" dirty="0">
                <a:solidFill>
                  <a:schemeClr val="bg1"/>
                </a:solidFill>
              </a:rPr>
              <a:t>(true)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(false)</a:t>
            </a:r>
            <a:r>
              <a:rPr lang="ko-KR" altLang="en-US" sz="1600" dirty="0">
                <a:solidFill>
                  <a:schemeClr val="bg1"/>
                </a:solidFill>
              </a:rPr>
              <a:t>만 올 수 있으며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자료형이</a:t>
            </a:r>
            <a:r>
              <a:rPr lang="ko-KR" altLang="en-US" sz="1600" dirty="0">
                <a:solidFill>
                  <a:schemeClr val="bg1"/>
                </a:solidFill>
              </a:rPr>
              <a:t> 직접 올 수 있지만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주로 연산 결과가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논리 연산자와 비교 연산자가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576936" y="3009205"/>
            <a:ext cx="7717237" cy="3764987"/>
            <a:chOff x="79593" y="3016149"/>
            <a:chExt cx="7717237" cy="3764987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79593" y="3016149"/>
              <a:ext cx="7717237" cy="3764987"/>
            </a:xfrm>
            <a:prstGeom prst="wedgeRoundRectCallout">
              <a:avLst>
                <a:gd name="adj1" fmla="val -53245"/>
                <a:gd name="adj2" fmla="val 136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[</a:t>
              </a:r>
              <a:r>
                <a:rPr lang="ko-KR" altLang="en-US" sz="1600" dirty="0">
                  <a:solidFill>
                    <a:schemeClr val="bg1"/>
                  </a:solidFill>
                </a:rPr>
                <a:t>논리 연산자</a:t>
              </a:r>
              <a:r>
                <a:rPr lang="en-US" altLang="ko-KR" sz="1600" dirty="0">
                  <a:solidFill>
                    <a:schemeClr val="bg1"/>
                  </a:solidFill>
                </a:rPr>
                <a:t>]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77" y="4297250"/>
              <a:ext cx="7608467" cy="1981372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40" y="2418121"/>
            <a:ext cx="4248149" cy="44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0" animBg="1"/>
      <p:bldP spid="22" grpId="1" animBg="1"/>
      <p:bldP spid="23" grpId="0" animBg="1"/>
      <p:bldP spid="23" grpId="2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if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if </a:t>
            </a:r>
            <a:r>
              <a:rPr lang="ko-KR" altLang="en-US" dirty="0">
                <a:solidFill>
                  <a:schemeClr val="bg1"/>
                </a:solidFill>
              </a:rPr>
              <a:t>단일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조건식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중괄호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true’ 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실행하고</a:t>
            </a:r>
            <a:r>
              <a:rPr lang="en-US" altLang="ko-KR" sz="1300" dirty="0">
                <a:solidFill>
                  <a:schemeClr val="bg1"/>
                </a:solidFill>
              </a:rPr>
              <a:t>, 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false’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실행하지 않는다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</a:rPr>
              <a:t>구조 </a:t>
            </a:r>
            <a:r>
              <a:rPr lang="en-US" altLang="ko-KR" sz="1500" dirty="0">
                <a:solidFill>
                  <a:schemeClr val="bg1"/>
                </a:solidFill>
              </a:rPr>
              <a:t>:  </a:t>
            </a:r>
            <a:r>
              <a:rPr lang="ko-KR" altLang="en-US" sz="1500" b="1" dirty="0">
                <a:solidFill>
                  <a:schemeClr val="bg1"/>
                </a:solidFill>
              </a:rPr>
              <a:t>조건식 하나와 중괄호 </a:t>
            </a:r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r>
              <a:rPr lang="ko-KR" altLang="en-US" sz="1500" b="1" dirty="0">
                <a:solidFill>
                  <a:schemeClr val="bg1"/>
                </a:solidFill>
              </a:rPr>
              <a:t>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조건식 </a:t>
            </a:r>
            <a:r>
              <a:rPr lang="en-US" altLang="ko-KR" dirty="0">
                <a:solidFill>
                  <a:schemeClr val="bg1"/>
                </a:solidFill>
              </a:rPr>
              <a:t>= true’ </a:t>
            </a:r>
            <a:r>
              <a:rPr lang="ko-KR" altLang="en-US" dirty="0">
                <a:solidFill>
                  <a:schemeClr val="bg1"/>
                </a:solidFill>
              </a:rPr>
              <a:t>일 </a:t>
            </a:r>
            <a:r>
              <a:rPr lang="ko-KR" altLang="en-US" dirty="0" smtClean="0">
                <a:solidFill>
                  <a:schemeClr val="bg1"/>
                </a:solidFill>
              </a:rPr>
              <a:t>때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‘false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일 때 </a:t>
            </a:r>
            <a:r>
              <a:rPr lang="en-US" altLang="ko-KR" dirty="0" smtClean="0">
                <a:solidFill>
                  <a:schemeClr val="bg1"/>
                </a:solidFill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모든 조건식은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아니면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이므로 둘 중 하나는 반드시 실행되며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둘 중 하나만 실행된다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else</a:t>
            </a:r>
            <a:r>
              <a:rPr lang="ko-KR" altLang="en-US" dirty="0" smtClean="0">
                <a:solidFill>
                  <a:schemeClr val="bg1"/>
                </a:solidFill>
              </a:rPr>
              <a:t>구문은 생략할 수 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이때 문법 구조는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단일 구문과 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en-US" altLang="ko-KR" dirty="0" err="1">
                <a:solidFill>
                  <a:schemeClr val="bg1"/>
                </a:solidFill>
              </a:rPr>
              <a:t>if-else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r>
              <a:rPr lang="ko-KR" altLang="en-US" b="1" dirty="0" smtClean="0">
                <a:solidFill>
                  <a:schemeClr val="bg1"/>
                </a:solidFill>
              </a:rPr>
              <a:t>개의 조건식과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N + 1</a:t>
            </a:r>
            <a:r>
              <a:rPr lang="ko-KR" altLang="en-US" b="1" dirty="0" smtClean="0">
                <a:solidFill>
                  <a:schemeClr val="bg1"/>
                </a:solidFill>
              </a:rPr>
              <a:t>개의 중괄호를 포함</a:t>
            </a:r>
            <a:r>
              <a:rPr lang="en-US" altLang="ko-KR" b="1" dirty="0" smtClean="0">
                <a:solidFill>
                  <a:schemeClr val="bg1"/>
                </a:solidFill>
              </a:rPr>
              <a:t> = if-else </a:t>
            </a:r>
            <a:r>
              <a:rPr lang="en-US" altLang="ko-KR" b="1" dirty="0" err="1" smtClean="0">
                <a:solidFill>
                  <a:schemeClr val="bg1"/>
                </a:solidFill>
              </a:rPr>
              <a:t>if-else</a:t>
            </a:r>
            <a:r>
              <a:rPr lang="ko-KR" altLang="en-US" b="1" dirty="0" smtClean="0">
                <a:solidFill>
                  <a:schemeClr val="bg1"/>
                </a:solidFill>
              </a:rPr>
              <a:t>의 구조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</a:rPr>
              <a:t>중간의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 생략이 가능하며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이를 생략하면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구문이 된다</a:t>
            </a:r>
            <a:r>
              <a:rPr lang="en-US" altLang="ko-KR" sz="1300" dirty="0">
                <a:solidFill>
                  <a:schemeClr val="bg1"/>
                </a:solidFill>
              </a:rPr>
              <a:t>. </a:t>
            </a:r>
            <a:r>
              <a:rPr lang="ko-KR" altLang="en-US" sz="1300" dirty="0">
                <a:solidFill>
                  <a:schemeClr val="bg1"/>
                </a:solidFill>
              </a:rPr>
              <a:t>이어 </a:t>
            </a:r>
            <a:r>
              <a:rPr lang="en-US" altLang="ko-KR" sz="1300" dirty="0">
                <a:solidFill>
                  <a:schemeClr val="bg1"/>
                </a:solidFill>
              </a:rPr>
              <a:t>else </a:t>
            </a:r>
            <a:r>
              <a:rPr lang="ko-KR" altLang="en-US" sz="1300" dirty="0">
                <a:solidFill>
                  <a:schemeClr val="bg1"/>
                </a:solidFill>
              </a:rPr>
              <a:t>구문까지 생략한다면 </a:t>
            </a:r>
            <a:r>
              <a:rPr lang="en-US" altLang="ko-KR" sz="1300" dirty="0">
                <a:solidFill>
                  <a:schemeClr val="bg1"/>
                </a:solidFill>
              </a:rPr>
              <a:t>if</a:t>
            </a:r>
            <a:r>
              <a:rPr lang="ko-KR" altLang="en-US" sz="1300" dirty="0">
                <a:solidFill>
                  <a:schemeClr val="bg1"/>
                </a:solidFill>
              </a:rPr>
              <a:t>단일 구문 형태가 될 것이다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08" y="2731873"/>
            <a:ext cx="3571876" cy="30670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82" y="2408022"/>
            <a:ext cx="3848100" cy="4276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32" y="2408022"/>
            <a:ext cx="5486400" cy="29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2029</TotalTime>
  <Words>1576</Words>
  <Application>Microsoft Office PowerPoint</Application>
  <PresentationFormat>와이드스크린</PresentationFormat>
  <Paragraphs>289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Söhne</vt:lpstr>
      <vt:lpstr>맑은 고딕</vt:lpstr>
      <vt:lpstr>Arial</vt:lpstr>
      <vt:lpstr>Trebuchet MS</vt:lpstr>
      <vt:lpstr>Wingdings</vt:lpstr>
      <vt:lpstr>베를린</vt:lpstr>
      <vt:lpstr>Java</vt:lpstr>
      <vt:lpstr>목차</vt:lpstr>
      <vt:lpstr>Java란 무엇인가?</vt:lpstr>
      <vt:lpstr>Java란 무엇인가?</vt:lpstr>
      <vt:lpstr>변수란 무엇인가?</vt:lpstr>
      <vt:lpstr>자료형에 대해 알아보자.</vt:lpstr>
      <vt:lpstr>기본 자료형 간의 타입변환</vt:lpstr>
      <vt:lpstr>연산자</vt:lpstr>
      <vt:lpstr>if 선택 제어문</vt:lpstr>
      <vt:lpstr>Switch 선택 제어문</vt:lpstr>
      <vt:lpstr>for 반복 제어문</vt:lpstr>
      <vt:lpstr>PowerPoint 프레젠테이션</vt:lpstr>
      <vt:lpstr>while  반복 제어문</vt:lpstr>
      <vt:lpstr>while  반복 제어문</vt:lpstr>
      <vt:lpstr>PowerPoint 프레젠테이션</vt:lpstr>
      <vt:lpstr>do – while 반복 제어문</vt:lpstr>
      <vt:lpstr>PowerPoint 프레젠테이션</vt:lpstr>
      <vt:lpstr>제어 키워드</vt:lpstr>
      <vt:lpstr>PowerPoint 프레젠테이션</vt:lpstr>
      <vt:lpstr>배열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admin</dc:creator>
  <cp:lastModifiedBy>admin</cp:lastModifiedBy>
  <cp:revision>102</cp:revision>
  <dcterms:created xsi:type="dcterms:W3CDTF">2024-04-08T00:46:53Z</dcterms:created>
  <dcterms:modified xsi:type="dcterms:W3CDTF">2024-04-12T09:47:58Z</dcterms:modified>
</cp:coreProperties>
</file>