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92" y="367832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횟수가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다시는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1990548" y="4000502"/>
            <a:ext cx="2109051" cy="906117"/>
          </a:xfrm>
          <a:prstGeom prst="bentConnector3">
            <a:avLst>
              <a:gd name="adj1" fmla="val 100130"/>
            </a:avLst>
          </a:prstGeom>
          <a:ln w="571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3313517" y="3695642"/>
            <a:ext cx="1357758" cy="1327115"/>
          </a:xfrm>
          <a:prstGeom prst="bentConnector3">
            <a:avLst>
              <a:gd name="adj1" fmla="val 99808"/>
            </a:avLst>
          </a:prstGeom>
          <a:ln w="571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327630" y="2492188"/>
            <a:ext cx="8319246" cy="3890683"/>
            <a:chOff x="1327629" y="2492188"/>
            <a:chExt cx="8319247" cy="38906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27629" y="2492188"/>
              <a:ext cx="8319247" cy="38906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/>
                <a:t>[for</a:t>
              </a:r>
              <a:r>
                <a:rPr lang="ko-KR" altLang="en-US" sz="1801" dirty="0"/>
                <a:t>문의 동작 순서</a:t>
              </a:r>
              <a:r>
                <a:rPr lang="en-US" altLang="ko-KR" sz="1801" dirty="0"/>
                <a:t>]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0188" y="3545540"/>
              <a:ext cx="3048000" cy="17167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for(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초기식</a:t>
              </a:r>
              <a:r>
                <a:rPr lang="en-US" altLang="ko-KR" sz="1600" dirty="0">
                  <a:solidFill>
                    <a:schemeClr val="bg1"/>
                  </a:solidFill>
                </a:rPr>
                <a:t>; </a:t>
              </a:r>
              <a:r>
                <a:rPr lang="ko-KR" altLang="en-US" sz="1600" dirty="0">
                  <a:solidFill>
                    <a:schemeClr val="bg1"/>
                  </a:solidFill>
                </a:rPr>
                <a:t>조건식</a:t>
              </a:r>
              <a:r>
                <a:rPr lang="en-US" altLang="ko-KR" sz="1600" dirty="0">
                  <a:solidFill>
                    <a:schemeClr val="bg1"/>
                  </a:solidFill>
                </a:rPr>
                <a:t>;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증감식</a:t>
              </a:r>
              <a:r>
                <a:rPr lang="en-US" altLang="ko-KR" sz="1600" dirty="0">
                  <a:solidFill>
                    <a:schemeClr val="bg1"/>
                  </a:solidFill>
                </a:rPr>
                <a:t>) {</a:t>
              </a:r>
              <a:br>
                <a:rPr lang="en-US" altLang="ko-KR" sz="1600" dirty="0">
                  <a:solidFill>
                    <a:schemeClr val="bg1"/>
                  </a:solidFill>
                </a:rPr>
              </a:b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</a:rPr>
                <a:t>실행구문</a:t>
              </a:r>
              <a:r>
                <a:rPr lang="en-US" altLang="ko-KR" sz="1600" dirty="0">
                  <a:solidFill>
                    <a:schemeClr val="bg1"/>
                  </a:solidFill>
                </a:rPr>
                <a:t>;</a:t>
              </a:r>
              <a:br>
                <a:rPr lang="en-US" altLang="ko-KR" sz="1600" dirty="0">
                  <a:solidFill>
                    <a:schemeClr val="bg1"/>
                  </a:solidFill>
                </a:rPr>
              </a:b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</a:rPr>
                <a:t>}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48400" y="3568315"/>
              <a:ext cx="213825" cy="200866"/>
            </a:xfrm>
            <a:prstGeom prst="ellipse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1" dirty="0">
                  <a:solidFill>
                    <a:schemeClr val="bg1"/>
                  </a:solidFill>
                </a:rPr>
                <a:t>A</a:t>
              </a:r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845049" y="4646377"/>
              <a:ext cx="213825" cy="200866"/>
            </a:xfrm>
            <a:prstGeom prst="ellipse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1" dirty="0">
                  <a:solidFill>
                    <a:schemeClr val="bg1"/>
                  </a:solidFill>
                </a:rPr>
                <a:t>B</a:t>
              </a:r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231341" y="3545540"/>
              <a:ext cx="213825" cy="200866"/>
            </a:xfrm>
            <a:prstGeom prst="ellipse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1" dirty="0">
                  <a:solidFill>
                    <a:schemeClr val="bg1"/>
                  </a:solidFill>
                </a:rPr>
                <a:t>C</a:t>
              </a:r>
              <a:endParaRPr lang="ko-KR" altLang="en-US" sz="105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꺾인 연결선 12"/>
            <p:cNvCxnSpPr/>
            <p:nvPr/>
          </p:nvCxnSpPr>
          <p:spPr>
            <a:xfrm>
              <a:off x="2562225" y="3668748"/>
              <a:ext cx="904875" cy="7351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4902563" y="3545539"/>
              <a:ext cx="4393837" cy="1100837"/>
            </a:xfrm>
            <a:prstGeom prst="rect">
              <a:avLst/>
            </a:prstGeom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단계 </a:t>
              </a:r>
              <a:r>
                <a:rPr lang="en-US" altLang="ko-KR" sz="1100" dirty="0">
                  <a:solidFill>
                    <a:schemeClr val="bg1"/>
                  </a:solidFill>
                </a:rPr>
                <a:t>A : 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초기식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1100" dirty="0">
                  <a:solidFill>
                    <a:schemeClr val="bg1"/>
                  </a:solidFill>
                </a:rPr>
                <a:t>조건식</a:t>
              </a:r>
              <a:r>
                <a:rPr lang="en-US" altLang="ko-KR" sz="1100" dirty="0">
                  <a:solidFill>
                    <a:schemeClr val="bg1"/>
                  </a:solidFill>
                </a:rPr>
                <a:t>(</a:t>
              </a:r>
              <a:r>
                <a:rPr lang="ko-KR" altLang="en-US" sz="1100" dirty="0">
                  <a:solidFill>
                    <a:schemeClr val="bg1"/>
                  </a:solidFill>
                </a:rPr>
                <a:t>참</a:t>
              </a:r>
              <a:r>
                <a:rPr lang="en-US" altLang="ko-KR" sz="1100" dirty="0">
                  <a:solidFill>
                    <a:schemeClr val="bg1"/>
                  </a:solidFill>
                </a:rPr>
                <a:t>) -&gt; </a:t>
              </a:r>
              <a:r>
                <a:rPr lang="ko-KR" altLang="en-US" sz="1100" dirty="0">
                  <a:solidFill>
                    <a:schemeClr val="bg1"/>
                  </a:solidFill>
                </a:rPr>
                <a:t>실행 구문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단계 </a:t>
              </a:r>
              <a:r>
                <a:rPr lang="en-US" altLang="ko-KR" sz="1100" dirty="0">
                  <a:solidFill>
                    <a:schemeClr val="bg1"/>
                  </a:solidFill>
                </a:rPr>
                <a:t>B : </a:t>
              </a:r>
              <a:r>
                <a:rPr lang="ko-KR" altLang="en-US" sz="1100" dirty="0">
                  <a:solidFill>
                    <a:schemeClr val="bg1"/>
                  </a:solidFill>
                </a:rPr>
                <a:t>중괄호 닫힘 </a:t>
              </a:r>
              <a:r>
                <a:rPr lang="en-US" altLang="ko-KR" sz="11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증감식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</a:rPr>
                <a:t>-&gt;</a:t>
              </a:r>
              <a:r>
                <a:rPr lang="ko-KR" altLang="en-US" sz="1100" dirty="0">
                  <a:solidFill>
                    <a:schemeClr val="bg1"/>
                  </a:solidFill>
                </a:rPr>
                <a:t>조건식</a:t>
              </a:r>
              <a:r>
                <a:rPr lang="en-US" altLang="ko-KR" sz="1100" dirty="0">
                  <a:solidFill>
                    <a:schemeClr val="bg1"/>
                  </a:solidFill>
                </a:rPr>
                <a:t>(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참</a:t>
              </a:r>
              <a:r>
                <a:rPr lang="en-US" altLang="ko-KR" sz="1100" dirty="0">
                  <a:solidFill>
                    <a:schemeClr val="bg1"/>
                  </a:solidFill>
                </a:rPr>
                <a:t>) -&gt; </a:t>
              </a:r>
              <a:r>
                <a:rPr lang="ko-KR" altLang="en-US" sz="1100" dirty="0">
                  <a:solidFill>
                    <a:schemeClr val="bg1"/>
                  </a:solidFill>
                </a:rPr>
                <a:t>실행 구문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                                        ...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단계 </a:t>
              </a:r>
              <a:r>
                <a:rPr lang="en-US" altLang="ko-KR" sz="1100" dirty="0">
                  <a:solidFill>
                    <a:schemeClr val="bg1"/>
                  </a:solidFill>
                </a:rPr>
                <a:t>C : </a:t>
              </a:r>
              <a:r>
                <a:rPr lang="ko-KR" altLang="en-US" sz="1100" dirty="0">
                  <a:solidFill>
                    <a:schemeClr val="bg1"/>
                  </a:solidFill>
                </a:rPr>
                <a:t>중괄호 닫힘</a:t>
              </a:r>
              <a:r>
                <a:rPr lang="en-US" altLang="ko-KR" sz="1100" dirty="0">
                  <a:solidFill>
                    <a:schemeClr val="bg1"/>
                  </a:solidFill>
                </a:rPr>
                <a:t> -&gt; </a:t>
              </a:r>
              <a:r>
                <a:rPr lang="ko-KR" altLang="en-US" sz="1100" dirty="0" err="1">
                  <a:solidFill>
                    <a:schemeClr val="bg1"/>
                  </a:solidFill>
                </a:rPr>
                <a:t>증감식</a:t>
              </a:r>
              <a:r>
                <a:rPr lang="ko-KR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</a:rPr>
                <a:t>-&gt; </a:t>
              </a:r>
              <a:r>
                <a:rPr lang="ko-KR" altLang="en-US" sz="1100" dirty="0">
                  <a:solidFill>
                    <a:schemeClr val="bg1"/>
                  </a:solidFill>
                </a:rPr>
                <a:t>조건식</a:t>
              </a:r>
              <a:r>
                <a:rPr lang="en-US" altLang="ko-KR" sz="1100" dirty="0">
                  <a:solidFill>
                    <a:schemeClr val="bg1"/>
                  </a:solidFill>
                </a:rPr>
                <a:t>(</a:t>
              </a:r>
              <a:r>
                <a:rPr lang="ko-KR" altLang="en-US" sz="1100" b="1" dirty="0">
                  <a:solidFill>
                    <a:srgbClr val="FF0000"/>
                  </a:solidFill>
                </a:rPr>
                <a:t>거짓</a:t>
              </a:r>
              <a:r>
                <a:rPr lang="en-US" altLang="ko-KR" sz="1100" dirty="0">
                  <a:solidFill>
                    <a:schemeClr val="bg1"/>
                  </a:solidFill>
                </a:rPr>
                <a:t>) -&gt; </a:t>
              </a:r>
              <a:r>
                <a:rPr lang="ko-KR" altLang="en-US" sz="1100" dirty="0">
                  <a:solidFill>
                    <a:schemeClr val="bg1"/>
                  </a:solidFill>
                </a:rPr>
                <a:t>종료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02563" y="4739640"/>
              <a:ext cx="4393837" cy="13487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* for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문으로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조건식을 생략하면 구문을 끊임 없이 반복</a:t>
              </a:r>
              <a:r>
                <a:rPr lang="ko-KR" altLang="en-US" sz="1200" dirty="0">
                  <a:solidFill>
                    <a:schemeClr val="bg1"/>
                  </a:solidFill>
                </a:rPr>
                <a:t>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= </a:t>
              </a:r>
              <a:r>
                <a:rPr lang="ko-KR" altLang="en-US" sz="1200" dirty="0">
                  <a:solidFill>
                    <a:schemeClr val="bg1"/>
                  </a:solidFill>
                </a:rPr>
                <a:t>무한 루프</a:t>
              </a:r>
              <a:r>
                <a:rPr lang="en-US" altLang="ko-KR" sz="1200" dirty="0">
                  <a:solidFill>
                    <a:schemeClr val="bg1"/>
                  </a:solidFill>
                </a:rPr>
                <a:t/>
              </a:r>
              <a:br>
                <a:rPr lang="en-US" altLang="ko-KR" sz="1200" dirty="0">
                  <a:solidFill>
                    <a:schemeClr val="bg1"/>
                  </a:solidFill>
                </a:rPr>
              </a:br>
              <a:r>
                <a:rPr lang="en-US" altLang="ko-KR" sz="1200" dirty="0">
                  <a:solidFill>
                    <a:schemeClr val="bg1"/>
                  </a:solidFill>
                </a:rPr>
                <a:t>*</a:t>
              </a:r>
              <a:r>
                <a:rPr lang="ko-KR" altLang="en-US" sz="1200" dirty="0">
                  <a:solidFill>
                    <a:schemeClr val="bg1"/>
                  </a:solidFill>
                </a:rPr>
                <a:t>대부분의 무한 루프는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break </a:t>
              </a:r>
              <a:r>
                <a:rPr lang="ko-KR" altLang="en-US" sz="1200" dirty="0">
                  <a:solidFill>
                    <a:schemeClr val="bg1"/>
                  </a:solidFill>
                </a:rPr>
                <a:t>키워드를 삽입해 특정 조건이 만족했을 때 무한 루프를 탈출한다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85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  <a:endParaRPr lang="ko-KR" altLang="en-US" sz="6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</a:t>
            </a:r>
            <a:r>
              <a:rPr lang="en-US" altLang="ko-KR" sz="1200" b="1" dirty="0">
                <a:solidFill>
                  <a:schemeClr val="bg1"/>
                </a:solidFill>
              </a:rPr>
              <a:t>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</a:t>
            </a:r>
            <a:r>
              <a:rPr lang="en-US" altLang="ko-KR" sz="1200" b="1" dirty="0">
                <a:solidFill>
                  <a:schemeClr val="bg1"/>
                </a:solidFill>
              </a:rPr>
              <a:t>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Stack&lt;E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00804"/>
              </p:ext>
            </p:extLst>
          </p:nvPr>
        </p:nvGraphicFramePr>
        <p:xfrm>
          <a:off x="680320" y="4089092"/>
          <a:ext cx="5612416" cy="242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 err="1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</a:t>
            </a:r>
            <a:r>
              <a:rPr lang="en-US" altLang="ko-KR" sz="1200" b="1" dirty="0">
                <a:solidFill>
                  <a:schemeClr val="bg1"/>
                </a:solidFill>
              </a:rPr>
              <a:t>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</a:t>
            </a:r>
            <a:r>
              <a:rPr lang="ko-KR" altLang="en-US" sz="1200" dirty="0">
                <a:solidFill>
                  <a:schemeClr val="bg1"/>
                </a:solidFill>
              </a:rPr>
              <a:t>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</a:t>
            </a:r>
            <a:r>
              <a:rPr lang="ko-KR" altLang="en-US" sz="1200" dirty="0">
                <a:solidFill>
                  <a:schemeClr val="bg1"/>
                </a:solidFill>
              </a:rPr>
              <a:t>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</a:t>
            </a:r>
            <a:r>
              <a:rPr lang="ko-KR" altLang="en-US" sz="1200" b="1" dirty="0">
                <a:solidFill>
                  <a:schemeClr val="bg1"/>
                </a:solidFill>
              </a:rPr>
              <a:t>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</a:t>
            </a:r>
            <a:r>
              <a:rPr lang="ko-KR" altLang="en-US" sz="1200" b="1" dirty="0">
                <a:solidFill>
                  <a:schemeClr val="bg1"/>
                </a:solidFill>
              </a:rPr>
              <a:t>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최신 </a:t>
            </a:r>
            <a:r>
              <a:rPr lang="ko-KR" altLang="en-US" sz="1200" dirty="0">
                <a:solidFill>
                  <a:schemeClr val="bg1"/>
                </a:solidFill>
              </a:rPr>
              <a:t>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</a:t>
            </a:r>
            <a:r>
              <a:rPr lang="ko-KR" altLang="en-US" sz="1200" dirty="0">
                <a:solidFill>
                  <a:schemeClr val="bg1"/>
                </a:solidFill>
              </a:rPr>
              <a:t>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</a:t>
            </a:r>
            <a:r>
              <a:rPr lang="ko-KR" altLang="en-US" sz="1200" b="1" dirty="0">
                <a:solidFill>
                  <a:schemeClr val="bg1"/>
                </a:solidFill>
              </a:rPr>
              <a:t>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</a:t>
            </a:r>
            <a:r>
              <a:rPr lang="ko-KR" altLang="en-US" sz="1200" b="1" dirty="0">
                <a:solidFill>
                  <a:schemeClr val="bg1"/>
                </a:solidFill>
              </a:rPr>
              <a:t>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</a:t>
            </a:r>
            <a:r>
              <a:rPr lang="ko-KR" altLang="en-US" sz="1200" dirty="0">
                <a:solidFill>
                  <a:schemeClr val="bg1"/>
                </a:solidFill>
              </a:rPr>
              <a:t>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</a:t>
            </a:r>
            <a:r>
              <a:rPr lang="ko-KR" altLang="en-US" sz="1801" b="1" dirty="0">
                <a:solidFill>
                  <a:srgbClr val="C00000"/>
                </a:solidFill>
              </a:rPr>
              <a:t>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</a:t>
            </a:r>
            <a:r>
              <a:rPr lang="ko-KR" altLang="en-US" sz="1801" dirty="0">
                <a:solidFill>
                  <a:schemeClr val="bg1"/>
                </a:solidFill>
              </a:rPr>
              <a:t>선언할 때는 변수의 이름과 데이터 유형을 </a:t>
            </a:r>
            <a:r>
              <a:rPr lang="ko-KR" altLang="en-US" sz="1801" dirty="0">
                <a:solidFill>
                  <a:schemeClr val="bg1"/>
                </a:solidFill>
              </a:rPr>
              <a:t>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</a:t>
            </a:r>
            <a:r>
              <a:rPr lang="ko-KR" altLang="en-US" sz="1801" dirty="0">
                <a:solidFill>
                  <a:schemeClr val="bg1"/>
                </a:solidFill>
              </a:rPr>
              <a:t>선언하면 컴퓨터는 해당 변수를 위한 메모리 공간을 할당하게 </a:t>
            </a:r>
            <a:r>
              <a:rPr lang="ko-KR" altLang="en-US" sz="1801" dirty="0">
                <a:solidFill>
                  <a:schemeClr val="bg1"/>
                </a:solidFill>
              </a:rPr>
              <a:t>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  <a:endParaRPr lang="en-US" altLang="ko-KR" sz="180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</a:t>
            </a:r>
            <a:r>
              <a:rPr lang="ko-KR" altLang="en-US" sz="1801" b="1" dirty="0">
                <a:solidFill>
                  <a:schemeClr val="bg1"/>
                </a:solidFill>
              </a:rPr>
              <a:t>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</a:t>
            </a:r>
            <a:r>
              <a:rPr lang="ko-KR" altLang="en-US" sz="1801" dirty="0">
                <a:solidFill>
                  <a:schemeClr val="bg1"/>
                </a:solidFill>
              </a:rPr>
              <a:t>사용하면 프로그램은 데이터를 추적하고 필요할 때 해당 데이터에 접근하여 값을 변경할 </a:t>
            </a:r>
            <a:r>
              <a:rPr lang="ko-KR" altLang="en-US" sz="1801" dirty="0">
                <a:solidFill>
                  <a:schemeClr val="bg1"/>
                </a:solidFill>
              </a:rPr>
              <a:t>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</a:t>
            </a:r>
            <a:r>
              <a:rPr lang="ko-KR" altLang="en-US" sz="1801" dirty="0">
                <a:solidFill>
                  <a:schemeClr val="bg1"/>
                </a:solidFill>
              </a:rPr>
              <a:t>활용하는 것은 프로그램을 작성하는 데 있어서 매우 </a:t>
            </a:r>
            <a:r>
              <a:rPr lang="ko-KR" altLang="en-US" sz="1801" dirty="0">
                <a:solidFill>
                  <a:schemeClr val="bg1"/>
                </a:solidFill>
              </a:rPr>
              <a:t>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</a:t>
            </a:r>
            <a:r>
              <a:rPr lang="en-US" altLang="ko-KR" sz="1801" dirty="0"/>
              <a:t>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</a:t>
            </a:r>
            <a:r>
              <a:rPr lang="ko-KR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저장하고 추적하며</a:t>
            </a:r>
            <a:r>
              <a:rPr lang="ko-KR" altLang="ko-KR" sz="1801" dirty="0">
                <a:latin typeface="Arial" panose="020B0604020202020204" pitchFamily="34" charset="0"/>
              </a:rPr>
              <a:t>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</a:t>
            </a:r>
            <a:r>
              <a:rPr lang="ko-KR" altLang="ko-KR" sz="1801" dirty="0">
                <a:latin typeface="Arial" panose="020B0604020202020204" pitchFamily="34" charset="0"/>
              </a:rPr>
              <a:t>조작하고 다룰 수 </a:t>
            </a:r>
            <a:r>
              <a:rPr lang="ko-KR" altLang="ko-KR" sz="1801" dirty="0">
                <a:latin typeface="Arial" panose="020B0604020202020204" pitchFamily="34" charset="0"/>
              </a:rPr>
              <a:t>있다</a:t>
            </a:r>
            <a:r>
              <a:rPr lang="ko-KR" altLang="ko-KR" sz="1801" dirty="0">
                <a:latin typeface="Arial" panose="020B0604020202020204" pitchFamily="34" charset="0"/>
              </a:rPr>
              <a:t>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</a:t>
            </a:r>
            <a:r>
              <a:rPr lang="ko-KR" altLang="ko-KR" sz="1801" dirty="0">
                <a:latin typeface="Arial" panose="020B0604020202020204" pitchFamily="34" charset="0"/>
              </a:rPr>
              <a:t>프로그래밍에서 매우 중요한 개념으로, 거의 모든 프로그램에서 </a:t>
            </a:r>
            <a:r>
              <a:rPr lang="ko-KR" altLang="ko-KR" sz="1801" dirty="0">
                <a:latin typeface="Arial" panose="020B0604020202020204" pitchFamily="34" charset="0"/>
              </a:rPr>
              <a:t>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  <a:endParaRPr lang="ko-KR" altLang="ko-KR" sz="1801" dirty="0"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4595913"/>
              </p:ext>
            </p:extLst>
          </p:nvPr>
        </p:nvGraphicFramePr>
        <p:xfrm>
          <a:off x="376238" y="2026653"/>
          <a:ext cx="4697412" cy="302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</a:t>
                      </a:r>
                      <a:r>
                        <a:rPr lang="ko-KR" altLang="en-US" sz="1800" b="1" dirty="0" err="1" smtClean="0"/>
                        <a:t>자료형</a:t>
                      </a:r>
                      <a:endParaRPr lang="ko-KR" altLang="en-US" sz="1800" b="1" dirty="0" smtClean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</a:t>
                      </a:r>
                      <a:r>
                        <a:rPr lang="en-US" altLang="ko-KR" sz="1600" b="1" dirty="0" err="1" smtClean="0"/>
                        <a:t>int</a:t>
                      </a:r>
                      <a:r>
                        <a:rPr lang="en-US" altLang="ko-KR" sz="1600" b="1" dirty="0" smtClean="0"/>
                        <a:t>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7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</a:t>
            </a:r>
            <a:r>
              <a:rPr lang="ko-KR" altLang="en-US" sz="1801" b="1" dirty="0">
                <a:solidFill>
                  <a:schemeClr val="bg1"/>
                </a:solidFill>
              </a:rPr>
              <a:t>차이</a:t>
            </a:r>
            <a:endParaRPr lang="ko-KR" altLang="en-US" sz="1801" b="1" dirty="0">
              <a:solidFill>
                <a:schemeClr val="bg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저징하는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</a:t>
            </a:r>
            <a:r>
              <a:rPr lang="en-US" altLang="ko-KR" sz="1401" b="1" dirty="0">
                <a:solidFill>
                  <a:srgbClr val="FF0000"/>
                </a:solidFill>
              </a:rPr>
              <a:t>T</a:t>
            </a:r>
            <a:r>
              <a:rPr lang="en-US" altLang="ko-KR" sz="1401" b="1" dirty="0">
                <a:solidFill>
                  <a:srgbClr val="FF0000"/>
                </a:solidFill>
              </a:rPr>
              <a:t>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endParaRPr lang="en-US" altLang="ko-KR" sz="14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err="1" smtClean="0">
                <a:solidFill>
                  <a:schemeClr val="bg1"/>
                </a:solidFill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</a:rPr>
              <a:t>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자료형을</a:t>
            </a:r>
            <a:r>
              <a:rPr lang="ko-KR" altLang="en-US" sz="1401" dirty="0">
                <a:solidFill>
                  <a:schemeClr val="bg1"/>
                </a:solidFill>
              </a:rPr>
              <a:t>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이떄는</a:t>
            </a:r>
            <a:r>
              <a:rPr lang="ko-KR" altLang="en-US" sz="1401" dirty="0">
                <a:solidFill>
                  <a:schemeClr val="bg1"/>
                </a:solidFill>
              </a:rPr>
              <a:t> 데이터 손실이 발생할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</a:t>
            </a:r>
            <a:r>
              <a:rPr lang="en-US" altLang="ko-KR" sz="14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err="1" smtClean="0"/>
                        <a:t>변수명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변수명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030703"/>
              </p:ext>
            </p:extLst>
          </p:nvPr>
        </p:nvGraphicFramePr>
        <p:xfrm>
          <a:off x="681039" y="2561243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x,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/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= </a:t>
            </a:r>
            <a:r>
              <a:rPr lang="en-US" altLang="ko-KR" sz="1801" dirty="0" err="1">
                <a:solidFill>
                  <a:schemeClr val="bg1"/>
                </a:solidFill>
              </a:rPr>
              <a:t>int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4" y="3000601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2" y="3009209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76942" y="3000601"/>
            <a:ext cx="7717237" cy="3764987"/>
            <a:chOff x="2576941" y="3000598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2576941" y="3000598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277" y="3863775"/>
              <a:ext cx="7614564" cy="2523963"/>
            </a:xfrm>
            <a:prstGeom prst="rect">
              <a:avLst/>
            </a:prstGeom>
          </p:spPr>
        </p:pic>
      </p:grpSp>
      <p:sp>
        <p:nvSpPr>
          <p:cNvPr id="40" name="모서리가 둥근 사각형 설명선 39"/>
          <p:cNvSpPr/>
          <p:nvPr/>
        </p:nvSpPr>
        <p:spPr>
          <a:xfrm>
            <a:off x="2576942" y="3009209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36" y="2365037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1386</TotalTime>
  <Words>1288</Words>
  <Application>Microsoft Office PowerPoint</Application>
  <PresentationFormat>와이드스크린</PresentationFormat>
  <Paragraphs>232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76</cp:revision>
  <dcterms:created xsi:type="dcterms:W3CDTF">2024-04-08T00:46:53Z</dcterms:created>
  <dcterms:modified xsi:type="dcterms:W3CDTF">2024-04-11T11:27:46Z</dcterms:modified>
</cp:coreProperties>
</file>