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  <p14:sldId id="273"/>
            <p14:sldId id="275"/>
            <p14:sldId id="274"/>
            <p14:sldId id="277"/>
            <p14:sldId id="278"/>
            <p14:sldId id="279"/>
          </p14:sldIdLst>
        </p14:section>
        <p14:section name="참조자료형" id="{E5B5B41E-36ED-40E7-9451-A6C99C80D9EC}">
          <p14:sldIdLst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979B0-A083-4DF3-AEDA-11B8CC515AFB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63429D-594E-4900-86BB-C15D1EEAC928}">
      <dgm:prSet phldrT="[텍스트]"/>
      <dgm:spPr/>
      <dgm:t>
        <a:bodyPr/>
        <a:lstStyle/>
        <a:p>
          <a:pPr latinLnBrk="1"/>
          <a:r>
            <a:rPr lang="en-US" altLang="ko-KR" b="1" dirty="0" smtClean="0"/>
            <a:t>1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선언</a:t>
          </a:r>
          <a:endParaRPr lang="ko-KR" altLang="en-US" b="1" dirty="0"/>
        </a:p>
      </dgm:t>
    </dgm:pt>
    <dgm:pt modelId="{9B1CFA3E-D9B9-4460-80E6-B9D4C6C409B0}" type="par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8317E85A-5121-4988-B2E9-5B6D9BA25756}" type="sib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708749C7-AAB3-415B-B234-775A8C374680}">
      <dgm:prSet phldrT="[텍스트]"/>
      <dgm:spPr/>
      <dgm:t>
        <a:bodyPr/>
        <a:lstStyle/>
        <a:p>
          <a:pPr latinLnBrk="1"/>
          <a:r>
            <a:rPr lang="en-US" altLang="ko-KR" b="1" dirty="0" smtClean="0"/>
            <a:t>2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힙 메모리에 객체 생성</a:t>
          </a:r>
          <a:endParaRPr lang="ko-KR" altLang="en-US" b="1" dirty="0"/>
        </a:p>
      </dgm:t>
    </dgm:pt>
    <dgm:pt modelId="{EAD792BF-8FD5-4A83-BD48-8F7D6F1E3B2A}" type="par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0D8DE4E1-3636-42D9-8940-9CFE03CC66CA}" type="sib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C83156A2-9AF1-45B5-80A1-114E55D193C3}">
      <dgm:prSet phldrT="[텍스트]"/>
      <dgm:spPr/>
      <dgm:t>
        <a:bodyPr/>
        <a:lstStyle/>
        <a:p>
          <a:pPr latinLnBrk="1"/>
          <a:r>
            <a:rPr lang="en-US" altLang="ko-KR" b="1" dirty="0" smtClean="0"/>
            <a:t>3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자료형 변수에 객체 대입</a:t>
          </a:r>
          <a:endParaRPr lang="ko-KR" altLang="en-US" b="1" dirty="0"/>
        </a:p>
      </dgm:t>
    </dgm:pt>
    <dgm:pt modelId="{E949075F-34D9-4E78-840A-53557350BFB5}" type="par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2CAD627A-A123-4EFC-8C57-84B0AB67768A}" type="sib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ED48B62E-782E-4061-8A3F-E2DBD193775E}">
      <dgm:prSet phldrT="[텍스트]"/>
      <dgm:spPr/>
      <dgm:t>
        <a:bodyPr/>
        <a:lstStyle/>
        <a:p>
          <a:pPr latinLnBrk="1"/>
          <a:r>
            <a:rPr lang="en-US" altLang="ko-KR" b="1" dirty="0" smtClean="0"/>
            <a:t>4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객체에 값 입력</a:t>
          </a:r>
          <a:endParaRPr lang="ko-KR" altLang="en-US" b="1" dirty="0"/>
        </a:p>
      </dgm:t>
    </dgm:pt>
    <dgm:pt modelId="{E691FF20-01B7-4FE2-BF97-2B70CE5F921A}" type="par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48783D79-546B-493D-8F94-FDBA626F8A2E}" type="sib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DACFCA2F-4937-4C1D-8AF7-099855AC7A1C}" type="pres">
      <dgm:prSet presAssocID="{E61979B0-A083-4DF3-AEDA-11B8CC515A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9469E0-8220-49F1-92C9-A62211E814B4}" type="pres">
      <dgm:prSet presAssocID="{E61979B0-A083-4DF3-AEDA-11B8CC515AFB}" presName="cycle" presStyleCnt="0"/>
      <dgm:spPr/>
    </dgm:pt>
    <dgm:pt modelId="{B07B1F7D-0E5D-4540-AAA0-4099083D568C}" type="pres">
      <dgm:prSet presAssocID="{EB63429D-594E-4900-86BB-C15D1EEAC928}" presName="nodeFirstNode" presStyleLbl="node1" presStyleIdx="0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50DF92-7B59-43B9-804B-22D6A8243605}" type="pres">
      <dgm:prSet presAssocID="{8317E85A-5121-4988-B2E9-5B6D9BA25756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EDACA29-0B4F-4C01-9A13-1D772D834A31}" type="pres">
      <dgm:prSet presAssocID="{708749C7-AAB3-415B-B234-775A8C374680}" presName="nodeFollowingNodes" presStyleLbl="node1" presStyleIdx="1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44374-C296-466F-AEEC-C9D8013B2014}" type="pres">
      <dgm:prSet presAssocID="{C83156A2-9AF1-45B5-80A1-114E55D193C3}" presName="nodeFollowingNodes" presStyleLbl="node1" presStyleIdx="2" presStyleCnt="4" custScaleX="81563" custScaleY="68641" custRadScaleRad="1210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812645-0E86-4550-A4AC-BB45F27D3499}" type="pres">
      <dgm:prSet presAssocID="{ED48B62E-782E-4061-8A3F-E2DBD193775E}" presName="nodeFollowingNodes" presStyleLbl="node1" presStyleIdx="3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66E5F6-4F03-4B9F-89CF-880F90155AF1}" srcId="{E61979B0-A083-4DF3-AEDA-11B8CC515AFB}" destId="{C83156A2-9AF1-45B5-80A1-114E55D193C3}" srcOrd="2" destOrd="0" parTransId="{E949075F-34D9-4E78-840A-53557350BFB5}" sibTransId="{2CAD627A-A123-4EFC-8C57-84B0AB67768A}"/>
    <dgm:cxn modelId="{FAA2E1AE-6AA2-4BDB-9AB6-22B28C9A3D64}" srcId="{E61979B0-A083-4DF3-AEDA-11B8CC515AFB}" destId="{ED48B62E-782E-4061-8A3F-E2DBD193775E}" srcOrd="3" destOrd="0" parTransId="{E691FF20-01B7-4FE2-BF97-2B70CE5F921A}" sibTransId="{48783D79-546B-493D-8F94-FDBA626F8A2E}"/>
    <dgm:cxn modelId="{9CAA6835-5778-4C79-9B35-88AD5D382480}" type="presOf" srcId="{8317E85A-5121-4988-B2E9-5B6D9BA25756}" destId="{FF50DF92-7B59-43B9-804B-22D6A8243605}" srcOrd="0" destOrd="0" presId="urn:microsoft.com/office/officeart/2005/8/layout/cycle3"/>
    <dgm:cxn modelId="{E3329A58-8B0F-4FB3-980E-7D80FF5C27E1}" type="presOf" srcId="{C83156A2-9AF1-45B5-80A1-114E55D193C3}" destId="{59344374-C296-466F-AEEC-C9D8013B2014}" srcOrd="0" destOrd="0" presId="urn:microsoft.com/office/officeart/2005/8/layout/cycle3"/>
    <dgm:cxn modelId="{64AC5479-3130-4AF1-A0D9-CFEB64A35132}" type="presOf" srcId="{708749C7-AAB3-415B-B234-775A8C374680}" destId="{7EDACA29-0B4F-4C01-9A13-1D772D834A31}" srcOrd="0" destOrd="0" presId="urn:microsoft.com/office/officeart/2005/8/layout/cycle3"/>
    <dgm:cxn modelId="{0A408033-83C0-4F8B-8D93-DE6F6B91FEF2}" srcId="{E61979B0-A083-4DF3-AEDA-11B8CC515AFB}" destId="{708749C7-AAB3-415B-B234-775A8C374680}" srcOrd="1" destOrd="0" parTransId="{EAD792BF-8FD5-4A83-BD48-8F7D6F1E3B2A}" sibTransId="{0D8DE4E1-3636-42D9-8940-9CFE03CC66CA}"/>
    <dgm:cxn modelId="{7ED1116E-557C-4712-B1D8-146B83E9EA81}" srcId="{E61979B0-A083-4DF3-AEDA-11B8CC515AFB}" destId="{EB63429D-594E-4900-86BB-C15D1EEAC928}" srcOrd="0" destOrd="0" parTransId="{9B1CFA3E-D9B9-4460-80E6-B9D4C6C409B0}" sibTransId="{8317E85A-5121-4988-B2E9-5B6D9BA25756}"/>
    <dgm:cxn modelId="{F087C85F-34C2-4B04-8054-F001564C139C}" type="presOf" srcId="{E61979B0-A083-4DF3-AEDA-11B8CC515AFB}" destId="{DACFCA2F-4937-4C1D-8AF7-099855AC7A1C}" srcOrd="0" destOrd="0" presId="urn:microsoft.com/office/officeart/2005/8/layout/cycle3"/>
    <dgm:cxn modelId="{F938D121-8F77-4EB2-939F-5B84F558FE3D}" type="presOf" srcId="{EB63429D-594E-4900-86BB-C15D1EEAC928}" destId="{B07B1F7D-0E5D-4540-AAA0-4099083D568C}" srcOrd="0" destOrd="0" presId="urn:microsoft.com/office/officeart/2005/8/layout/cycle3"/>
    <dgm:cxn modelId="{11305C29-5CD9-4D6A-B640-95506A097266}" type="presOf" srcId="{ED48B62E-782E-4061-8A3F-E2DBD193775E}" destId="{5C812645-0E86-4550-A4AC-BB45F27D3499}" srcOrd="0" destOrd="0" presId="urn:microsoft.com/office/officeart/2005/8/layout/cycle3"/>
    <dgm:cxn modelId="{E5B8B0D3-37AE-4008-B0D6-A78ACF9B9935}" type="presParOf" srcId="{DACFCA2F-4937-4C1D-8AF7-099855AC7A1C}" destId="{F89469E0-8220-49F1-92C9-A62211E814B4}" srcOrd="0" destOrd="0" presId="urn:microsoft.com/office/officeart/2005/8/layout/cycle3"/>
    <dgm:cxn modelId="{88E9DAFC-391C-43F0-B4B8-939F5A6FFB7E}" type="presParOf" srcId="{F89469E0-8220-49F1-92C9-A62211E814B4}" destId="{B07B1F7D-0E5D-4540-AAA0-4099083D568C}" srcOrd="0" destOrd="0" presId="urn:microsoft.com/office/officeart/2005/8/layout/cycle3"/>
    <dgm:cxn modelId="{B49ECEB6-B557-4A79-9A3C-2776751A0021}" type="presParOf" srcId="{F89469E0-8220-49F1-92C9-A62211E814B4}" destId="{FF50DF92-7B59-43B9-804B-22D6A8243605}" srcOrd="1" destOrd="0" presId="urn:microsoft.com/office/officeart/2005/8/layout/cycle3"/>
    <dgm:cxn modelId="{75788617-1A1E-4333-9385-C2F7EE5C79BF}" type="presParOf" srcId="{F89469E0-8220-49F1-92C9-A62211E814B4}" destId="{7EDACA29-0B4F-4C01-9A13-1D772D834A31}" srcOrd="2" destOrd="0" presId="urn:microsoft.com/office/officeart/2005/8/layout/cycle3"/>
    <dgm:cxn modelId="{D66CEF47-9567-430F-8C0C-91E1048539DB}" type="presParOf" srcId="{F89469E0-8220-49F1-92C9-A62211E814B4}" destId="{59344374-C296-466F-AEEC-C9D8013B2014}" srcOrd="3" destOrd="0" presId="urn:microsoft.com/office/officeart/2005/8/layout/cycle3"/>
    <dgm:cxn modelId="{1A99B1FC-F32D-4781-91DA-522BD532AC02}" type="presParOf" srcId="{F89469E0-8220-49F1-92C9-A62211E814B4}" destId="{5C812645-0E86-4550-A4AC-BB45F27D349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B84533-2BEF-4A70-99AF-2512998CE3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82FE601-C57F-4F19-A338-9B364D850FF0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solidFill>
                <a:schemeClr val="bg1"/>
              </a:solidFill>
            </a:rPr>
            <a:t>String </a:t>
          </a:r>
          <a:r>
            <a:rPr lang="ko-KR" altLang="en-US" sz="1800" dirty="0" smtClean="0">
              <a:solidFill>
                <a:schemeClr val="bg1"/>
              </a:solidFill>
            </a:rPr>
            <a:t>참조 변수명 </a:t>
          </a:r>
          <a:r>
            <a:rPr lang="en-US" altLang="ko-KR" sz="1800" dirty="0" smtClean="0">
              <a:solidFill>
                <a:schemeClr val="bg1"/>
              </a:solidFill>
            </a:rPr>
            <a:t>= new String(“</a:t>
          </a:r>
          <a:r>
            <a:rPr lang="ko-KR" altLang="en-US" sz="1800" dirty="0" smtClean="0">
              <a:solidFill>
                <a:schemeClr val="bg1"/>
              </a:solidFill>
            </a:rPr>
            <a:t>문자열</a:t>
          </a:r>
          <a:r>
            <a:rPr lang="en-US" altLang="ko-KR" sz="1800" dirty="0" smtClean="0">
              <a:solidFill>
                <a:schemeClr val="bg1"/>
              </a:solidFill>
            </a:rPr>
            <a:t>”)</a:t>
          </a:r>
          <a:endParaRPr lang="ko-KR" altLang="en-US" sz="1800" dirty="0">
            <a:solidFill>
              <a:schemeClr val="bg1"/>
            </a:solidFill>
          </a:endParaRPr>
        </a:p>
      </dgm:t>
    </dgm:pt>
    <dgm:pt modelId="{F5F1A693-FD89-4694-83EE-BD1729F3002F}" type="parTrans" cxnId="{A8699C4E-6C46-4DE0-85D7-ED79E93F3999}">
      <dgm:prSet/>
      <dgm:spPr/>
      <dgm:t>
        <a:bodyPr/>
        <a:lstStyle/>
        <a:p>
          <a:pPr latinLnBrk="1"/>
          <a:endParaRPr lang="ko-KR" altLang="en-US"/>
        </a:p>
      </dgm:t>
    </dgm:pt>
    <dgm:pt modelId="{366BB6C7-753D-415F-BEFC-5114245CDB40}" type="sibTrans" cxnId="{A8699C4E-6C46-4DE0-85D7-ED79E93F3999}">
      <dgm:prSet/>
      <dgm:spPr/>
      <dgm:t>
        <a:bodyPr/>
        <a:lstStyle/>
        <a:p>
          <a:pPr latinLnBrk="1"/>
          <a:endParaRPr lang="ko-KR" altLang="en-US"/>
        </a:p>
      </dgm:t>
    </dgm:pt>
    <dgm:pt modelId="{962DEE23-196B-4F78-955E-8F84E6B85AC1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solidFill>
                <a:schemeClr val="bg1"/>
              </a:solidFill>
            </a:rPr>
            <a:t>ex) String </a:t>
          </a:r>
          <a:r>
            <a:rPr lang="en-US" altLang="ko-KR" sz="1800" dirty="0" err="1" smtClean="0">
              <a:solidFill>
                <a:schemeClr val="bg1"/>
              </a:solidFill>
            </a:rPr>
            <a:t>str</a:t>
          </a:r>
          <a:r>
            <a:rPr lang="en-US" altLang="ko-KR" sz="1800" dirty="0" smtClean="0">
              <a:solidFill>
                <a:schemeClr val="bg1"/>
              </a:solidFill>
            </a:rPr>
            <a:t> = new String(“</a:t>
          </a:r>
          <a:r>
            <a:rPr lang="ko-KR" altLang="en-US" sz="1800" dirty="0" smtClean="0">
              <a:solidFill>
                <a:schemeClr val="bg1"/>
              </a:solidFill>
            </a:rPr>
            <a:t>안녕</a:t>
          </a:r>
          <a:r>
            <a:rPr lang="en-US" altLang="ko-KR" sz="1800" dirty="0" smtClean="0">
              <a:solidFill>
                <a:schemeClr val="bg1"/>
              </a:solidFill>
            </a:rPr>
            <a:t>”);</a:t>
          </a:r>
          <a:endParaRPr lang="ko-KR" altLang="en-US" sz="1800" dirty="0">
            <a:solidFill>
              <a:schemeClr val="bg1"/>
            </a:solidFill>
          </a:endParaRPr>
        </a:p>
      </dgm:t>
    </dgm:pt>
    <dgm:pt modelId="{11A1A7AC-46D2-45B9-AB24-9DCDAC24C44E}" type="parTrans" cxnId="{76B85EA1-567B-465B-B3F1-129D304675BE}">
      <dgm:prSet/>
      <dgm:spPr/>
      <dgm:t>
        <a:bodyPr/>
        <a:lstStyle/>
        <a:p>
          <a:pPr latinLnBrk="1"/>
          <a:endParaRPr lang="ko-KR" altLang="en-US"/>
        </a:p>
      </dgm:t>
    </dgm:pt>
    <dgm:pt modelId="{9C8715E7-A683-4386-B576-B516E85E4838}" type="sibTrans" cxnId="{76B85EA1-567B-465B-B3F1-129D304675BE}">
      <dgm:prSet/>
      <dgm:spPr/>
      <dgm:t>
        <a:bodyPr/>
        <a:lstStyle/>
        <a:p>
          <a:pPr latinLnBrk="1"/>
          <a:endParaRPr lang="ko-KR" altLang="en-US"/>
        </a:p>
      </dgm:t>
    </dgm:pt>
    <dgm:pt modelId="{365C0CEB-FA79-4B88-8EAD-CA17161E5EA4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solidFill>
                <a:schemeClr val="bg1"/>
              </a:solidFill>
            </a:rPr>
            <a:t>String </a:t>
          </a:r>
          <a:r>
            <a:rPr lang="ko-KR" altLang="en-US" sz="1800" dirty="0" smtClean="0">
              <a:solidFill>
                <a:schemeClr val="bg1"/>
              </a:solidFill>
            </a:rPr>
            <a:t>참조 변수명 </a:t>
          </a:r>
          <a:r>
            <a:rPr lang="en-US" altLang="ko-KR" sz="1800" dirty="0" smtClean="0">
              <a:solidFill>
                <a:schemeClr val="bg1"/>
              </a:solidFill>
            </a:rPr>
            <a:t>= “</a:t>
          </a:r>
          <a:r>
            <a:rPr lang="ko-KR" altLang="en-US" sz="1800" dirty="0" smtClean="0">
              <a:solidFill>
                <a:schemeClr val="bg1"/>
              </a:solidFill>
            </a:rPr>
            <a:t>문자열</a:t>
          </a:r>
          <a:r>
            <a:rPr lang="en-US" altLang="ko-KR" sz="1800" dirty="0" smtClean="0">
              <a:solidFill>
                <a:schemeClr val="bg1"/>
              </a:solidFill>
            </a:rPr>
            <a:t>”</a:t>
          </a:r>
          <a:endParaRPr lang="ko-KR" altLang="en-US" sz="1800" dirty="0">
            <a:solidFill>
              <a:schemeClr val="bg1"/>
            </a:solidFill>
          </a:endParaRPr>
        </a:p>
      </dgm:t>
    </dgm:pt>
    <dgm:pt modelId="{B7113DCE-48F7-42F3-A210-83397697D098}" type="parTrans" cxnId="{3E915F12-1A65-4B1C-972C-4AB0C1989360}">
      <dgm:prSet/>
      <dgm:spPr/>
      <dgm:t>
        <a:bodyPr/>
        <a:lstStyle/>
        <a:p>
          <a:pPr latinLnBrk="1"/>
          <a:endParaRPr lang="ko-KR" altLang="en-US"/>
        </a:p>
      </dgm:t>
    </dgm:pt>
    <dgm:pt modelId="{B0EE12B8-CEE6-40C4-A6AD-0EED28D90742}" type="sibTrans" cxnId="{3E915F12-1A65-4B1C-972C-4AB0C1989360}">
      <dgm:prSet/>
      <dgm:spPr/>
      <dgm:t>
        <a:bodyPr/>
        <a:lstStyle/>
        <a:p>
          <a:pPr latinLnBrk="1"/>
          <a:endParaRPr lang="ko-KR" altLang="en-US"/>
        </a:p>
      </dgm:t>
    </dgm:pt>
    <dgm:pt modelId="{10B22A02-E5FE-478F-9BAA-5F149F09BEA9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solidFill>
                <a:schemeClr val="bg1"/>
              </a:solidFill>
            </a:rPr>
            <a:t>String </a:t>
          </a:r>
          <a:r>
            <a:rPr lang="en-US" altLang="ko-KR" sz="2000" dirty="0" err="1" smtClean="0">
              <a:solidFill>
                <a:schemeClr val="bg1"/>
              </a:solidFill>
            </a:rPr>
            <a:t>str</a:t>
          </a:r>
          <a:r>
            <a:rPr lang="en-US" altLang="ko-KR" sz="2000" dirty="0" smtClean="0">
              <a:solidFill>
                <a:schemeClr val="bg1"/>
              </a:solidFill>
            </a:rPr>
            <a:t> = “</a:t>
          </a:r>
          <a:r>
            <a:rPr lang="ko-KR" altLang="en-US" sz="2000" dirty="0" smtClean="0">
              <a:solidFill>
                <a:schemeClr val="bg1"/>
              </a:solidFill>
            </a:rPr>
            <a:t>안녕</a:t>
          </a:r>
          <a:r>
            <a:rPr lang="en-US" altLang="ko-KR" sz="2000" dirty="0" smtClean="0">
              <a:solidFill>
                <a:schemeClr val="bg1"/>
              </a:solidFill>
            </a:rPr>
            <a:t>”;</a:t>
          </a:r>
          <a:endParaRPr lang="ko-KR" altLang="en-US" sz="2000" dirty="0">
            <a:solidFill>
              <a:schemeClr val="bg1"/>
            </a:solidFill>
          </a:endParaRPr>
        </a:p>
      </dgm:t>
    </dgm:pt>
    <dgm:pt modelId="{738E5FC9-7CFB-491C-99FC-5BCAEB2D99C6}" type="parTrans" cxnId="{892CB3C8-EE76-4C06-B5E4-B0D545E6B7DF}">
      <dgm:prSet/>
      <dgm:spPr/>
      <dgm:t>
        <a:bodyPr/>
        <a:lstStyle/>
        <a:p>
          <a:pPr latinLnBrk="1"/>
          <a:endParaRPr lang="ko-KR" altLang="en-US"/>
        </a:p>
      </dgm:t>
    </dgm:pt>
    <dgm:pt modelId="{A9391C29-E373-4ED9-8CF7-FE09CB2597D1}" type="sibTrans" cxnId="{892CB3C8-EE76-4C06-B5E4-B0D545E6B7DF}">
      <dgm:prSet/>
      <dgm:spPr/>
      <dgm:t>
        <a:bodyPr/>
        <a:lstStyle/>
        <a:p>
          <a:pPr latinLnBrk="1"/>
          <a:endParaRPr lang="ko-KR" altLang="en-US"/>
        </a:p>
      </dgm:t>
    </dgm:pt>
    <dgm:pt modelId="{F76DC673-AAB9-44AB-856B-99B6A4FAA8EE}" type="pres">
      <dgm:prSet presAssocID="{5CB84533-2BEF-4A70-99AF-2512998CE3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E61EE9-56F6-40E8-8A6E-C777AAE7A77F}" type="pres">
      <dgm:prSet presAssocID="{882FE601-C57F-4F19-A338-9B364D850FF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770A9F-ACEA-4776-90FD-24F91B3E956F}" type="pres">
      <dgm:prSet presAssocID="{882FE601-C57F-4F19-A338-9B364D850FF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23A832-BF78-4E71-BFBB-82FD265F7156}" type="pres">
      <dgm:prSet presAssocID="{365C0CEB-FA79-4B88-8EAD-CA17161E5EA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1A1E80-2834-4144-A700-C2A9004756E8}" type="pres">
      <dgm:prSet presAssocID="{365C0CEB-FA79-4B88-8EAD-CA17161E5EA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E915F12-1A65-4B1C-972C-4AB0C1989360}" srcId="{5CB84533-2BEF-4A70-99AF-2512998CE3B6}" destId="{365C0CEB-FA79-4B88-8EAD-CA17161E5EA4}" srcOrd="1" destOrd="0" parTransId="{B7113DCE-48F7-42F3-A210-83397697D098}" sibTransId="{B0EE12B8-CEE6-40C4-A6AD-0EED28D90742}"/>
    <dgm:cxn modelId="{036E8577-F6B9-4E71-B295-A5C4BBCD0E5F}" type="presOf" srcId="{10B22A02-E5FE-478F-9BAA-5F149F09BEA9}" destId="{481A1E80-2834-4144-A700-C2A9004756E8}" srcOrd="0" destOrd="0" presId="urn:microsoft.com/office/officeart/2005/8/layout/vList2"/>
    <dgm:cxn modelId="{A8699C4E-6C46-4DE0-85D7-ED79E93F3999}" srcId="{5CB84533-2BEF-4A70-99AF-2512998CE3B6}" destId="{882FE601-C57F-4F19-A338-9B364D850FF0}" srcOrd="0" destOrd="0" parTransId="{F5F1A693-FD89-4694-83EE-BD1729F3002F}" sibTransId="{366BB6C7-753D-415F-BEFC-5114245CDB40}"/>
    <dgm:cxn modelId="{5165917C-3847-4541-B376-69B1CE65E4E0}" type="presOf" srcId="{962DEE23-196B-4F78-955E-8F84E6B85AC1}" destId="{FD770A9F-ACEA-4776-90FD-24F91B3E956F}" srcOrd="0" destOrd="0" presId="urn:microsoft.com/office/officeart/2005/8/layout/vList2"/>
    <dgm:cxn modelId="{17F86E0F-601D-4D6A-B8C4-857E3B27890B}" type="presOf" srcId="{882FE601-C57F-4F19-A338-9B364D850FF0}" destId="{75E61EE9-56F6-40E8-8A6E-C777AAE7A77F}" srcOrd="0" destOrd="0" presId="urn:microsoft.com/office/officeart/2005/8/layout/vList2"/>
    <dgm:cxn modelId="{1463B902-49C3-4760-9EFD-97543BEADBDA}" type="presOf" srcId="{365C0CEB-FA79-4B88-8EAD-CA17161E5EA4}" destId="{B923A832-BF78-4E71-BFBB-82FD265F7156}" srcOrd="0" destOrd="0" presId="urn:microsoft.com/office/officeart/2005/8/layout/vList2"/>
    <dgm:cxn modelId="{76B85EA1-567B-465B-B3F1-129D304675BE}" srcId="{882FE601-C57F-4F19-A338-9B364D850FF0}" destId="{962DEE23-196B-4F78-955E-8F84E6B85AC1}" srcOrd="0" destOrd="0" parTransId="{11A1A7AC-46D2-45B9-AB24-9DCDAC24C44E}" sibTransId="{9C8715E7-A683-4386-B576-B516E85E4838}"/>
    <dgm:cxn modelId="{892CB3C8-EE76-4C06-B5E4-B0D545E6B7DF}" srcId="{365C0CEB-FA79-4B88-8EAD-CA17161E5EA4}" destId="{10B22A02-E5FE-478F-9BAA-5F149F09BEA9}" srcOrd="0" destOrd="0" parTransId="{738E5FC9-7CFB-491C-99FC-5BCAEB2D99C6}" sibTransId="{A9391C29-E373-4ED9-8CF7-FE09CB2597D1}"/>
    <dgm:cxn modelId="{9A030D02-73CB-494C-B9C0-36D16871B506}" type="presOf" srcId="{5CB84533-2BEF-4A70-99AF-2512998CE3B6}" destId="{F76DC673-AAB9-44AB-856B-99B6A4FAA8EE}" srcOrd="0" destOrd="0" presId="urn:microsoft.com/office/officeart/2005/8/layout/vList2"/>
    <dgm:cxn modelId="{6A73D8AF-5368-4728-9CD3-94653AF57862}" type="presParOf" srcId="{F76DC673-AAB9-44AB-856B-99B6A4FAA8EE}" destId="{75E61EE9-56F6-40E8-8A6E-C777AAE7A77F}" srcOrd="0" destOrd="0" presId="urn:microsoft.com/office/officeart/2005/8/layout/vList2"/>
    <dgm:cxn modelId="{18D1F60C-8A74-44C0-8F0D-9A595DF4608B}" type="presParOf" srcId="{F76DC673-AAB9-44AB-856B-99B6A4FAA8EE}" destId="{FD770A9F-ACEA-4776-90FD-24F91B3E956F}" srcOrd="1" destOrd="0" presId="urn:microsoft.com/office/officeart/2005/8/layout/vList2"/>
    <dgm:cxn modelId="{071CC83C-A21C-4274-AD39-A309CE6E5565}" type="presParOf" srcId="{F76DC673-AAB9-44AB-856B-99B6A4FAA8EE}" destId="{B923A832-BF78-4E71-BFBB-82FD265F7156}" srcOrd="2" destOrd="0" presId="urn:microsoft.com/office/officeart/2005/8/layout/vList2"/>
    <dgm:cxn modelId="{7F7837C7-2CFC-40E6-8F51-385381BA4335}" type="presParOf" srcId="{F76DC673-AAB9-44AB-856B-99B6A4FAA8EE}" destId="{481A1E80-2834-4144-A700-C2A9004756E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F92-7B59-43B9-804B-22D6A8243605}">
      <dsp:nvSpPr>
        <dsp:cNvPr id="0" name=""/>
        <dsp:cNvSpPr/>
      </dsp:nvSpPr>
      <dsp:spPr>
        <a:xfrm>
          <a:off x="1212242" y="127041"/>
          <a:ext cx="4325068" cy="4325068"/>
        </a:xfrm>
        <a:prstGeom prst="circularArrow">
          <a:avLst>
            <a:gd name="adj1" fmla="val 4668"/>
            <a:gd name="adj2" fmla="val 272909"/>
            <a:gd name="adj3" fmla="val 13595711"/>
            <a:gd name="adj4" fmla="val 1753256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7B1F7D-0E5D-4540-AAA0-4099083D568C}">
      <dsp:nvSpPr>
        <dsp:cNvPr id="0" name=""/>
        <dsp:cNvSpPr/>
      </dsp:nvSpPr>
      <dsp:spPr>
        <a:xfrm>
          <a:off x="2237729" y="2186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1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선언</a:t>
          </a:r>
          <a:endParaRPr lang="ko-KR" altLang="en-US" sz="1200" b="1" kern="1200" dirty="0"/>
        </a:p>
      </dsp:txBody>
      <dsp:txXfrm>
        <a:off x="2284441" y="265338"/>
        <a:ext cx="2180671" cy="863481"/>
      </dsp:txXfrm>
    </dsp:sp>
    <dsp:sp modelId="{7EDACA29-0B4F-4C01-9A13-1D772D834A31}">
      <dsp:nvSpPr>
        <dsp:cNvPr id="0" name=""/>
        <dsp:cNvSpPr/>
      </dsp:nvSpPr>
      <dsp:spPr>
        <a:xfrm>
          <a:off x="3790716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2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힙 메모리에 객체 생성</a:t>
          </a:r>
          <a:endParaRPr lang="ko-KR" altLang="en-US" sz="1200" b="1" kern="1200" dirty="0"/>
        </a:p>
      </dsp:txBody>
      <dsp:txXfrm>
        <a:off x="3837428" y="1818325"/>
        <a:ext cx="2180671" cy="863481"/>
      </dsp:txXfrm>
    </dsp:sp>
    <dsp:sp modelId="{59344374-C296-466F-AEEC-C9D8013B2014}">
      <dsp:nvSpPr>
        <dsp:cNvPr id="0" name=""/>
        <dsp:cNvSpPr/>
      </dsp:nvSpPr>
      <dsp:spPr>
        <a:xfrm>
          <a:off x="2237729" y="35432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3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자료형 변수에 객체 대입</a:t>
          </a:r>
          <a:endParaRPr lang="ko-KR" altLang="en-US" sz="1200" b="1" kern="1200" dirty="0"/>
        </a:p>
      </dsp:txBody>
      <dsp:txXfrm>
        <a:off x="2284441" y="3589938"/>
        <a:ext cx="2180671" cy="863481"/>
      </dsp:txXfrm>
    </dsp:sp>
    <dsp:sp modelId="{5C812645-0E86-4550-A4AC-BB45F27D3499}">
      <dsp:nvSpPr>
        <dsp:cNvPr id="0" name=""/>
        <dsp:cNvSpPr/>
      </dsp:nvSpPr>
      <dsp:spPr>
        <a:xfrm>
          <a:off x="684742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4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객체에 값 입력</a:t>
          </a:r>
          <a:endParaRPr lang="ko-KR" altLang="en-US" sz="1200" b="1" kern="1200" dirty="0"/>
        </a:p>
      </dsp:txBody>
      <dsp:txXfrm>
        <a:off x="731454" y="1818325"/>
        <a:ext cx="2180671" cy="863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61EE9-56F6-40E8-8A6E-C777AAE7A77F}">
      <dsp:nvSpPr>
        <dsp:cNvPr id="0" name=""/>
        <dsp:cNvSpPr/>
      </dsp:nvSpPr>
      <dsp:spPr>
        <a:xfrm>
          <a:off x="0" y="7785"/>
          <a:ext cx="486355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bg1"/>
              </a:solidFill>
            </a:rPr>
            <a:t>String </a:t>
          </a:r>
          <a:r>
            <a:rPr lang="ko-KR" altLang="en-US" sz="1800" kern="1200" dirty="0" smtClean="0">
              <a:solidFill>
                <a:schemeClr val="bg1"/>
              </a:solidFill>
            </a:rPr>
            <a:t>참조 변수명 </a:t>
          </a:r>
          <a:r>
            <a:rPr lang="en-US" altLang="ko-KR" sz="1800" kern="1200" dirty="0" smtClean="0">
              <a:solidFill>
                <a:schemeClr val="bg1"/>
              </a:solidFill>
            </a:rPr>
            <a:t>= new String(“</a:t>
          </a:r>
          <a:r>
            <a:rPr lang="ko-KR" altLang="en-US" sz="1800" kern="1200" dirty="0" smtClean="0">
              <a:solidFill>
                <a:schemeClr val="bg1"/>
              </a:solidFill>
            </a:rPr>
            <a:t>문자열</a:t>
          </a:r>
          <a:r>
            <a:rPr lang="en-US" altLang="ko-KR" sz="1800" kern="1200" dirty="0" smtClean="0">
              <a:solidFill>
                <a:schemeClr val="bg1"/>
              </a:solidFill>
            </a:rPr>
            <a:t>”)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37467" y="45252"/>
        <a:ext cx="4788617" cy="692586"/>
      </dsp:txXfrm>
    </dsp:sp>
    <dsp:sp modelId="{FD770A9F-ACEA-4776-90FD-24F91B3E956F}">
      <dsp:nvSpPr>
        <dsp:cNvPr id="0" name=""/>
        <dsp:cNvSpPr/>
      </dsp:nvSpPr>
      <dsp:spPr>
        <a:xfrm>
          <a:off x="0" y="775305"/>
          <a:ext cx="4863551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18" tIns="22860" rIns="128016" bIns="2286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800" kern="1200" dirty="0" smtClean="0">
              <a:solidFill>
                <a:schemeClr val="bg1"/>
              </a:solidFill>
            </a:rPr>
            <a:t>ex) String </a:t>
          </a:r>
          <a:r>
            <a:rPr lang="en-US" altLang="ko-KR" sz="1800" kern="1200" dirty="0" err="1" smtClean="0">
              <a:solidFill>
                <a:schemeClr val="bg1"/>
              </a:solidFill>
            </a:rPr>
            <a:t>str</a:t>
          </a:r>
          <a:r>
            <a:rPr lang="en-US" altLang="ko-KR" sz="1800" kern="1200" dirty="0" smtClean="0">
              <a:solidFill>
                <a:schemeClr val="bg1"/>
              </a:solidFill>
            </a:rPr>
            <a:t> = new String(“</a:t>
          </a:r>
          <a:r>
            <a:rPr lang="ko-KR" altLang="en-US" sz="1800" kern="1200" dirty="0" smtClean="0">
              <a:solidFill>
                <a:schemeClr val="bg1"/>
              </a:solidFill>
            </a:rPr>
            <a:t>안녕</a:t>
          </a:r>
          <a:r>
            <a:rPr lang="en-US" altLang="ko-KR" sz="1800" kern="1200" dirty="0" smtClean="0">
              <a:solidFill>
                <a:schemeClr val="bg1"/>
              </a:solidFill>
            </a:rPr>
            <a:t>”);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0" y="775305"/>
        <a:ext cx="4863551" cy="678960"/>
      </dsp:txXfrm>
    </dsp:sp>
    <dsp:sp modelId="{B923A832-BF78-4E71-BFBB-82FD265F7156}">
      <dsp:nvSpPr>
        <dsp:cNvPr id="0" name=""/>
        <dsp:cNvSpPr/>
      </dsp:nvSpPr>
      <dsp:spPr>
        <a:xfrm>
          <a:off x="0" y="1454265"/>
          <a:ext cx="486355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bg1"/>
              </a:solidFill>
            </a:rPr>
            <a:t>String </a:t>
          </a:r>
          <a:r>
            <a:rPr lang="ko-KR" altLang="en-US" sz="1800" kern="1200" dirty="0" smtClean="0">
              <a:solidFill>
                <a:schemeClr val="bg1"/>
              </a:solidFill>
            </a:rPr>
            <a:t>참조 변수명 </a:t>
          </a:r>
          <a:r>
            <a:rPr lang="en-US" altLang="ko-KR" sz="1800" kern="1200" dirty="0" smtClean="0">
              <a:solidFill>
                <a:schemeClr val="bg1"/>
              </a:solidFill>
            </a:rPr>
            <a:t>= “</a:t>
          </a:r>
          <a:r>
            <a:rPr lang="ko-KR" altLang="en-US" sz="1800" kern="1200" dirty="0" smtClean="0">
              <a:solidFill>
                <a:schemeClr val="bg1"/>
              </a:solidFill>
            </a:rPr>
            <a:t>문자열</a:t>
          </a:r>
          <a:r>
            <a:rPr lang="en-US" altLang="ko-KR" sz="1800" kern="1200" dirty="0" smtClean="0">
              <a:solidFill>
                <a:schemeClr val="bg1"/>
              </a:solidFill>
            </a:rPr>
            <a:t>”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37467" y="1491732"/>
        <a:ext cx="4788617" cy="692586"/>
      </dsp:txXfrm>
    </dsp:sp>
    <dsp:sp modelId="{481A1E80-2834-4144-A700-C2A9004756E8}">
      <dsp:nvSpPr>
        <dsp:cNvPr id="0" name=""/>
        <dsp:cNvSpPr/>
      </dsp:nvSpPr>
      <dsp:spPr>
        <a:xfrm>
          <a:off x="0" y="2221785"/>
          <a:ext cx="4863551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18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000" kern="1200" dirty="0" smtClean="0">
              <a:solidFill>
                <a:schemeClr val="bg1"/>
              </a:solidFill>
            </a:rPr>
            <a:t>String </a:t>
          </a:r>
          <a:r>
            <a:rPr lang="en-US" altLang="ko-KR" sz="2000" kern="1200" dirty="0" err="1" smtClean="0">
              <a:solidFill>
                <a:schemeClr val="bg1"/>
              </a:solidFill>
            </a:rPr>
            <a:t>str</a:t>
          </a:r>
          <a:r>
            <a:rPr lang="en-US" altLang="ko-KR" sz="2000" kern="1200" dirty="0" smtClean="0">
              <a:solidFill>
                <a:schemeClr val="bg1"/>
              </a:solidFill>
            </a:rPr>
            <a:t> = “</a:t>
          </a:r>
          <a:r>
            <a:rPr lang="ko-KR" altLang="en-US" sz="2000" kern="1200" dirty="0" smtClean="0">
              <a:solidFill>
                <a:schemeClr val="bg1"/>
              </a:solidFill>
            </a:rPr>
            <a:t>안녕</a:t>
          </a:r>
          <a:r>
            <a:rPr lang="en-US" altLang="ko-KR" sz="2000" kern="1200" dirty="0" smtClean="0">
              <a:solidFill>
                <a:schemeClr val="bg1"/>
              </a:solidFill>
            </a:rPr>
            <a:t>”;</a:t>
          </a:r>
          <a:endParaRPr lang="ko-KR" altLang="en-US" sz="2000" kern="1200" dirty="0">
            <a:solidFill>
              <a:schemeClr val="bg1"/>
            </a:solidFill>
          </a:endParaRPr>
        </a:p>
      </dsp:txBody>
      <dsp:txXfrm>
        <a:off x="0" y="2221785"/>
        <a:ext cx="4863551" cy="67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7" y="367831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dirty="0" smtClean="0">
                <a:solidFill>
                  <a:schemeClr val="bg1"/>
                </a:solidFill>
              </a:rPr>
              <a:t>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27632" y="2589341"/>
            <a:ext cx="8319246" cy="3890683"/>
            <a:chOff x="1626887" y="753228"/>
            <a:chExt cx="8319246" cy="3890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/>
                  <a:t>[for</a:t>
                </a:r>
                <a:r>
                  <a:rPr lang="ko-KR" altLang="en-US" sz="1801" dirty="0"/>
                  <a:t>문의 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for(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) 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48400" y="3568315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845049" y="4646377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31341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꺾인 연결선 12"/>
              <p:cNvCxnSpPr/>
              <p:nvPr/>
            </p:nvCxnSpPr>
            <p:spPr>
              <a:xfrm>
                <a:off x="2562225" y="3668748"/>
                <a:ext cx="904875" cy="735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* for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문으로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조건식을 생략하면 구문을 끊임 없이 반복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무한 루프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*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대부분의 무한 루프는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break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키워드를 삽입해 특정 조건이 만족했을 때 무한 루프를 탈출한다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flipV="1">
              <a:off x="2142168" y="2261540"/>
              <a:ext cx="2109051" cy="906117"/>
            </a:xfrm>
            <a:prstGeom prst="bentConnector3">
              <a:avLst>
                <a:gd name="adj1" fmla="val 10013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3511673" y="1926884"/>
              <a:ext cx="1357758" cy="1327115"/>
            </a:xfrm>
            <a:prstGeom prst="bentConnector3">
              <a:avLst>
                <a:gd name="adj1" fmla="val 99808"/>
              </a:avLst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while 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83663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문도 중괄호 안의 실행 구문을 반복적으로 실행하는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ko-KR" altLang="en-US" dirty="0" smtClean="0">
                <a:solidFill>
                  <a:schemeClr val="bg1"/>
                </a:solidFill>
              </a:rPr>
              <a:t> 소괄호 안의 조건식이 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인 동안 반복이 지속된다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255" y="3299011"/>
            <a:ext cx="629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초기식과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증감식은</a:t>
            </a:r>
            <a:r>
              <a:rPr lang="ko-KR" altLang="en-US" sz="1600" dirty="0" smtClean="0"/>
              <a:t> 불필요한 경우 </a:t>
            </a:r>
            <a:r>
              <a:rPr lang="ko-KR" altLang="en-US" sz="1600" dirty="0" err="1" smtClean="0"/>
              <a:t>생략가능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주의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초기식은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 실행 이전에 </a:t>
            </a:r>
            <a:r>
              <a:rPr lang="ko-KR" altLang="en-US" sz="1600" dirty="0" err="1" smtClean="0"/>
              <a:t>정의돼야하고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증감식은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중괄호 안에 있어야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동일한 수행을 하게 된다는 것이다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+) </a:t>
            </a:r>
            <a:r>
              <a:rPr lang="ko-KR" altLang="en-US" sz="1600" dirty="0" err="1" smtClean="0"/>
              <a:t>초기식을</a:t>
            </a:r>
            <a:r>
              <a:rPr lang="ko-KR" altLang="en-US" sz="1600" dirty="0" smtClean="0"/>
              <a:t> 중괄호 안에 넣으면 매 </a:t>
            </a:r>
            <a:r>
              <a:rPr lang="ko-KR" altLang="en-US" sz="1600" dirty="0" err="1" smtClean="0"/>
              <a:t>반복마다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초기화돼</a:t>
            </a:r>
            <a:r>
              <a:rPr lang="ko-KR" altLang="en-US" sz="1600" dirty="0" smtClean="0"/>
              <a:t> 원하지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않는 무한 루프에 빠질 수도 있으므로 주의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3715" y="3676213"/>
            <a:ext cx="1827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while 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19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설명선 1(강조선) 11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39138"/>
              <a:gd name="adj4" fmla="val -55945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 안으로 들어가는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유일한 입구로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생략 불가능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1470873" y="4536959"/>
            <a:ext cx="1716019" cy="631757"/>
          </a:xfrm>
          <a:prstGeom prst="bentConnector3">
            <a:avLst>
              <a:gd name="adj1" fmla="val -38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1(강조선) 19"/>
          <p:cNvSpPr/>
          <p:nvPr/>
        </p:nvSpPr>
        <p:spPr>
          <a:xfrm>
            <a:off x="3487269" y="5631094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88176"/>
              <a:gd name="adj4" fmla="val -628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조건식이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true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 동안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while  </a:t>
            </a:r>
            <a:r>
              <a:rPr lang="ko-KR" altLang="en-US" dirty="0">
                <a:solidFill>
                  <a:prstClr val="white"/>
                </a:solidFill>
              </a:rPr>
              <a:t>반복 </a:t>
            </a:r>
            <a:r>
              <a:rPr lang="ko-KR" altLang="en-US" dirty="0" err="1">
                <a:solidFill>
                  <a:prstClr val="white"/>
                </a:solidFill>
              </a:rPr>
              <a:t>제어문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9072" y="2336873"/>
            <a:ext cx="8319246" cy="3890683"/>
            <a:chOff x="1626887" y="753228"/>
            <a:chExt cx="8319246" cy="3890683"/>
          </a:xfrm>
        </p:grpSpPr>
        <p:grpSp>
          <p:nvGrpSpPr>
            <p:cNvPr id="7" name="그룹 6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 smtClean="0"/>
                  <a:t>[while</a:t>
                </a:r>
                <a:r>
                  <a:rPr lang="ko-KR" altLang="en-US" sz="1801" dirty="0" smtClean="0"/>
                  <a:t>문의 </a:t>
                </a:r>
                <a:r>
                  <a:rPr lang="ko-KR" altLang="en-US" sz="1801" dirty="0"/>
                  <a:t>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while (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224987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933122" y="4792092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85840" y="3545539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꺾인 연결선 14"/>
              <p:cNvCxnSpPr>
                <a:stCxn id="12" idx="4"/>
              </p:cNvCxnSpPr>
              <p:nvPr/>
            </p:nvCxnSpPr>
            <p:spPr>
              <a:xfrm>
                <a:off x="3331900" y="3746406"/>
                <a:ext cx="0" cy="502707"/>
              </a:xfrm>
              <a:prstGeom prst="straightConnector1">
                <a:avLst/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문은 반복횟수를 정하지 않고 특정 조건까지 반복하고자 할 때 주로 사용한다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문의 조건식에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를 넣으면 항상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문이 열려있는 상황이므로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실행 구문은 무한 반복된다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꺾인 연결선 7"/>
            <p:cNvCxnSpPr>
              <a:stCxn id="13" idx="6"/>
            </p:cNvCxnSpPr>
            <p:nvPr/>
          </p:nvCxnSpPr>
          <p:spPr>
            <a:xfrm flipV="1">
              <a:off x="2446205" y="2007446"/>
              <a:ext cx="1291865" cy="1146120"/>
            </a:xfrm>
            <a:prstGeom prst="bentConnector3">
              <a:avLst>
                <a:gd name="adj1" fmla="val 134294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4" idx="6"/>
            </p:cNvCxnSpPr>
            <p:nvPr/>
          </p:nvCxnSpPr>
          <p:spPr>
            <a:xfrm>
              <a:off x="4298923" y="1907012"/>
              <a:ext cx="570506" cy="1346987"/>
            </a:xfrm>
            <a:prstGeom prst="bentConnector2">
              <a:avLst/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7" y="713336"/>
            <a:ext cx="2705100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2" y="1332461"/>
            <a:ext cx="2733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 – while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799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do – while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문과 매우 비슷한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조건식의 검사와 반복 실행의 순서에서만 차이가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do-while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 1(강조선) 6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71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93553"/>
              <a:gd name="adj4" fmla="val -3384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최초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회는 무조건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 flipH="1" flipV="1">
            <a:off x="1980577" y="4790214"/>
            <a:ext cx="1760940" cy="170166"/>
          </a:xfrm>
          <a:prstGeom prst="bentConnector3">
            <a:avLst>
              <a:gd name="adj1" fmla="val 434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1(강조선) 9"/>
          <p:cNvSpPr/>
          <p:nvPr/>
        </p:nvSpPr>
        <p:spPr>
          <a:xfrm>
            <a:off x="3487270" y="612547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25613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문법 구조상 중괄호가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없으므로 </a:t>
            </a:r>
            <a:r>
              <a:rPr lang="ko-KR" altLang="en-U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세미클론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;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으로 끝난다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847" y="3923607"/>
            <a:ext cx="7411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438" y="3710750"/>
            <a:ext cx="184377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do {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} while(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156" y="4102762"/>
            <a:ext cx="2959331" cy="154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[do-while</a:t>
            </a:r>
            <a:r>
              <a:rPr lang="ko-KR" altLang="en-US" sz="1200" dirty="0">
                <a:solidFill>
                  <a:schemeClr val="bg1"/>
                </a:solidFill>
              </a:rPr>
              <a:t>문의 동작 순서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A : </a:t>
            </a:r>
            <a:r>
              <a:rPr lang="ko-KR" altLang="en-US" sz="1200" dirty="0">
                <a:solidFill>
                  <a:schemeClr val="bg1"/>
                </a:solidFill>
              </a:rPr>
              <a:t>실행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B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참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>
                <a:solidFill>
                  <a:schemeClr val="bg1"/>
                </a:solidFill>
              </a:rPr>
              <a:t>실행 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C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거짓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종료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2" y="440488"/>
            <a:ext cx="3705225" cy="601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34" y="3678988"/>
            <a:ext cx="3771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제어 키워드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0" y="2137370"/>
            <a:ext cx="4698356" cy="69313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break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320" y="2830504"/>
            <a:ext cx="4698356" cy="40274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‘if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문을 제외한 가장 가까운 중괄호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( { } )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를 탈출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‘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일반적으로 제어키워드는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특정 조건을 만족할 때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탈출하는데 사용한다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특정 조건이 있어야하는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문과 함께 사용하는 것이 일반적이다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로 다중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한 번에 탈출하는 자바의 공식적인 방법은 </a:t>
            </a:r>
            <a:r>
              <a:rPr lang="en-US" altLang="ko-KR" sz="1200" dirty="0" smtClean="0">
                <a:solidFill>
                  <a:schemeClr val="bg1"/>
                </a:solidFill>
              </a:rPr>
              <a:t>break +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문법이다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break </a:t>
            </a:r>
            <a:r>
              <a:rPr lang="ko-KR" altLang="en-US" sz="1200" dirty="0" smtClean="0">
                <a:solidFill>
                  <a:schemeClr val="bg1"/>
                </a:solidFill>
              </a:rPr>
              <a:t>다음에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ko-KR" altLang="en-US" sz="1200" dirty="0" smtClean="0">
                <a:solidFill>
                  <a:schemeClr val="bg1"/>
                </a:solidFill>
              </a:rPr>
              <a:t>을 지정하면 여러테이블을 한 번에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탈출할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명은 개발자가 임의로 지을 수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다음에는 반드시 콜론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표시해야 한다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94125" y="2137368"/>
            <a:ext cx="4700059" cy="692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continue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94125" y="2830505"/>
            <a:ext cx="4700059" cy="40274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반복 제어문의 닫힌 중괄호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} 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역할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주로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반복 과정에서 특정 구문을 실행하지 않고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건너뛰고자 할 때 사용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반복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sz="1200" dirty="0" smtClean="0">
                <a:solidFill>
                  <a:schemeClr val="bg1"/>
                </a:solidFill>
              </a:rPr>
              <a:t> 조건식이 </a:t>
            </a:r>
            <a:r>
              <a:rPr lang="en-US" altLang="ko-KR" sz="1200" dirty="0" smtClean="0">
                <a:solidFill>
                  <a:schemeClr val="bg1"/>
                </a:solidFill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</a:rPr>
              <a:t>일 때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구문을 실행 한 후 닫힌 중괄호를 만나면 다시 다음 반복을 위해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증감식을</a:t>
            </a:r>
            <a:r>
              <a:rPr lang="ko-KR" altLang="en-US" sz="1200" dirty="0" smtClean="0">
                <a:solidFill>
                  <a:schemeClr val="bg1"/>
                </a:solidFill>
              </a:rPr>
              <a:t> 수행하거나</a:t>
            </a:r>
            <a:r>
              <a:rPr lang="en-US" altLang="ko-KR" sz="1200" dirty="0" smtClean="0">
                <a:solidFill>
                  <a:schemeClr val="bg1"/>
                </a:solidFill>
              </a:rPr>
              <a:t>(for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조건식을 검사</a:t>
            </a:r>
            <a:r>
              <a:rPr lang="en-US" altLang="ko-KR" sz="1200" dirty="0" smtClean="0">
                <a:solidFill>
                  <a:schemeClr val="bg1"/>
                </a:solidFill>
              </a:rPr>
              <a:t>(while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도중 </a:t>
            </a:r>
            <a:r>
              <a:rPr lang="en-US" altLang="ko-KR" sz="12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를 만나면 실행할 코드가 남아있더라도 마치 닫힌 중괄호를 만난 것처럼 다음 반복을 위해 증감하거나 조건식을 검색한다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06050"/>
            <a:ext cx="3295650" cy="562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1" y="606050"/>
            <a:ext cx="4219575" cy="505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7" y="606050"/>
            <a:ext cx="80962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885" y="1077537"/>
            <a:ext cx="27336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41" y="1048962"/>
            <a:ext cx="3238500" cy="41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302" y="931199"/>
            <a:ext cx="951027" cy="4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자료형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자료형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-[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배열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-String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99" y="3024385"/>
            <a:ext cx="5345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Q.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배열이란</a:t>
            </a:r>
            <a:r>
              <a:rPr lang="en-US" altLang="ko-KR" sz="1400" dirty="0" smtClean="0">
                <a:solidFill>
                  <a:schemeClr val="bg1"/>
                </a:solidFill>
              </a:rPr>
              <a:t>?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A.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동일한 자료형을 묶</a:t>
            </a:r>
            <a:r>
              <a:rPr lang="ko-KR" altLang="en-US" sz="1400" b="1" dirty="0">
                <a:solidFill>
                  <a:srgbClr val="C00000"/>
                </a:solidFill>
              </a:rPr>
              <a:t>어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저장하는 참조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</a:rPr>
              <a:t>다음과 같은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가지의 특징을 갖는다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1)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생성할 때 크기를 지정해야한다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2)</a:t>
            </a:r>
            <a:r>
              <a:rPr lang="ko-KR" altLang="en-US" sz="1400" dirty="0" smtClean="0">
                <a:solidFill>
                  <a:schemeClr val="bg1"/>
                </a:solidFill>
              </a:rPr>
              <a:t>한번 크기를 지정하면 절대 바꿀 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69077" y="2789566"/>
            <a:ext cx="4610539" cy="469638"/>
            <a:chOff x="5165817" y="2554747"/>
            <a:chExt cx="4610539" cy="469638"/>
          </a:xfrm>
        </p:grpSpPr>
        <p:sp>
          <p:nvSpPr>
            <p:cNvPr id="14" name="오른쪽 화살표 13"/>
            <p:cNvSpPr/>
            <p:nvPr/>
          </p:nvSpPr>
          <p:spPr>
            <a:xfrm>
              <a:off x="5165817" y="2554747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8290" y="2604900"/>
              <a:ext cx="370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배열을 생성하는 방법을 알아보자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69077" y="3435613"/>
            <a:ext cx="4716338" cy="469638"/>
            <a:chOff x="5165817" y="3200794"/>
            <a:chExt cx="4716338" cy="469638"/>
          </a:xfrm>
        </p:grpSpPr>
        <p:sp>
          <p:nvSpPr>
            <p:cNvPr id="19" name="오른쪽 화살표 18"/>
            <p:cNvSpPr/>
            <p:nvPr/>
          </p:nvSpPr>
          <p:spPr>
            <a:xfrm>
              <a:off x="5165817" y="3200794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8290" y="3250947"/>
              <a:ext cx="381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차원 배열을 생성하는 다양한 방법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077" y="4130345"/>
            <a:ext cx="5125104" cy="469638"/>
            <a:chOff x="5165817" y="3895526"/>
            <a:chExt cx="5125104" cy="469638"/>
          </a:xfrm>
        </p:grpSpPr>
        <p:sp>
          <p:nvSpPr>
            <p:cNvPr id="21" name="오른쪽 화살표 20"/>
            <p:cNvSpPr/>
            <p:nvPr/>
          </p:nvSpPr>
          <p:spPr>
            <a:xfrm>
              <a:off x="5165817" y="389552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90" y="3945679"/>
              <a:ext cx="4222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변수와 배열 객체의 값 초기화하기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69077" y="4808505"/>
            <a:ext cx="4294748" cy="469638"/>
            <a:chOff x="5165817" y="4573686"/>
            <a:chExt cx="4294748" cy="469638"/>
          </a:xfrm>
        </p:grpSpPr>
        <p:sp>
          <p:nvSpPr>
            <p:cNvPr id="23" name="오른쪽 화살표 22"/>
            <p:cNvSpPr/>
            <p:nvPr/>
          </p:nvSpPr>
          <p:spPr>
            <a:xfrm>
              <a:off x="5165817" y="457368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8290" y="4623839"/>
              <a:ext cx="339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자료형으로서 배열의 특징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8157504"/>
              </p:ext>
            </p:extLst>
          </p:nvPr>
        </p:nvGraphicFramePr>
        <p:xfrm>
          <a:off x="4741950" y="2241489"/>
          <a:ext cx="6749554" cy="45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238" y="210298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배열 생성 순서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25" y="2032755"/>
            <a:ext cx="46105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 선언의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가지 방법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변수명 → </a:t>
            </a:r>
            <a:r>
              <a:rPr lang="en-US" altLang="ko-KR" sz="1000" dirty="0" smtClean="0">
                <a:solidFill>
                  <a:schemeClr val="bg1"/>
                </a:solidFill>
              </a:rPr>
              <a:t>int[ ] a;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변수명 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→</a:t>
            </a:r>
            <a:r>
              <a:rPr lang="en-US" altLang="ko-KR" sz="1000" dirty="0" smtClean="0">
                <a:solidFill>
                  <a:schemeClr val="bg1"/>
                </a:solidFill>
              </a:rPr>
              <a:t>int a [ ];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2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1)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배열은 동일한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자료형만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묶을 수 있으므로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배열에 저장되는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자료형을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알아야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그렇기 때문에 </a:t>
            </a:r>
            <a:r>
              <a:rPr lang="en-US" altLang="ko-KR" sz="1000" dirty="0" smtClean="0">
                <a:solidFill>
                  <a:schemeClr val="bg1"/>
                </a:solidFill>
              </a:rPr>
              <a:t>‘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]’</a:t>
            </a:r>
            <a:r>
              <a:rPr lang="ko-KR" altLang="en-US" sz="1000" dirty="0" smtClean="0">
                <a:solidFill>
                  <a:schemeClr val="bg1"/>
                </a:solidFill>
              </a:rPr>
              <a:t>형식을 사용해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 자료형을 보자마자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어떤 타입인지 알 수 있도록 하는 것이다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325" y="3103984"/>
            <a:ext cx="4350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객체 생성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</a:t>
            </a:r>
            <a:r>
              <a:rPr lang="en-US" altLang="ko-KR" sz="1000" dirty="0" smtClean="0">
                <a:solidFill>
                  <a:schemeClr val="bg1"/>
                </a:solidFill>
              </a:rPr>
              <a:t>:: new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배열의 길이</a:t>
            </a:r>
            <a:r>
              <a:rPr lang="en-US" altLang="ko-KR" sz="1000" dirty="0" smtClean="0">
                <a:solidFill>
                  <a:schemeClr val="bg1"/>
                </a:solidFill>
              </a:rPr>
              <a:t>]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      → new String[5]; :: </a:t>
            </a:r>
            <a:r>
              <a:rPr lang="ko-KR" altLang="en-US" sz="1000" dirty="0" smtClean="0">
                <a:solidFill>
                  <a:schemeClr val="bg1"/>
                </a:solidFill>
              </a:rPr>
              <a:t>문자열 자료형 </a:t>
            </a:r>
            <a:r>
              <a:rPr lang="en-US" altLang="ko-KR" sz="1000" dirty="0">
                <a:solidFill>
                  <a:schemeClr val="bg1"/>
                </a:solidFill>
              </a:rPr>
              <a:t>5</a:t>
            </a:r>
            <a:r>
              <a:rPr lang="ko-KR" altLang="en-US" sz="1000" dirty="0" smtClean="0">
                <a:solidFill>
                  <a:schemeClr val="bg1"/>
                </a:solidFill>
              </a:rPr>
              <a:t>개를 포함할 수 있는 객체 생성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200" dirty="0">
                <a:solidFill>
                  <a:schemeClr val="bg1"/>
                </a:solidFill>
              </a:rPr>
              <a:t> 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2)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 선언 시 그 배열의 길이를 반드시 지정</a:t>
            </a:r>
            <a:r>
              <a:rPr lang="ko-KR" altLang="en-US" sz="1000" dirty="0" smtClean="0">
                <a:solidFill>
                  <a:schemeClr val="bg1"/>
                </a:solidFill>
              </a:rPr>
              <a:t>해야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25" y="3873425"/>
            <a:ext cx="257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자료형 변수에 객체 대입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25" y="5334913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객체에 값 입력하기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25458"/>
              </p:ext>
            </p:extLst>
          </p:nvPr>
        </p:nvGraphicFramePr>
        <p:xfrm>
          <a:off x="815586" y="4144101"/>
          <a:ext cx="4215610" cy="119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 후 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자료형은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객체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대입 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선언과 동시에 값 대입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자료형</a:t>
                      </a:r>
                      <a:r>
                        <a:rPr lang="en-US" altLang="ko-KR" sz="700" dirty="0" smtClean="0"/>
                        <a:t>[ ] </a:t>
                      </a:r>
                      <a:r>
                        <a:rPr lang="ko-KR" altLang="en-US" sz="700" dirty="0" smtClean="0"/>
                        <a:t>변수명 </a:t>
                      </a:r>
                      <a:r>
                        <a:rPr lang="en-US" altLang="ko-KR" sz="700" dirty="0" smtClean="0"/>
                        <a:t>= new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ko-KR" altLang="en-US" sz="700" baseline="0" dirty="0" smtClean="0"/>
                        <a:t>배열의 길이</a:t>
                      </a:r>
                      <a:r>
                        <a:rPr lang="en-US" altLang="ko-KR" sz="700" baseline="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int [ ] a;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  <a:tr h="3071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해석 </a:t>
                      </a:r>
                      <a:r>
                        <a:rPr lang="en-US" altLang="ko-KR" sz="700" dirty="0" smtClean="0"/>
                        <a:t>: int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 3</a:t>
                      </a:r>
                      <a:r>
                        <a:rPr lang="ko-KR" altLang="en-US" sz="700" baseline="0" dirty="0" smtClean="0"/>
                        <a:t>개를 저장할 수 있는 공간을 힙 메모리에 넣어두고</a:t>
                      </a:r>
                      <a:r>
                        <a:rPr lang="en-US" altLang="ko-KR" sz="700" baseline="0" dirty="0" smtClean="0"/>
                        <a:t>,</a:t>
                      </a:r>
                      <a:br>
                        <a:rPr lang="en-US" altLang="ko-KR" sz="700" baseline="0" dirty="0" smtClean="0"/>
                      </a:br>
                      <a:r>
                        <a:rPr lang="ko-KR" altLang="en-US" sz="700" baseline="0" dirty="0" smtClean="0"/>
                        <a:t>어디에 </a:t>
                      </a:r>
                      <a:r>
                        <a:rPr lang="ko-KR" altLang="en-US" sz="700" baseline="0" dirty="0" err="1" smtClean="0"/>
                        <a:t>넣었는지를</a:t>
                      </a:r>
                      <a:r>
                        <a:rPr lang="ko-KR" altLang="en-US" sz="700" baseline="0" dirty="0" smtClean="0"/>
                        <a:t> 참조 변수 </a:t>
                      </a:r>
                      <a:r>
                        <a:rPr lang="en-US" altLang="ko-KR" sz="700" baseline="0" dirty="0" smtClean="0"/>
                        <a:t>a</a:t>
                      </a:r>
                      <a:r>
                        <a:rPr lang="ko-KR" altLang="en-US" sz="700" baseline="0" dirty="0" smtClean="0"/>
                        <a:t>에 저장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93573643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68291"/>
              </p:ext>
            </p:extLst>
          </p:nvPr>
        </p:nvGraphicFramePr>
        <p:xfrm>
          <a:off x="815586" y="5610744"/>
          <a:ext cx="4215610" cy="118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객체에 값 대입하기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 값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읽어오기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변수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인덱스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 =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참조 변수명</a:t>
                      </a:r>
                      <a:r>
                        <a:rPr lang="en-US" altLang="ko-KR" sz="700" dirty="0" smtClean="0"/>
                        <a:t>[</a:t>
                      </a:r>
                      <a:r>
                        <a:rPr lang="ko-KR" altLang="en-US" sz="700" dirty="0" smtClean="0"/>
                        <a:t>인덱스</a:t>
                      </a:r>
                      <a:r>
                        <a:rPr lang="en-US" altLang="ko-KR" sz="70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</a:p>
                    <a:p>
                      <a:pPr latinLnBrk="1"/>
                      <a:endParaRPr lang="en-US" altLang="ko-KR" sz="700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a[0] = 3;</a:t>
                      </a:r>
                    </a:p>
                    <a:p>
                      <a:pPr latinLnBrk="1"/>
                      <a:r>
                        <a:rPr lang="en-US" altLang="ko-KR" sz="700" baseline="0" dirty="0" smtClean="0"/>
                        <a:t>a[1] = 4;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a[2] = 5;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(a[0]);  //3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(a[1]);  //4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(a[2]);  //5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7306" y="2257638"/>
            <a:ext cx="4406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메모리에서의 강제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초깃값</a:t>
            </a:r>
            <a:endParaRPr lang="en-US" altLang="ko-KR" sz="15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------------------------------------------------------------</a:t>
            </a:r>
            <a:b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메모리는 모든 공간에 값이 들어가 있어야 하며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초기화를 하지 않았을 때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자바 가상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머신이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강제 초기화 한다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7153"/>
              </p:ext>
            </p:extLst>
          </p:nvPr>
        </p:nvGraphicFramePr>
        <p:xfrm>
          <a:off x="5887305" y="3633324"/>
          <a:ext cx="43871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52">
                  <a:extLst>
                    <a:ext uri="{9D8B030D-6E8A-4147-A177-3AD203B41FA5}">
                      <a16:colId xmlns:a16="http://schemas.microsoft.com/office/drawing/2014/main" val="955446784"/>
                    </a:ext>
                  </a:extLst>
                </a:gridCol>
                <a:gridCol w="2021874">
                  <a:extLst>
                    <a:ext uri="{9D8B030D-6E8A-4147-A177-3AD203B41FA5}">
                      <a16:colId xmlns:a16="http://schemas.microsoft.com/office/drawing/2014/main" val="2987688014"/>
                    </a:ext>
                  </a:extLst>
                </a:gridCol>
                <a:gridCol w="1131811">
                  <a:extLst>
                    <a:ext uri="{9D8B030D-6E8A-4147-A177-3AD203B41FA5}">
                      <a16:colId xmlns:a16="http://schemas.microsoft.com/office/drawing/2014/main" val="27353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 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참조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자료형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기본값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6539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불리언 </a:t>
                      </a:r>
                      <a:r>
                        <a:rPr lang="en-US" altLang="ko-KR" sz="1000" b="1" dirty="0" smtClean="0"/>
                        <a:t>(boolean)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false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523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정수</a:t>
                      </a:r>
                      <a:r>
                        <a:rPr lang="en-US" altLang="ko-KR" sz="1000" b="1" dirty="0" smtClean="0"/>
                        <a:t>(byte, short/char,</a:t>
                      </a:r>
                      <a:r>
                        <a:rPr lang="en-US" altLang="ko-KR" sz="1000" b="1" baseline="0" dirty="0" smtClean="0"/>
                        <a:t> int long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9636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실수</a:t>
                      </a:r>
                      <a:r>
                        <a:rPr lang="en-US" altLang="ko-KR" sz="1000" b="1" dirty="0" smtClean="0"/>
                        <a:t>(float,</a:t>
                      </a:r>
                      <a:r>
                        <a:rPr lang="en-US" altLang="ko-KR" sz="1000" b="1" baseline="0" dirty="0" smtClean="0"/>
                        <a:t> double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0.0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2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참조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클래스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배열 </a:t>
                      </a:r>
                      <a:r>
                        <a:rPr lang="en-US" altLang="ko-KR" sz="1000" b="1" baseline="0" dirty="0" smtClean="0"/>
                        <a:t>…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null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37888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98316"/>
              </p:ext>
            </p:extLst>
          </p:nvPr>
        </p:nvGraphicFramePr>
        <p:xfrm>
          <a:off x="1220652" y="2257638"/>
          <a:ext cx="3537529" cy="427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529">
                  <a:extLst>
                    <a:ext uri="{9D8B030D-6E8A-4147-A177-3AD203B41FA5}">
                      <a16:colId xmlns:a16="http://schemas.microsoft.com/office/drawing/2014/main" val="2984459491"/>
                    </a:ext>
                  </a:extLst>
                </a:gridCol>
              </a:tblGrid>
              <a:tr h="45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차원 배열을 생성하는 다양한 방법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027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6860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[0]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-1]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12923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int[3];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a[0] = 3;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a[1] = 4;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a[2] = 5;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14934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 생성과 함께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1309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 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5030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 ]{1, 2, 3};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141477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245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= 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6476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={3, 4, 5};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443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87305" y="5706346"/>
            <a:ext cx="5601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▶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배열의 길이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배열의 모든 데이터를 출력하려면 배열의 </a:t>
            </a:r>
            <a:r>
              <a:rPr lang="ko-KR" altLang="en-US" sz="1100" b="1" dirty="0" err="1" smtClean="0"/>
              <a:t>길이만큼을</a:t>
            </a:r>
            <a:r>
              <a:rPr lang="ko-KR" altLang="en-US" sz="1100" b="1" dirty="0" smtClean="0"/>
              <a:t> 출력하면 된다</a:t>
            </a:r>
            <a:r>
              <a:rPr lang="en-US" altLang="ko-KR" sz="1100" b="1" dirty="0" smtClean="0"/>
              <a:t>.</a:t>
            </a:r>
            <a:br>
              <a:rPr lang="en-US" altLang="ko-KR" sz="1100" b="1" dirty="0" smtClean="0"/>
            </a:br>
            <a:r>
              <a:rPr lang="ko-KR" altLang="en-US" sz="1100" b="1" dirty="0" smtClean="0"/>
              <a:t>이때 </a:t>
            </a:r>
            <a:r>
              <a:rPr lang="ko-KR" altLang="en-US" sz="1100" b="1" dirty="0" err="1" smtClean="0"/>
              <a:t>반복문을</a:t>
            </a:r>
            <a:r>
              <a:rPr lang="ko-KR" altLang="en-US" sz="1100" b="1" dirty="0" smtClean="0"/>
              <a:t> 사용할 수 있는데</a:t>
            </a:r>
            <a:r>
              <a:rPr lang="en-US" altLang="ko-KR" sz="1100" b="1" dirty="0" smtClean="0"/>
              <a:t>, </a:t>
            </a:r>
            <a:r>
              <a:rPr lang="ko-KR" altLang="en-US" sz="1100" b="1" dirty="0" err="1" smtClean="0"/>
              <a:t>반복문의</a:t>
            </a:r>
            <a:r>
              <a:rPr lang="ko-KR" altLang="en-US" sz="1100" b="1" dirty="0" smtClean="0"/>
              <a:t> 반복 길이는 배열의 길이가 될 수 있다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자바는 </a:t>
            </a:r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배열 참조 변수</a:t>
            </a:r>
            <a:r>
              <a:rPr lang="en-US" altLang="ko-KR" sz="1100" b="1" dirty="0" smtClean="0"/>
              <a:t>.length’ </a:t>
            </a:r>
            <a:r>
              <a:rPr lang="ko-KR" altLang="en-US" sz="1100" b="1" dirty="0" smtClean="0"/>
              <a:t>로 배열의 길이를 구할 수 있는 쉬운 방법을 제공한다</a:t>
            </a:r>
            <a:r>
              <a:rPr lang="en-US" altLang="ko-KR" sz="1100" b="1" dirty="0" smtClean="0"/>
              <a:t>. 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164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9032"/>
              </p:ext>
            </p:extLst>
          </p:nvPr>
        </p:nvGraphicFramePr>
        <p:xfrm>
          <a:off x="681038" y="2040467"/>
          <a:ext cx="3780895" cy="217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895">
                  <a:extLst>
                    <a:ext uri="{9D8B030D-6E8A-4147-A177-3AD203B41FA5}">
                      <a16:colId xmlns:a16="http://schemas.microsoft.com/office/drawing/2014/main" val="15792505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배열의 길이 구하기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76735"/>
                  </a:ext>
                </a:extLst>
              </a:tr>
              <a:tr h="4948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배열 참조 변수</a:t>
                      </a:r>
                      <a:r>
                        <a:rPr lang="en-US" altLang="ko-KR" sz="1400" dirty="0" smtClean="0"/>
                        <a:t>.length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53507"/>
                  </a:ext>
                </a:extLst>
              </a:tr>
              <a:tr h="1065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int [ ] = new int[ ] {3, 4, 5, 6, 7};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Stystem.out.println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a.length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77148"/>
                  </a:ext>
                </a:extLst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81180"/>
              </p:ext>
            </p:extLst>
          </p:nvPr>
        </p:nvGraphicFramePr>
        <p:xfrm>
          <a:off x="680325" y="4326467"/>
          <a:ext cx="378089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895">
                  <a:extLst>
                    <a:ext uri="{9D8B030D-6E8A-4147-A177-3AD203B41FA5}">
                      <a16:colId xmlns:a16="http://schemas.microsoft.com/office/drawing/2014/main" val="15792505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for-each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800" b="1" baseline="0" dirty="0" smtClean="0">
                          <a:solidFill>
                            <a:schemeClr val="bg1"/>
                          </a:solidFill>
                        </a:rPr>
                        <a:t>문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76735"/>
                  </a:ext>
                </a:extLst>
              </a:tr>
              <a:tr h="494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for (</a:t>
                      </a:r>
                      <a:r>
                        <a:rPr lang="ko-KR" altLang="en-US" sz="1400" dirty="0" smtClean="0"/>
                        <a:t>원소 자료형 변수명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집합 객체</a:t>
                      </a:r>
                      <a:r>
                        <a:rPr lang="en-US" altLang="ko-KR" sz="1400" dirty="0" smtClean="0"/>
                        <a:t>) {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53507"/>
                  </a:ext>
                </a:extLst>
              </a:tr>
              <a:tr h="1065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int</a:t>
                      </a:r>
                      <a:r>
                        <a:rPr lang="en-US" altLang="ko-KR" sz="1400" baseline="0" dirty="0" smtClean="0"/>
                        <a:t> [ ] a = [100];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a[0] = 1, a[1] =2, … a[99] = 100;</a:t>
                      </a:r>
                    </a:p>
                    <a:p>
                      <a:pPr algn="l" latinLnBrk="1"/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for (int k : a) {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</a:t>
                      </a:r>
                      <a:r>
                        <a:rPr lang="en-US" altLang="ko-KR" sz="1400" baseline="0" dirty="0" err="1" smtClean="0"/>
                        <a:t>System.out.println</a:t>
                      </a:r>
                      <a:r>
                        <a:rPr lang="en-US" altLang="ko-KR" sz="1400" baseline="0" dirty="0" smtClean="0"/>
                        <a:t>(k)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7714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56" y="1998431"/>
            <a:ext cx="4251172" cy="48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정방 행렬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6" y="2336873"/>
            <a:ext cx="4706322" cy="14454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가로 및 세로 방향의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차원으로 데이터를 저장하는 배열이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배열이다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dirty="0" smtClean="0">
                <a:solidFill>
                  <a:schemeClr val="bg1"/>
                </a:solidFill>
              </a:rPr>
              <a:t>그 중 직사각형의 형태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모든 길이가 같은 배열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를 띤 배열을 </a:t>
            </a:r>
            <a:r>
              <a:rPr lang="en-US" altLang="ko-KR" sz="1400" dirty="0" smtClean="0">
                <a:solidFill>
                  <a:schemeClr val="bg1"/>
                </a:solidFill>
              </a:rPr>
              <a:t>[2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정방 행렬 배열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</a:rPr>
              <a:t>이라고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63288"/>
              </p:ext>
            </p:extLst>
          </p:nvPr>
        </p:nvGraphicFramePr>
        <p:xfrm>
          <a:off x="2261062" y="4069693"/>
          <a:ext cx="3125586" cy="1873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2">
                  <a:extLst>
                    <a:ext uri="{9D8B030D-6E8A-4147-A177-3AD203B41FA5}">
                      <a16:colId xmlns:a16="http://schemas.microsoft.com/office/drawing/2014/main" val="1155044440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054384458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334293195"/>
                    </a:ext>
                  </a:extLst>
                </a:gridCol>
              </a:tblGrid>
              <a:tr h="3747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정방 행렬의 구조와 인덱스 번호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654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a[0][1]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a[0][2]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0638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244096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45122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0964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7816" y="482198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int[ ][ ] a;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1569625" y="5006645"/>
            <a:ext cx="5750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77935" y="4069693"/>
            <a:ext cx="0" cy="18739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261062" y="3998422"/>
            <a:ext cx="3125586" cy="39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325" y="6086434"/>
            <a:ext cx="509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배열을 선언할 때도 배열을 대괄호</a:t>
            </a:r>
            <a:r>
              <a:rPr lang="en-US" altLang="ko-KR" sz="1200" dirty="0" smtClean="0">
                <a:solidFill>
                  <a:schemeClr val="bg1"/>
                </a:solidFill>
              </a:rPr>
              <a:t>([])</a:t>
            </a:r>
            <a:r>
              <a:rPr lang="ko-KR" altLang="en-US" sz="1200" dirty="0" smtClean="0">
                <a:solidFill>
                  <a:schemeClr val="bg1"/>
                </a:solidFill>
              </a:rPr>
              <a:t>로 표시한다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다만 </a:t>
            </a:r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배열과 다른 점은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차원이라는 것을 나타내기 위해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개의 대괄호로 표시한다는 것이다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8311" y="220991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403" y="2326256"/>
            <a:ext cx="3930941" cy="3993337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93963"/>
              </p:ext>
            </p:extLst>
          </p:nvPr>
        </p:nvGraphicFramePr>
        <p:xfrm>
          <a:off x="5501039" y="2336873"/>
          <a:ext cx="2442973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973">
                  <a:extLst>
                    <a:ext uri="{9D8B030D-6E8A-4147-A177-3AD203B41FA5}">
                      <a16:colId xmlns:a16="http://schemas.microsoft.com/office/drawing/2014/main" val="401108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정방 행렬 배열의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선언법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5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int[][] a;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 [][] b;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String[][] c;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 변수명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6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 a [][];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b [][];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c [][]</a:t>
                      </a:r>
                      <a:r>
                        <a:rPr lang="en-US" altLang="ko-KR" sz="1800" baseline="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 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int[] a[];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double[] b[];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 c[];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8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차원 정방 행렬 배열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00275"/>
              </p:ext>
            </p:extLst>
          </p:nvPr>
        </p:nvGraphicFramePr>
        <p:xfrm>
          <a:off x="83125" y="2091266"/>
          <a:ext cx="11928768" cy="405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192">
                  <a:extLst>
                    <a:ext uri="{9D8B030D-6E8A-4147-A177-3AD203B41FA5}">
                      <a16:colId xmlns:a16="http://schemas.microsoft.com/office/drawing/2014/main" val="2650694999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431442607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3656934866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1358633935"/>
                    </a:ext>
                  </a:extLst>
                </a:gridCol>
              </a:tblGrid>
              <a:tr h="434473">
                <a:tc gridSpan="4"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100" dirty="0" smtClean="0">
                          <a:solidFill>
                            <a:schemeClr val="bg1"/>
                          </a:solidFill>
                        </a:rPr>
                        <a:t>차원 정방행렬 배열의 </a:t>
                      </a:r>
                      <a:r>
                        <a:rPr lang="en-US" altLang="ko-KR" sz="2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100" dirty="0" smtClean="0">
                          <a:solidFill>
                            <a:schemeClr val="bg1"/>
                          </a:solidFill>
                        </a:rPr>
                        <a:t>가지 객체 생성 방법</a:t>
                      </a:r>
                    </a:p>
                  </a:txBody>
                  <a:tcPr marL="107130" marR="107130" marT="53565" marB="5356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24228"/>
                  </a:ext>
                </a:extLst>
              </a:tr>
              <a:tr h="483468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배열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객체의 행 성분부터 생성하고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열 성분 생성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배열의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자료형과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함께 대입할 값 입력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extLst>
                  <a:ext uri="{0D108BD9-81ED-4DB2-BD59-A6C34878D82A}">
                    <a16:rowId xmlns:a16="http://schemas.microsoft.com/office/drawing/2014/main" val="1297731438"/>
                  </a:ext>
                </a:extLst>
              </a:tr>
              <a:tr h="964277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new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열의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[0][0]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b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[0][1]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new 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{{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}, … , {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{{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…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}, … , {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extLst>
                  <a:ext uri="{0D108BD9-81ED-4DB2-BD59-A6C34878D82A}">
                    <a16:rowId xmlns:a16="http://schemas.microsoft.com/office/drawing/2014/main" val="175332894"/>
                  </a:ext>
                </a:extLst>
              </a:tr>
              <a:tr h="434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[][] a = new int [2][3];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a[0][0] = 1; a[0][1] = 2; a[0][2] = 3;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a[1][0] = 4; a[1][1] = 5; a[1][2] = 6;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int[][]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a = new int [2][];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 = new int[3];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a[0][0] = 1; a[0][1] = 2; a[0][2] = 3;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 = new int[3];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a[1][0] = 4; a[1][1] = 5; a[1][2] = 6;</a:t>
                      </a:r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int[][] a = new int[2][];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 = new int[]{1,2,3};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 = new int[]{4,5,6};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[][] a = new int[][] {{1,2,3}, {4,5,6}};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[][] a ={{1,2,3}, {4,5,6}}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extLst>
                  <a:ext uri="{0D108BD9-81ED-4DB2-BD59-A6C34878D82A}">
                    <a16:rowId xmlns:a16="http://schemas.microsoft.com/office/drawing/2014/main" val="2899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91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" y="1552834"/>
            <a:ext cx="5128332" cy="46733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00" y="2159058"/>
            <a:ext cx="5829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21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비정방</a:t>
            </a:r>
            <a:r>
              <a:rPr lang="ko-KR" altLang="en-US" dirty="0" smtClean="0"/>
              <a:t> 행렬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86867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비정방</a:t>
            </a:r>
            <a:r>
              <a:rPr lang="ko-KR" altLang="en-US" sz="1200" dirty="0" smtClean="0">
                <a:solidFill>
                  <a:schemeClr val="bg1"/>
                </a:solidFill>
              </a:rPr>
              <a:t> 행렬은 </a:t>
            </a:r>
            <a:r>
              <a:rPr lang="ko-KR" altLang="en-US" sz="1200" dirty="0">
                <a:solidFill>
                  <a:schemeClr val="bg1"/>
                </a:solidFill>
              </a:rPr>
              <a:t>각</a:t>
            </a:r>
            <a:r>
              <a:rPr lang="ko-KR" altLang="en-US" sz="1200" dirty="0" smtClean="0">
                <a:solidFill>
                  <a:schemeClr val="bg1"/>
                </a:solidFill>
              </a:rPr>
              <a:t> 행마다 열의 길이가 다른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배열을 의미한다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배열의 구조를 보면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각 행 별로 들쑥날쑥한 것을 알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하지만 기본적인 개념은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정방 행렬과 완벽하게 동일하다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79758"/>
              </p:ext>
            </p:extLst>
          </p:nvPr>
        </p:nvGraphicFramePr>
        <p:xfrm>
          <a:off x="2144683" y="3373289"/>
          <a:ext cx="3125586" cy="149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2">
                  <a:extLst>
                    <a:ext uri="{9D8B030D-6E8A-4147-A177-3AD203B41FA5}">
                      <a16:colId xmlns:a16="http://schemas.microsoft.com/office/drawing/2014/main" val="1155044440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054384458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334293195"/>
                    </a:ext>
                  </a:extLst>
                </a:gridCol>
              </a:tblGrid>
              <a:tr h="3747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비정방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행렬의 구조와 인덱스 번호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654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0638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244096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4512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812" y="393818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int[ ][ ] a;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 flipV="1">
            <a:off x="1436621" y="4122851"/>
            <a:ext cx="5750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061556" y="3373289"/>
            <a:ext cx="0" cy="14991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144683" y="3302018"/>
            <a:ext cx="3125586" cy="39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67046"/>
              </p:ext>
            </p:extLst>
          </p:nvPr>
        </p:nvGraphicFramePr>
        <p:xfrm>
          <a:off x="5478086" y="2054241"/>
          <a:ext cx="4881557" cy="469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557">
                  <a:extLst>
                    <a:ext uri="{9D8B030D-6E8A-4147-A177-3AD203B41FA5}">
                      <a16:colId xmlns:a16="http://schemas.microsoft.com/office/drawing/2014/main" val="4011089814"/>
                    </a:ext>
                  </a:extLst>
                </a:gridCol>
              </a:tblGrid>
              <a:tr h="331095"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[2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차원 </a:t>
                      </a:r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비정방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 행렬의 </a:t>
                      </a:r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선언법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55505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배열</a:t>
                      </a:r>
                      <a:r>
                        <a:rPr lang="ko-KR" altLang="en-US" sz="1050" b="1" baseline="0" dirty="0" smtClean="0">
                          <a:solidFill>
                            <a:schemeClr val="bg1"/>
                          </a:solidFill>
                        </a:rPr>
                        <a:t> 객체의 행 성분부터 생성하고 열 성분 생성하기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738070"/>
                  </a:ext>
                </a:extLst>
              </a:tr>
              <a:tr h="19865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= new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][]; //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열의 길이는 표시하지 않음</a:t>
                      </a:r>
                      <a:endParaRPr lang="en-US" altLang="ko-KR" sz="105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[0] = new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열의 개수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 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[1] = new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열의 개수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 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[][] a = new int[2][];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a[0] = new int[2];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a[0][0] = 1; a[0][1] = 2;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int[1] = new int[3];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a[1][0] = 3; a[1][1] = 4; a[1][5] =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9792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bg1"/>
                          </a:solidFill>
                        </a:rPr>
                        <a:t>자료형과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 대입할 값만 입력하기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768504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[][] {{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}, … ,{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}}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int[][]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 a = new int[][]{{1,2},{3,4,5}};</a:t>
                      </a:r>
                      <a:endParaRPr lang="ko-KR" alt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62593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대입할 값만 입력하기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435590"/>
                  </a:ext>
                </a:extLst>
              </a:tr>
              <a:tr h="510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= {{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}, … ,{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}}</a:t>
                      </a:r>
                    </a:p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int[][] a = {{1,2},{3,4,5}}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8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85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331" y="31864"/>
            <a:ext cx="5483220" cy="67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06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배열의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720" y="2205555"/>
            <a:ext cx="43724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배열은 가로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세로 방향으로 데이터가 분포되어 있어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개의 인덱스를 사용한다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따라서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배열의 모든 데이터를 출력하기 위해서는 기본적으로 이중 </a:t>
            </a:r>
            <a:r>
              <a:rPr lang="en-US" altLang="ko-KR" sz="1400" dirty="0" smtClean="0">
                <a:solidFill>
                  <a:schemeClr val="bg1"/>
                </a:solidFill>
              </a:rPr>
              <a:t>for </a:t>
            </a:r>
            <a:r>
              <a:rPr lang="ko-KR" altLang="en-US" sz="1400" dirty="0" smtClean="0">
                <a:solidFill>
                  <a:schemeClr val="bg1"/>
                </a:solidFill>
              </a:rPr>
              <a:t>문을 사용해야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   </a:t>
            </a:r>
            <a:r>
              <a:rPr lang="ko-KR" altLang="en-US" sz="1400" dirty="0" smtClean="0">
                <a:solidFill>
                  <a:schemeClr val="bg1"/>
                </a:solidFill>
              </a:rPr>
              <a:t>바깥쪽 </a:t>
            </a:r>
            <a:r>
              <a:rPr lang="en-US" altLang="ko-KR" sz="1400" dirty="0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문에는 행의 개수를 나타내는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a.length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   </a:t>
            </a:r>
            <a:r>
              <a:rPr lang="ko-KR" altLang="en-US" sz="1400" dirty="0" smtClean="0">
                <a:solidFill>
                  <a:schemeClr val="bg1"/>
                </a:solidFill>
              </a:rPr>
              <a:t>안쪽 </a:t>
            </a:r>
            <a:r>
              <a:rPr lang="en-US" altLang="ko-KR" sz="1400" dirty="0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문에는 각 행방 열의 개수를 나타내는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a[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</a:rPr>
              <a:t>].length</a:t>
            </a:r>
            <a:r>
              <a:rPr lang="ko-KR" altLang="en-US" sz="1400" dirty="0" smtClean="0">
                <a:solidFill>
                  <a:schemeClr val="bg1"/>
                </a:solidFill>
              </a:rPr>
              <a:t>를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사용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4177383"/>
            <a:ext cx="4825691" cy="2100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5" y="2205555"/>
            <a:ext cx="4370073" cy="40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4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9663"/>
              </p:ext>
            </p:extLst>
          </p:nvPr>
        </p:nvGraphicFramePr>
        <p:xfrm>
          <a:off x="680320" y="4089092"/>
          <a:ext cx="5612416" cy="242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57448" y="3200400"/>
            <a:ext cx="5552901" cy="320871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문자열을 저장하는 </a:t>
            </a:r>
            <a:r>
              <a:rPr lang="en-US" altLang="ko-KR" dirty="0" smtClean="0"/>
              <a:t>String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42364"/>
              </p:ext>
            </p:extLst>
          </p:nvPr>
        </p:nvGraphicFramePr>
        <p:xfrm>
          <a:off x="630449" y="3716713"/>
          <a:ext cx="4863551" cy="2908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4221" y="327256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 String </a:t>
            </a:r>
            <a:r>
              <a:rPr lang="ko-KR" altLang="en-US" dirty="0" smtClean="0">
                <a:solidFill>
                  <a:schemeClr val="bg1"/>
                </a:solidFill>
              </a:rPr>
              <a:t>클래스의 객체 생성 방법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1" y="2479254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문자열은 반드시 큰따옴표</a:t>
            </a:r>
            <a:endParaRPr lang="en-US" altLang="ko-KR" dirty="0" smtClean="0"/>
          </a:p>
          <a:p>
            <a:r>
              <a:rPr lang="en-US" altLang="ko-KR" dirty="0" smtClean="0"/>
              <a:t>( String a = 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”) </a:t>
            </a:r>
            <a:r>
              <a:rPr lang="ko-KR" altLang="en-US" dirty="0" smtClean="0"/>
              <a:t>안에</a:t>
            </a:r>
            <a:r>
              <a:rPr lang="en-US" altLang="ko-KR" dirty="0"/>
              <a:t> </a:t>
            </a:r>
            <a:r>
              <a:rPr lang="ko-KR" altLang="en-US" dirty="0" smtClean="0"/>
              <a:t>표기해야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83350" y="3200400"/>
            <a:ext cx="41992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/>
              <a:t>특징 </a:t>
            </a:r>
            <a:r>
              <a:rPr lang="en-US" altLang="ko-KR" sz="1400" dirty="0" smtClean="0"/>
              <a:t>1</a:t>
            </a:r>
            <a:r>
              <a:rPr lang="en-US" altLang="ko-KR" sz="1400" dirty="0"/>
              <a:t>)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객체 </a:t>
            </a:r>
            <a:r>
              <a:rPr lang="ko-KR" altLang="en-US" sz="1400" b="1" dirty="0">
                <a:solidFill>
                  <a:schemeClr val="bg1"/>
                </a:solidFill>
              </a:rPr>
              <a:t>안의 값을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변경하면 새로운 </a:t>
            </a:r>
            <a:r>
              <a:rPr lang="ko-KR" altLang="en-US" sz="1400" b="1" dirty="0">
                <a:solidFill>
                  <a:schemeClr val="bg1"/>
                </a:solidFill>
              </a:rPr>
              <a:t>객체를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생성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</a:t>
            </a:r>
            <a:r>
              <a:rPr lang="en-US" altLang="ko-KR" sz="1400" dirty="0" smtClean="0">
                <a:solidFill>
                  <a:schemeClr val="bg1"/>
                </a:solidFill>
              </a:rPr>
              <a:t>::</a:t>
            </a:r>
            <a:r>
              <a:rPr lang="en-US" altLang="ko-KR" sz="1400" dirty="0" smtClean="0">
                <a:solidFill>
                  <a:schemeClr val="bg1"/>
                </a:solidFill>
              </a:rPr>
              <a:t>String </a:t>
            </a:r>
            <a:r>
              <a:rPr lang="ko-KR" altLang="en-US" sz="1400" dirty="0">
                <a:solidFill>
                  <a:schemeClr val="bg1"/>
                </a:solidFill>
              </a:rPr>
              <a:t>객체는 내부에 포함된 문자열을 </a:t>
            </a:r>
            <a:r>
              <a:rPr lang="ko-KR" altLang="en-US" sz="1400" dirty="0" smtClean="0">
                <a:solidFill>
                  <a:schemeClr val="bg1"/>
                </a:solidFill>
              </a:rPr>
              <a:t>변경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dirty="0" smtClean="0">
                <a:solidFill>
                  <a:schemeClr val="bg1"/>
                </a:solidFill>
              </a:rPr>
              <a:t>할 </a:t>
            </a:r>
            <a:r>
              <a:rPr lang="ko-KR" altLang="en-US" sz="1400" dirty="0">
                <a:solidFill>
                  <a:schemeClr val="bg1"/>
                </a:solidFill>
              </a:rPr>
              <a:t>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ko-KR" altLang="en-US" sz="1400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/>
              <a:t>특징 </a:t>
            </a:r>
            <a:r>
              <a:rPr lang="en-US" altLang="ko-KR" sz="1400" dirty="0" smtClean="0"/>
              <a:t>2</a:t>
            </a:r>
            <a:r>
              <a:rPr lang="en-US" altLang="ko-KR" sz="1400" dirty="0"/>
              <a:t>)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리터럴을 </a:t>
            </a:r>
            <a:r>
              <a:rPr lang="ko-KR" altLang="en-US" sz="1400" b="1" dirty="0">
                <a:solidFill>
                  <a:schemeClr val="bg1"/>
                </a:solidFill>
              </a:rPr>
              <a:t>바로 입력한 데이터는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문자열이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같을 </a:t>
            </a:r>
            <a:r>
              <a:rPr lang="ko-KR" altLang="en-US" sz="1400" b="1" dirty="0">
                <a:solidFill>
                  <a:schemeClr val="bg1"/>
                </a:solidFill>
              </a:rPr>
              <a:t>때 하나의 객체를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공유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 smtClean="0">
                <a:solidFill>
                  <a:schemeClr val="bg1"/>
                </a:solidFill>
              </a:rPr>
              <a:t>      ::</a:t>
            </a:r>
            <a:r>
              <a:rPr lang="en-US" altLang="ko-KR" sz="1400" dirty="0" smtClean="0">
                <a:solidFill>
                  <a:srgbClr val="800000"/>
                </a:solidFill>
              </a:rPr>
              <a:t>new </a:t>
            </a:r>
            <a:r>
              <a:rPr lang="ko-KR" altLang="en-US" sz="1400" dirty="0" smtClean="0">
                <a:solidFill>
                  <a:srgbClr val="800000"/>
                </a:solidFill>
              </a:rPr>
              <a:t>로 생성할 때</a:t>
            </a:r>
            <a:r>
              <a:rPr lang="ko-KR" altLang="en-US" sz="1400" dirty="0" smtClean="0">
                <a:solidFill>
                  <a:schemeClr val="bg1"/>
                </a:solidFill>
              </a:rPr>
              <a:t>는 동일한 객체가 힙 메모리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dirty="0" smtClean="0">
                <a:solidFill>
                  <a:schemeClr val="bg1"/>
                </a:solidFill>
              </a:rPr>
              <a:t>에 있든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rgbClr val="800000"/>
                </a:solidFill>
              </a:rPr>
              <a:t>없든 무조건 새롭게 객체를 생성</a:t>
            </a:r>
            <a:r>
              <a:rPr lang="ko-KR" altLang="en-US" sz="1400" dirty="0" smtClean="0">
                <a:solidFill>
                  <a:schemeClr val="bg1"/>
                </a:solidFill>
              </a:rPr>
              <a:t>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dirty="0" smtClean="0">
                <a:solidFill>
                  <a:schemeClr val="bg1"/>
                </a:solidFill>
              </a:rPr>
              <a:t>고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rgbClr val="800000"/>
                </a:solidFill>
              </a:rPr>
              <a:t>문자열 리터럴로 생성할 때</a:t>
            </a:r>
            <a:r>
              <a:rPr lang="ko-KR" altLang="en-US" sz="1400" dirty="0" smtClean="0">
                <a:solidFill>
                  <a:schemeClr val="bg1"/>
                </a:solidFill>
              </a:rPr>
              <a:t>는 힙 메모리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dirty="0" smtClean="0">
                <a:solidFill>
                  <a:schemeClr val="bg1"/>
                </a:solidFill>
              </a:rPr>
              <a:t>에 리터럴로 생성된 동일 문자열을 포함 하고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dirty="0" smtClean="0">
                <a:solidFill>
                  <a:schemeClr val="bg1"/>
                </a:solidFill>
              </a:rPr>
              <a:t>있는 </a:t>
            </a:r>
            <a:r>
              <a:rPr lang="ko-KR" altLang="en-US" sz="1400" dirty="0" smtClean="0">
                <a:solidFill>
                  <a:srgbClr val="800000"/>
                </a:solidFill>
              </a:rPr>
              <a:t>객체가 있으면 그 객체를 공유</a:t>
            </a:r>
            <a:r>
              <a:rPr lang="ko-KR" altLang="en-US" sz="1400" dirty="0" smtClean="0">
                <a:solidFill>
                  <a:schemeClr val="bg1"/>
                </a:solidFill>
              </a:rPr>
              <a:t>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13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문자열을 저장하는 </a:t>
            </a:r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0130" y="2213668"/>
            <a:ext cx="3690851" cy="3408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0131" y="2230190"/>
            <a:ext cx="36908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</a:rPr>
              <a:t>String </a:t>
            </a:r>
            <a:r>
              <a:rPr lang="ko-KR" altLang="en-US" sz="1400" dirty="0" smtClean="0">
                <a:solidFill>
                  <a:schemeClr val="bg1"/>
                </a:solidFill>
              </a:rPr>
              <a:t>객체의</a:t>
            </a:r>
            <a:r>
              <a:rPr lang="en-US" altLang="ko-KR" sz="1400" dirty="0" smtClean="0">
                <a:solidFill>
                  <a:schemeClr val="bg1"/>
                </a:solidFill>
              </a:rPr>
              <a:t> [ </a:t>
            </a:r>
            <a:r>
              <a:rPr lang="en-US" altLang="ko-KR" sz="1400" dirty="0">
                <a:solidFill>
                  <a:schemeClr val="bg1"/>
                </a:solidFill>
              </a:rPr>
              <a:t>+ ] </a:t>
            </a:r>
            <a:r>
              <a:rPr lang="ko-KR" altLang="en-US" sz="1400" dirty="0" smtClean="0">
                <a:solidFill>
                  <a:schemeClr val="bg1"/>
                </a:solidFill>
              </a:rPr>
              <a:t>연산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최신 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선언할 때는 변수의 이름과 데이터 유형을 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선언하면 컴퓨터는 해당 변수를 위한 메모리 공간을 할당하게 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Int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사용하면 프로그램은 데이터를 추적하고 필요할 때 해당 데이터에 접근하여 값을 변경할 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활용하는 것은 프로그램을 작성하는 데 있어서 매우 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Int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 데이터를 저장하고 추적하며,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조작하고 다룰 수 있다.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프로그래밍에서 매우 중요한 개념으로, 거의 모든 프로그램에서 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5837808"/>
              </p:ext>
            </p:extLst>
          </p:nvPr>
        </p:nvGraphicFramePr>
        <p:xfrm>
          <a:off x="376238" y="2026653"/>
          <a:ext cx="4697412" cy="302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자료형</a:t>
                      </a:r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int,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6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차이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(int,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저장하는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Type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자료형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자료형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자료형을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smtClean="0">
                <a:solidFill>
                  <a:schemeClr val="bg1"/>
                </a:solidFill>
              </a:rPr>
              <a:t>이때는 </a:t>
            </a:r>
            <a:r>
              <a:rPr lang="ko-KR" altLang="en-US" sz="1401" b="1" dirty="0">
                <a:solidFill>
                  <a:schemeClr val="bg1"/>
                </a:solidFill>
              </a:rPr>
              <a:t>데이터 손실이 발생</a:t>
            </a:r>
            <a:r>
              <a:rPr lang="ko-KR" altLang="en-US" sz="1401" dirty="0">
                <a:solidFill>
                  <a:schemeClr val="bg1"/>
                </a:solidFill>
              </a:rPr>
              <a:t>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int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764179"/>
              </p:ext>
            </p:extLst>
          </p:nvPr>
        </p:nvGraphicFramePr>
        <p:xfrm>
          <a:off x="718583" y="2561234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`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NOT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 :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int / int = int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0" y="3009209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0" y="3009207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576936" y="3009207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76936" y="3009205"/>
            <a:ext cx="7717237" cy="3764987"/>
            <a:chOff x="79593" y="3016149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79593" y="3016149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7" y="4297250"/>
              <a:ext cx="7608467" cy="1981372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0" y="2418121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4207</TotalTime>
  <Words>2905</Words>
  <Application>Microsoft Office PowerPoint</Application>
  <PresentationFormat>와이드스크린</PresentationFormat>
  <Paragraphs>497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while  반복 제어문</vt:lpstr>
      <vt:lpstr>while  반복 제어문</vt:lpstr>
      <vt:lpstr>PowerPoint 프레젠테이션</vt:lpstr>
      <vt:lpstr>do – while 반복 제어문</vt:lpstr>
      <vt:lpstr>PowerPoint 프레젠테이션</vt:lpstr>
      <vt:lpstr>제어 키워드</vt:lpstr>
      <vt:lpstr>PowerPoint 프레젠테이션</vt:lpstr>
      <vt:lpstr>배열</vt:lpstr>
      <vt:lpstr>1차원 배열</vt:lpstr>
      <vt:lpstr>1차원 배열</vt:lpstr>
      <vt:lpstr>1차원 배열</vt:lpstr>
      <vt:lpstr>2차원 정방 행렬 배열</vt:lpstr>
      <vt:lpstr>2차원 정방 행렬 배열</vt:lpstr>
      <vt:lpstr>PowerPoint 프레젠테이션</vt:lpstr>
      <vt:lpstr>2차원 비정방 행렬</vt:lpstr>
      <vt:lpstr>PowerPoint 프레젠테이션</vt:lpstr>
      <vt:lpstr>2차원 배열의 출력</vt:lpstr>
      <vt:lpstr>문자열을 저장하는 String</vt:lpstr>
      <vt:lpstr>문자열을 저장하는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170</cp:revision>
  <dcterms:created xsi:type="dcterms:W3CDTF">2024-04-08T00:46:53Z</dcterms:created>
  <dcterms:modified xsi:type="dcterms:W3CDTF">2024-04-29T08:56:46Z</dcterms:modified>
</cp:coreProperties>
</file>