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목차" id="{D7C5C9C2-371F-4D6D-BE39-AF98A20BF9A7}">
          <p14:sldIdLst>
            <p14:sldId id="256"/>
            <p14:sldId id="259"/>
          </p14:sldIdLst>
        </p14:section>
        <p14:section name="자바란 무엇인가" id="{7802647B-AF9E-42FD-966A-D4644177B371}">
          <p14:sldIdLst>
            <p14:sldId id="260"/>
            <p14:sldId id="261"/>
          </p14:sldIdLst>
        </p14:section>
        <p14:section name="변수란 무엇인가" id="{2795D0D8-EEB5-4478-8445-A8422960F9A0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38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82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408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8104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94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41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630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361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F27530F-C173-4D31-9E53-9F9EE5695ED1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32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2" y="788953"/>
            <a:ext cx="783405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86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44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2" y="788953"/>
            <a:ext cx="783405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5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976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57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684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701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78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7530F-C173-4D31-9E53-9F9EE5695ED1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05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9600" dirty="0" smtClean="0"/>
              <a:t>Java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482" y="2915500"/>
            <a:ext cx="783405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왕초보를</a:t>
            </a:r>
            <a:r>
              <a:rPr lang="ko-KR" altLang="en-US" b="1" dirty="0" smtClean="0">
                <a:solidFill>
                  <a:schemeClr val="bg1"/>
                </a:solidFill>
              </a:rPr>
              <a:t> 위한 자바의 첫걸음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46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6000" b="1" dirty="0" smtClean="0"/>
              <a:t>목차</a:t>
            </a:r>
            <a:endParaRPr lang="ko-KR" altLang="en-US" sz="6000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0473" y="2104116"/>
            <a:ext cx="2588997" cy="669371"/>
          </a:xfrm>
        </p:spPr>
        <p:txBody>
          <a:bodyPr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Part 1.</a:t>
            </a:r>
            <a:r>
              <a:rPr lang="ko-KR" altLang="en-US" sz="1200" b="1" dirty="0" err="1" smtClean="0">
                <a:solidFill>
                  <a:schemeClr val="bg1"/>
                </a:solidFill>
              </a:rPr>
              <a:t>왕초보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탈출하기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(</a:t>
            </a:r>
            <a:r>
              <a:rPr lang="ko-KR" altLang="en-US" sz="800" dirty="0" smtClean="0">
                <a:solidFill>
                  <a:schemeClr val="bg1"/>
                </a:solidFill>
              </a:rPr>
              <a:t>자바를 처음 접한 학생의 자바 기초개념 설립 단계</a:t>
            </a:r>
            <a:r>
              <a:rPr lang="en-US" altLang="ko-KR" sz="800" dirty="0" smtClean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379849" y="2789917"/>
            <a:ext cx="2571851" cy="406808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Java</a:t>
            </a:r>
            <a:r>
              <a:rPr lang="ko-KR" altLang="en-US" sz="1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란 무엇인가</a:t>
            </a:r>
            <a:r>
              <a:rPr lang="en-US" altLang="ko-KR" sz="1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  <a:endParaRPr lang="en-US" altLang="ko-KR" sz="1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변수란 무엇인가</a:t>
            </a:r>
            <a:r>
              <a:rPr lang="en-US" altLang="ko-KR" sz="1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  <a:r>
              <a:rPr lang="en-US" altLang="ko-KR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변수의 선언과 활용</a:t>
            </a:r>
          </a:p>
          <a:p>
            <a:pPr marL="285750" indent="-28575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자료형에</a:t>
            </a:r>
            <a:r>
              <a:rPr lang="ko-KR" altLang="en-US" sz="1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대해 알아보자</a:t>
            </a:r>
            <a:r>
              <a:rPr lang="en-US" altLang="ko-KR" sz="1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r>
              <a:rPr lang="en-US" altLang="ko-KR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- 8</a:t>
            </a:r>
            <a:r>
              <a:rPr lang="ko-KR" altLang="en-US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가지 기본 </a:t>
            </a:r>
            <a:r>
              <a:rPr lang="ko-KR" altLang="en-US" sz="1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자료형과</a:t>
            </a:r>
            <a:r>
              <a:rPr lang="ko-KR" altLang="en-US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참조 </a:t>
            </a:r>
            <a:r>
              <a:rPr lang="ko-KR" altLang="en-US" sz="1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</a:t>
            </a:r>
            <a:r>
              <a:rPr lang="ko-KR" altLang="en-US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ko-KR" altLang="en-US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기본 </a:t>
            </a:r>
            <a:r>
              <a:rPr lang="ko-KR" altLang="en-US" sz="1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</a:t>
            </a:r>
            <a:r>
              <a:rPr lang="ko-KR" altLang="en-US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간의 </a:t>
            </a:r>
            <a:r>
              <a:rPr lang="en-US" altLang="ko-KR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Type Casting</a:t>
            </a:r>
            <a:endParaRPr lang="ko-KR" altLang="en-US" sz="1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209407" y="2104116"/>
            <a:ext cx="2583268" cy="669371"/>
          </a:xfrm>
        </p:spPr>
        <p:txBody>
          <a:bodyPr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초보 탈출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lvl="0" algn="ctr"/>
            <a:r>
              <a:rPr lang="en-US" altLang="ko-KR" sz="800" dirty="0" smtClean="0">
                <a:solidFill>
                  <a:schemeClr val="bg1"/>
                </a:solidFill>
              </a:rPr>
              <a:t>(</a:t>
            </a:r>
            <a:r>
              <a:rPr lang="ko-KR" altLang="en-US" sz="800" dirty="0" smtClean="0">
                <a:solidFill>
                  <a:schemeClr val="bg1"/>
                </a:solidFill>
              </a:rPr>
              <a:t>코딩을 위한 필수 토대 만들기 </a:t>
            </a:r>
            <a:r>
              <a:rPr lang="en-US" altLang="ko-KR" sz="800" dirty="0" smtClean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6"/>
          </p:nvPr>
        </p:nvSpPr>
        <p:spPr>
          <a:xfrm>
            <a:off x="3198852" y="2789917"/>
            <a:ext cx="2583268" cy="4068082"/>
          </a:xfrm>
        </p:spPr>
        <p:txBody>
          <a:bodyPr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연산자</a:t>
            </a: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연산자의 종류와 </a:t>
            </a:r>
            <a:r>
              <a:rPr lang="ko-KR" altLang="en-US" sz="1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연산방법</a:t>
            </a:r>
            <a:endParaRPr lang="en-US" altLang="ko-KR" sz="1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제어문과</a:t>
            </a:r>
            <a:r>
              <a:rPr lang="ko-KR" altLang="en-US" sz="1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제어키워드</a:t>
            </a: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-[if],[switch]</a:t>
            </a:r>
            <a:r>
              <a:rPr lang="ko-KR" altLang="en-US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선택 </a:t>
            </a:r>
            <a:r>
              <a:rPr lang="ko-KR" altLang="en-US" sz="1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제어문</a:t>
            </a: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-[for],[while],[do-while] </a:t>
            </a:r>
            <a:r>
              <a:rPr lang="ko-KR" altLang="en-US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반복 </a:t>
            </a:r>
            <a:r>
              <a:rPr lang="ko-KR" altLang="en-US" sz="1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제어문</a:t>
            </a:r>
            <a:endParaRPr lang="en-US" altLang="ko-KR" sz="1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참조자료형</a:t>
            </a:r>
            <a:endParaRPr lang="en-US" altLang="ko-KR" sz="10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1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6013773" y="2104116"/>
            <a:ext cx="2588990" cy="669371"/>
          </a:xfrm>
        </p:spPr>
        <p:txBody>
          <a:bodyPr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3.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나도 이제 개발자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lvl="0" algn="ctr"/>
            <a:r>
              <a:rPr lang="en-US" altLang="ko-KR" sz="800" dirty="0" smtClean="0">
                <a:solidFill>
                  <a:schemeClr val="bg1"/>
                </a:solidFill>
              </a:rPr>
              <a:t>(</a:t>
            </a:r>
            <a:r>
              <a:rPr lang="ko-KR" altLang="en-US" sz="800" dirty="0" smtClean="0">
                <a:solidFill>
                  <a:schemeClr val="bg1"/>
                </a:solidFill>
              </a:rPr>
              <a:t>객체지향언어의 특징을 살린 </a:t>
            </a:r>
            <a:r>
              <a:rPr lang="ko-KR" altLang="en-US" sz="800" dirty="0" err="1" smtClean="0">
                <a:solidFill>
                  <a:schemeClr val="bg1"/>
                </a:solidFill>
              </a:rPr>
              <a:t>기본단계</a:t>
            </a:r>
            <a:r>
              <a:rPr lang="en-US" altLang="ko-KR" sz="800" dirty="0" smtClean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17"/>
          </p:nvPr>
        </p:nvSpPr>
        <p:spPr>
          <a:xfrm>
            <a:off x="6013773" y="2789916"/>
            <a:ext cx="2588990" cy="4068083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클래스와 객체</a:t>
            </a: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클래스와 객체의 개념 및 생성</a:t>
            </a: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활용</a:t>
            </a:r>
            <a:endParaRPr lang="en-US" altLang="ko-KR" sz="1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클래스의 내부 구성요소</a:t>
            </a: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필드</a:t>
            </a: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메서드</a:t>
            </a: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sz="1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생성자</a:t>
            </a: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,this()</a:t>
            </a:r>
            <a:r>
              <a:rPr lang="ko-KR" altLang="en-US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키워드와 </a:t>
            </a:r>
            <a:r>
              <a:rPr lang="en-US" altLang="ko-KR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this </a:t>
            </a:r>
            <a:r>
              <a:rPr lang="ko-KR" altLang="en-US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메서드</a:t>
            </a:r>
            <a:endParaRPr lang="en-US" altLang="ko-KR" sz="1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클래스의 외부 구성요소</a:t>
            </a: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패키지와 </a:t>
            </a:r>
            <a:r>
              <a:rPr lang="ko-KR" altLang="en-US" sz="1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임포트</a:t>
            </a:r>
            <a:r>
              <a:rPr lang="en-US" altLang="ko-KR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외부클래스</a:t>
            </a:r>
            <a:endParaRPr lang="en-US" altLang="ko-KR" sz="1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</a:t>
            </a:r>
            <a:r>
              <a:rPr lang="ko-KR" altLang="en-US" sz="10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제어자</a:t>
            </a:r>
            <a:r>
              <a:rPr lang="ko-KR" altLang="en-US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ko-KR" altLang="en-US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접근 지정자</a:t>
            </a:r>
            <a:r>
              <a:rPr lang="en-US" altLang="ko-KR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[static],[final],[abstract] </a:t>
            </a:r>
            <a:r>
              <a:rPr lang="ko-KR" altLang="en-US" sz="1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제어자</a:t>
            </a:r>
            <a:endParaRPr lang="ko-KR" altLang="en-US" sz="1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추상클래스와 인터페이스</a:t>
            </a:r>
            <a:r>
              <a:rPr lang="ko-KR" altLang="en-US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ko-KR" altLang="en-US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추상 클래스</a:t>
            </a:r>
            <a:br>
              <a:rPr lang="ko-KR" altLang="en-US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인터페이스</a:t>
            </a:r>
            <a:endParaRPr lang="en-US" altLang="ko-KR" sz="1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이너 클래스와 이너 인터페이스</a:t>
            </a:r>
            <a:r>
              <a:rPr lang="en-US" altLang="ko-KR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이너 클래스</a:t>
            </a: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익명 이너 클래스</a:t>
            </a: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이너 인터페이스</a:t>
            </a:r>
            <a:endParaRPr lang="en-US" altLang="ko-KR" sz="1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2" y="788953"/>
            <a:ext cx="783405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텍스트 개체 틀 6"/>
          <p:cNvSpPr txBox="1">
            <a:spLocks/>
          </p:cNvSpPr>
          <p:nvPr/>
        </p:nvSpPr>
        <p:spPr>
          <a:xfrm>
            <a:off x="8815710" y="2104116"/>
            <a:ext cx="2588990" cy="6693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Part 4.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나도 이제 개발자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(</a:t>
            </a:r>
            <a:r>
              <a:rPr lang="ko-KR" altLang="en-US" sz="800" dirty="0" smtClean="0">
                <a:solidFill>
                  <a:schemeClr val="bg1"/>
                </a:solidFill>
              </a:rPr>
              <a:t>객체지향언어의 특징을 살린 </a:t>
            </a:r>
            <a:r>
              <a:rPr lang="ko-KR" altLang="en-US" sz="800" dirty="0" err="1" smtClean="0">
                <a:solidFill>
                  <a:schemeClr val="bg1"/>
                </a:solidFill>
              </a:rPr>
              <a:t>심화단계</a:t>
            </a:r>
            <a:r>
              <a:rPr lang="en-US" altLang="ko-KR" sz="800" dirty="0" smtClean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3" name="텍스트 개체 틀 7"/>
          <p:cNvSpPr txBox="1">
            <a:spLocks/>
          </p:cNvSpPr>
          <p:nvPr/>
        </p:nvSpPr>
        <p:spPr>
          <a:xfrm>
            <a:off x="8815710" y="2789917"/>
            <a:ext cx="2588990" cy="40680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예외처리</a:t>
            </a: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예외</a:t>
            </a: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예외 처리</a:t>
            </a: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예외 전가</a:t>
            </a: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사용자 정의 예외 클래스</a:t>
            </a:r>
            <a:endParaRPr lang="en-US" altLang="ko-KR" sz="1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</a:t>
            </a:r>
            <a:r>
              <a:rPr lang="en-US" altLang="ko-KR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클래스와 제네릭 인터페이스</a:t>
            </a: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문법</a:t>
            </a: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메서드</a:t>
            </a: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타입 범위 제한</a:t>
            </a: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제네릭의 상속</a:t>
            </a:r>
            <a:endParaRPr lang="en-US" altLang="ko-KR" sz="1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프레임워크</a:t>
            </a: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개념과 구조</a:t>
            </a: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-List&lt;E&gt;</a:t>
            </a:r>
            <a:r>
              <a:rPr lang="ko-KR" altLang="en-US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-Set&lt;E</a:t>
            </a:r>
            <a:r>
              <a:rPr lang="en-US" altLang="ko-KR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  <a:r>
              <a:rPr lang="ko-KR" altLang="en-US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</a:t>
            </a:r>
            <a:r>
              <a:rPr lang="ko-KR" altLang="en-US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인터페이스</a:t>
            </a:r>
            <a:r>
              <a:rPr lang="en-US" altLang="ko-KR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-Map&lt;K,V&gt;</a:t>
            </a:r>
            <a:r>
              <a:rPr lang="ko-KR" altLang="en-US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</a:t>
            </a:r>
            <a:r>
              <a:rPr lang="ko-KR" altLang="en-US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인터페이스</a:t>
            </a: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Stack&lt;E</a:t>
            </a:r>
            <a:r>
              <a:rPr lang="en-US" altLang="ko-KR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  <a:r>
              <a:rPr lang="ko-KR" altLang="en-US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</a:t>
            </a:r>
            <a:r>
              <a:rPr lang="ko-KR" altLang="en-US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</a:t>
            </a: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-Queue&lt;E&gt;</a:t>
            </a:r>
            <a:r>
              <a:rPr lang="ko-KR" altLang="en-US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</a:t>
            </a:r>
            <a:r>
              <a:rPr lang="ko-KR" altLang="en-US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인터페이스</a:t>
            </a:r>
            <a:endParaRPr lang="en-US" altLang="ko-KR" sz="1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람다식</a:t>
            </a:r>
            <a: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altLang="ko-KR" sz="1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29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</a:t>
            </a:r>
            <a:r>
              <a:rPr lang="ko-KR" altLang="en-US" smtClean="0"/>
              <a:t>란 무엇인가</a:t>
            </a:r>
            <a:r>
              <a:rPr lang="en-US" altLang="ko-KR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1" y="2152997"/>
            <a:ext cx="5612415" cy="193609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1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Java </a:t>
            </a:r>
            <a:r>
              <a:rPr lang="ko-KR" altLang="en-US" sz="1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란</a:t>
            </a:r>
            <a:r>
              <a:rPr lang="en-US" altLang="ko-KR" sz="1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자바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(Java)</a:t>
            </a: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는 </a:t>
            </a:r>
            <a:r>
              <a:rPr lang="ko-KR" altLang="en-US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객체지향적이고</a:t>
            </a: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범용적인 프로그래밍 </a:t>
            </a:r>
            <a:r>
              <a:rPr lang="ko-KR" alt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언어이다</a:t>
            </a:r>
            <a:r>
              <a:rPr lang="en-US" altLang="ko-KR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br>
              <a:rPr lang="en-US" altLang="ko-KR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ko-KR" altLang="en-US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프로그래밍 언어</a:t>
            </a:r>
            <a:r>
              <a:rPr lang="en-US" altLang="ko-KR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컴퓨터가 이해할 수 있는 명령을 작성하기 위한 도구를 말한다</a:t>
            </a:r>
            <a:r>
              <a:rPr lang="en-US" altLang="ko-KR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br>
              <a:rPr lang="en-US" altLang="ko-KR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1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en-US" altLang="ko-KR" sz="1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자바의 플랫폼 독립성 </a:t>
            </a:r>
            <a:r>
              <a:rPr lang="en-US" altLang="ko-KR" sz="1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서로 다른 플랫폼을 사용하는 컴퓨터는 서로 다른 기계어를 </a:t>
            </a:r>
            <a:r>
              <a:rPr lang="en-US" altLang="ko-KR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ko-KR" alt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사용하기 때문에</a:t>
            </a:r>
            <a:r>
              <a:rPr lang="en-US" altLang="ko-KR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다른 플랫폼에서 사용하는 기계어는 알아듣지 못한다</a:t>
            </a:r>
            <a:r>
              <a:rPr lang="en-US" altLang="ko-KR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2" y="788953"/>
            <a:ext cx="783405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200804"/>
              </p:ext>
            </p:extLst>
          </p:nvPr>
        </p:nvGraphicFramePr>
        <p:xfrm>
          <a:off x="680320" y="4089092"/>
          <a:ext cx="5612416" cy="2422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208">
                  <a:extLst>
                    <a:ext uri="{9D8B030D-6E8A-4147-A177-3AD203B41FA5}">
                      <a16:colId xmlns:a16="http://schemas.microsoft.com/office/drawing/2014/main" val="3687266597"/>
                    </a:ext>
                  </a:extLst>
                </a:gridCol>
                <a:gridCol w="2806208">
                  <a:extLst>
                    <a:ext uri="{9D8B030D-6E8A-4147-A177-3AD203B41FA5}">
                      <a16:colId xmlns:a16="http://schemas.microsoft.com/office/drawing/2014/main" val="2523384719"/>
                    </a:ext>
                  </a:extLst>
                </a:gridCol>
              </a:tblGrid>
              <a:tr h="412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플랫폼의 종속성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플랫폼의 독립성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686707"/>
                  </a:ext>
                </a:extLst>
              </a:tr>
              <a:tr h="1028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하나의 실행 파일은 하나의 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ko-KR" altLang="en-US" sz="1500" u="sng" dirty="0" smtClean="0"/>
                        <a:t>특정 플랫폼에서만 사용가능</a:t>
                      </a:r>
                      <a:endParaRPr lang="en-US" altLang="ko-KR" sz="1500" u="sn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하나의 프로그램이 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ko-KR" altLang="en-US" sz="1500" dirty="0" smtClean="0">
                          <a:solidFill>
                            <a:srgbClr val="FF0000"/>
                          </a:solidFill>
                        </a:rPr>
                        <a:t>모든 플랫폼에서 실행 가능</a:t>
                      </a:r>
                      <a:r>
                        <a:rPr lang="en-US" altLang="ko-KR" sz="1500" dirty="0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US" altLang="ko-KR" sz="150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-&gt;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운영체제와 관계없이 실행할 수 있는 이유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= 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자바 가상 머신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(JVM</a:t>
                      </a:r>
                      <a:r>
                        <a:rPr lang="en-US" altLang="ko-KR" sz="1100" baseline="0" dirty="0" smtClean="0">
                          <a:solidFill>
                            <a:schemeClr val="bg1"/>
                          </a:solidFill>
                        </a:rPr>
                        <a:t> :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Java Virtual Machine</a:t>
                      </a:r>
                      <a:r>
                        <a:rPr lang="en-US" altLang="ko-KR" sz="1100" baseline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990109"/>
                  </a:ext>
                </a:extLst>
              </a:tr>
              <a:tr h="9809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Ex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실행파일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smtClean="0"/>
                        <a:t>플랫폼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.exe – </a:t>
                      </a:r>
                      <a:r>
                        <a:rPr lang="ko-KR" altLang="en-US" sz="1200" baseline="0" dirty="0" smtClean="0"/>
                        <a:t>윈도우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.app – </a:t>
                      </a:r>
                      <a:r>
                        <a:rPr lang="ko-KR" altLang="en-US" sz="1200" baseline="0" dirty="0" smtClean="0"/>
                        <a:t>맥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.</a:t>
                      </a:r>
                      <a:r>
                        <a:rPr lang="en-US" altLang="ko-KR" sz="1200" baseline="0" dirty="0" err="1" smtClean="0"/>
                        <a:t>sh</a:t>
                      </a:r>
                      <a:r>
                        <a:rPr lang="en-US" altLang="ko-KR" sz="1200" baseline="0" dirty="0" smtClean="0"/>
                        <a:t> - </a:t>
                      </a:r>
                      <a:r>
                        <a:rPr lang="ko-KR" altLang="en-US" sz="1200" baseline="0" dirty="0" smtClean="0"/>
                        <a:t>리눅스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Ex.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실행파일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플랫폼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dirty="0" smtClean="0"/>
                        <a:t>.class – </a:t>
                      </a:r>
                      <a:r>
                        <a:rPr lang="ko-KR" altLang="en-US" sz="1200" dirty="0" smtClean="0"/>
                        <a:t>윈도우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맥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리눅스 </a:t>
                      </a:r>
                      <a:r>
                        <a:rPr lang="en-US" altLang="ko-KR" sz="1200" dirty="0" smtClean="0"/>
                        <a:t>…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자바 실행 파일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97180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759" y="3191458"/>
            <a:ext cx="5061648" cy="33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3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0321" y="2103120"/>
            <a:ext cx="4698358" cy="3719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 smtClean="0">
                <a:solidFill>
                  <a:schemeClr val="bg1"/>
                </a:solidFill>
              </a:rPr>
              <a:t>자바 가상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머신은</a:t>
            </a:r>
            <a:r>
              <a:rPr lang="ko-KR" altLang="en-US" sz="1600" dirty="0" smtClean="0">
                <a:solidFill>
                  <a:schemeClr val="bg1"/>
                </a:solidFill>
              </a:rPr>
              <a:t> 메모리를 효율적으로 </a:t>
            </a:r>
            <a:r>
              <a:rPr lang="en-US" altLang="ko-KR" sz="1600" dirty="0" smtClean="0">
                <a:solidFill>
                  <a:schemeClr val="bg1"/>
                </a:solidFill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ko-KR" altLang="en-US" sz="1600" dirty="0" smtClean="0">
                <a:solidFill>
                  <a:schemeClr val="bg1"/>
                </a:solidFill>
              </a:rPr>
              <a:t>관리하기 위해 메모리를 크게 </a:t>
            </a:r>
            <a:r>
              <a:rPr lang="en-US" altLang="ko-KR" sz="1600" dirty="0" smtClean="0">
                <a:solidFill>
                  <a:schemeClr val="bg1"/>
                </a:solidFill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ko-KR" altLang="en-US" sz="1600" dirty="0" smtClean="0">
                <a:solidFill>
                  <a:schemeClr val="bg1"/>
                </a:solidFill>
              </a:rPr>
              <a:t>메서드</a:t>
            </a:r>
            <a:r>
              <a:rPr lang="en-US" altLang="ko-KR" sz="1600" dirty="0" smtClean="0">
                <a:solidFill>
                  <a:schemeClr val="bg1"/>
                </a:solidFill>
              </a:rPr>
              <a:t>(method), </a:t>
            </a:r>
            <a:r>
              <a:rPr lang="ko-KR" altLang="en-US" sz="1600" dirty="0" smtClean="0">
                <a:solidFill>
                  <a:schemeClr val="bg1"/>
                </a:solidFill>
              </a:rPr>
              <a:t>스택</a:t>
            </a:r>
            <a:r>
              <a:rPr lang="en-US" altLang="ko-KR" sz="1600" dirty="0" smtClean="0">
                <a:solidFill>
                  <a:schemeClr val="bg1"/>
                </a:solidFill>
              </a:rPr>
              <a:t>(stack),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힙</a:t>
            </a:r>
            <a:r>
              <a:rPr lang="en-US" altLang="ko-KR" sz="1600" dirty="0" smtClean="0">
                <a:solidFill>
                  <a:schemeClr val="bg1"/>
                </a:solidFill>
              </a:rPr>
              <a:t>(heap)</a:t>
            </a:r>
            <a:r>
              <a:rPr lang="ko-KR" altLang="en-US" sz="1600" dirty="0" smtClean="0">
                <a:solidFill>
                  <a:schemeClr val="bg1"/>
                </a:solidFill>
              </a:rPr>
              <a:t>영역으로 나눠 사용한다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200" dirty="0" smtClean="0">
                <a:solidFill>
                  <a:schemeClr val="bg1"/>
                </a:solidFill>
              </a:rPr>
              <a:t>** Main()</a:t>
            </a:r>
            <a:r>
              <a:rPr lang="ko-KR" altLang="en-US" sz="1200" dirty="0" smtClean="0">
                <a:solidFill>
                  <a:schemeClr val="bg1"/>
                </a:solidFill>
              </a:rPr>
              <a:t>메서드 </a:t>
            </a:r>
            <a:r>
              <a:rPr lang="en-US" altLang="ko-KR" sz="1200" dirty="0" smtClean="0">
                <a:solidFill>
                  <a:schemeClr val="bg1"/>
                </a:solidFill>
              </a:rPr>
              <a:t>=</a:t>
            </a:r>
            <a:r>
              <a:rPr lang="ko-KR" altLang="en-US" sz="1200" dirty="0" smtClean="0">
                <a:solidFill>
                  <a:schemeClr val="bg1"/>
                </a:solidFill>
              </a:rPr>
              <a:t> 자바 프로그램의 시작과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끝지점을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의미한다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2" y="788953"/>
            <a:ext cx="783405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5" name="내용 개체 틀 1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90432403"/>
              </p:ext>
            </p:extLst>
          </p:nvPr>
        </p:nvGraphicFramePr>
        <p:xfrm>
          <a:off x="680321" y="3390900"/>
          <a:ext cx="4698357" cy="3325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119">
                  <a:extLst>
                    <a:ext uri="{9D8B030D-6E8A-4147-A177-3AD203B41FA5}">
                      <a16:colId xmlns:a16="http://schemas.microsoft.com/office/drawing/2014/main" val="2420420546"/>
                    </a:ext>
                  </a:extLst>
                </a:gridCol>
                <a:gridCol w="1566119">
                  <a:extLst>
                    <a:ext uri="{9D8B030D-6E8A-4147-A177-3AD203B41FA5}">
                      <a16:colId xmlns:a16="http://schemas.microsoft.com/office/drawing/2014/main" val="1351296255"/>
                    </a:ext>
                  </a:extLst>
                </a:gridCol>
                <a:gridCol w="1566119">
                  <a:extLst>
                    <a:ext uri="{9D8B030D-6E8A-4147-A177-3AD203B41FA5}">
                      <a16:colId xmlns:a16="http://schemas.microsoft.com/office/drawing/2014/main" val="2259851745"/>
                    </a:ext>
                  </a:extLst>
                </a:gridCol>
              </a:tblGrid>
              <a:tr h="5542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메모리 영역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394614"/>
                  </a:ext>
                </a:extLst>
              </a:tr>
              <a:tr h="5542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heap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738084"/>
                  </a:ext>
                </a:extLst>
              </a:tr>
              <a:tr h="221718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880165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379496"/>
              </p:ext>
            </p:extLst>
          </p:nvPr>
        </p:nvGraphicFramePr>
        <p:xfrm>
          <a:off x="876530" y="4522125"/>
          <a:ext cx="1243215" cy="21945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243215">
                  <a:extLst>
                    <a:ext uri="{9D8B030D-6E8A-4147-A177-3AD203B41FA5}">
                      <a16:colId xmlns:a16="http://schemas.microsoft.com/office/drawing/2014/main" val="4278200237"/>
                    </a:ext>
                  </a:extLst>
                </a:gridCol>
              </a:tblGrid>
              <a:tr h="35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class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193546"/>
                  </a:ext>
                </a:extLst>
              </a:tr>
              <a:tr h="35883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496593"/>
                  </a:ext>
                </a:extLst>
              </a:tr>
              <a:tr h="35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static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681795"/>
                  </a:ext>
                </a:extLst>
              </a:tr>
              <a:tr h="35883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725181"/>
                  </a:ext>
                </a:extLst>
              </a:tr>
              <a:tr h="3588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final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128597"/>
                  </a:ext>
                </a:extLst>
              </a:tr>
              <a:tr h="35883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35"/>
                  </a:ext>
                </a:extLst>
              </a:tr>
            </a:tbl>
          </a:graphicData>
        </a:graphic>
      </p:graphicFrame>
      <p:sp>
        <p:nvSpPr>
          <p:cNvPr id="6" name="설명선 1 5"/>
          <p:cNvSpPr/>
          <p:nvPr/>
        </p:nvSpPr>
        <p:spPr>
          <a:xfrm>
            <a:off x="7606146" y="2154839"/>
            <a:ext cx="3508314" cy="1388225"/>
          </a:xfrm>
          <a:prstGeom prst="borderCallout1">
            <a:avLst>
              <a:gd name="adj1" fmla="val 18750"/>
              <a:gd name="adj2" fmla="val -8333"/>
              <a:gd name="adj3" fmla="val 152620"/>
              <a:gd name="adj4" fmla="val -156094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6350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schemeClr val="bg1"/>
                </a:solidFill>
              </a:rPr>
              <a:t>메소드</a:t>
            </a:r>
            <a:r>
              <a:rPr lang="ko-KR" altLang="en-US" sz="1200" b="1" dirty="0">
                <a:solidFill>
                  <a:schemeClr val="bg1"/>
                </a:solidFill>
              </a:rPr>
              <a:t> 영역 </a:t>
            </a:r>
            <a:r>
              <a:rPr lang="en-US" altLang="ko-KR" sz="1200" b="1" dirty="0">
                <a:solidFill>
                  <a:schemeClr val="bg1"/>
                </a:solidFill>
              </a:rPr>
              <a:t>(Method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Area)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</a:rPr>
              <a:t>클래스의 </a:t>
            </a:r>
            <a:r>
              <a:rPr lang="ko-KR" altLang="en-US" sz="1200" dirty="0">
                <a:solidFill>
                  <a:schemeClr val="bg1"/>
                </a:solidFill>
              </a:rPr>
              <a:t>바이트 코드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정적 변수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상수들이 </a:t>
            </a:r>
            <a:r>
              <a:rPr lang="ko-KR" altLang="en-US" sz="1200" dirty="0" smtClean="0">
                <a:solidFill>
                  <a:schemeClr val="bg1"/>
                </a:solidFill>
              </a:rPr>
              <a:t>저장된다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b="1" dirty="0" smtClean="0">
                <a:solidFill>
                  <a:schemeClr val="bg1"/>
                </a:solidFill>
              </a:rPr>
              <a:t>이 </a:t>
            </a:r>
            <a:r>
              <a:rPr lang="ko-KR" altLang="en-US" sz="1200" b="1" dirty="0">
                <a:solidFill>
                  <a:schemeClr val="bg1"/>
                </a:solidFill>
              </a:rPr>
              <a:t>영역은 </a:t>
            </a:r>
            <a:r>
              <a:rPr lang="en-US" altLang="ko-KR" sz="1200" b="1" dirty="0">
                <a:solidFill>
                  <a:schemeClr val="bg1"/>
                </a:solidFill>
              </a:rPr>
              <a:t>JVM</a:t>
            </a:r>
            <a:r>
              <a:rPr lang="ko-KR" altLang="en-US" sz="1200" b="1" dirty="0">
                <a:solidFill>
                  <a:schemeClr val="bg1"/>
                </a:solidFill>
              </a:rPr>
              <a:t>이 시작될 때 생성되며</a:t>
            </a:r>
            <a:r>
              <a:rPr lang="en-US" altLang="ko-KR" sz="1200" b="1" dirty="0">
                <a:solidFill>
                  <a:schemeClr val="bg1"/>
                </a:solidFill>
              </a:rPr>
              <a:t>, JVM</a:t>
            </a:r>
            <a:r>
              <a:rPr lang="ko-KR" altLang="en-US" sz="1200" b="1" dirty="0">
                <a:solidFill>
                  <a:schemeClr val="bg1"/>
                </a:solidFill>
              </a:rPr>
              <a:t>이 종료될 때까지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유지된다</a:t>
            </a:r>
            <a:r>
              <a:rPr lang="en-US" altLang="ko-KR" sz="1200" b="1" dirty="0">
                <a:solidFill>
                  <a:schemeClr val="bg1"/>
                </a:solidFill>
              </a:rPr>
              <a:t>.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최신 </a:t>
            </a:r>
            <a:r>
              <a:rPr lang="ko-KR" altLang="en-US" sz="1200" dirty="0">
                <a:solidFill>
                  <a:schemeClr val="bg1"/>
                </a:solidFill>
              </a:rPr>
              <a:t>버전의 </a:t>
            </a:r>
            <a:r>
              <a:rPr lang="en-US" altLang="ko-KR" sz="1200" dirty="0">
                <a:solidFill>
                  <a:schemeClr val="bg1"/>
                </a:solidFill>
              </a:rPr>
              <a:t>JVM</a:t>
            </a:r>
            <a:r>
              <a:rPr lang="ko-KR" altLang="en-US" sz="1200" dirty="0">
                <a:solidFill>
                  <a:schemeClr val="bg1"/>
                </a:solidFill>
              </a:rPr>
              <a:t>에서는 메모리 구조가 변경되어 </a:t>
            </a:r>
            <a:r>
              <a:rPr lang="en-US" altLang="ko-KR" sz="1200" dirty="0">
                <a:solidFill>
                  <a:schemeClr val="bg1"/>
                </a:solidFill>
              </a:rPr>
              <a:t>"</a:t>
            </a:r>
            <a:r>
              <a:rPr lang="en-US" altLang="ko-KR" sz="1200" dirty="0" err="1">
                <a:solidFill>
                  <a:schemeClr val="bg1"/>
                </a:solidFill>
              </a:rPr>
              <a:t>Metaspace</a:t>
            </a:r>
            <a:r>
              <a:rPr lang="en-US" altLang="ko-KR" sz="1200" dirty="0">
                <a:solidFill>
                  <a:schemeClr val="bg1"/>
                </a:solidFill>
              </a:rPr>
              <a:t>"</a:t>
            </a:r>
            <a:r>
              <a:rPr lang="ko-KR" altLang="en-US" sz="1200" dirty="0">
                <a:solidFill>
                  <a:schemeClr val="bg1"/>
                </a:solidFill>
              </a:rPr>
              <a:t>로 </a:t>
            </a:r>
            <a:r>
              <a:rPr lang="ko-KR" altLang="en-US" sz="1200" dirty="0" smtClean="0">
                <a:solidFill>
                  <a:schemeClr val="bg1"/>
                </a:solidFill>
              </a:rPr>
              <a:t>대체되었다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9" name="설명선 1 8"/>
          <p:cNvSpPr/>
          <p:nvPr/>
        </p:nvSpPr>
        <p:spPr>
          <a:xfrm>
            <a:off x="7606146" y="3741649"/>
            <a:ext cx="3508314" cy="1388225"/>
          </a:xfrm>
          <a:prstGeom prst="borderCallout1">
            <a:avLst>
              <a:gd name="adj1" fmla="val 18750"/>
              <a:gd name="adj2" fmla="val -8333"/>
              <a:gd name="adj3" fmla="val 25674"/>
              <a:gd name="adj4" fmla="val -116287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6350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스택 </a:t>
            </a:r>
            <a:r>
              <a:rPr lang="en-US" altLang="ko-KR" sz="1200" b="1" dirty="0">
                <a:solidFill>
                  <a:schemeClr val="bg1"/>
                </a:solidFill>
              </a:rPr>
              <a:t>(Stack)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메서드가 </a:t>
            </a:r>
            <a:r>
              <a:rPr lang="ko-KR" altLang="en-US" sz="1200" b="1" dirty="0">
                <a:solidFill>
                  <a:schemeClr val="bg1"/>
                </a:solidFill>
              </a:rPr>
              <a:t>호출될 때마다 해당 메서드의 지역 변수 및 매개변수들이 스택에 저장되고</a:t>
            </a:r>
            <a:r>
              <a:rPr lang="en-US" altLang="ko-KR" sz="1200" b="1" dirty="0">
                <a:solidFill>
                  <a:schemeClr val="bg1"/>
                </a:solidFill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</a:rPr>
              <a:t>메서드의 실행이 완료되면 스택에서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제거된다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스택은 </a:t>
            </a:r>
            <a:r>
              <a:rPr lang="ko-KR" altLang="en-US" sz="1200" dirty="0" err="1">
                <a:solidFill>
                  <a:schemeClr val="bg1"/>
                </a:solidFill>
              </a:rPr>
              <a:t>후입선출</a:t>
            </a:r>
            <a:r>
              <a:rPr lang="en-US" altLang="ko-KR" sz="1200" dirty="0">
                <a:solidFill>
                  <a:schemeClr val="bg1"/>
                </a:solidFill>
              </a:rPr>
              <a:t>(LIFO) </a:t>
            </a:r>
            <a:r>
              <a:rPr lang="ko-KR" altLang="en-US" sz="1200" dirty="0">
                <a:solidFill>
                  <a:schemeClr val="bg1"/>
                </a:solidFill>
              </a:rPr>
              <a:t>구조를 가지고 </a:t>
            </a:r>
            <a:r>
              <a:rPr lang="ko-KR" altLang="en-US" sz="1200" dirty="0" smtClean="0">
                <a:solidFill>
                  <a:schemeClr val="bg1"/>
                </a:solidFill>
              </a:rPr>
              <a:t>있다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0" name="설명선 1 9"/>
          <p:cNvSpPr/>
          <p:nvPr/>
        </p:nvSpPr>
        <p:spPr>
          <a:xfrm>
            <a:off x="7606146" y="5328460"/>
            <a:ext cx="3508314" cy="1388225"/>
          </a:xfrm>
          <a:prstGeom prst="borderCallout1">
            <a:avLst>
              <a:gd name="adj1" fmla="val 18750"/>
              <a:gd name="adj2" fmla="val -8333"/>
              <a:gd name="adj3" fmla="val -72530"/>
              <a:gd name="adj4" fmla="val -71268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6350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힙</a:t>
            </a:r>
            <a:r>
              <a:rPr lang="ko-KR" altLang="en-US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(Heap)</a:t>
            </a:r>
            <a:r>
              <a:rPr lang="en-US" altLang="ko-KR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동적으로 할당된 객체들이 저장되는 영역이다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자바에서는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new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키워드를 사용하여 객체를 생성할 때 </a:t>
            </a:r>
            <a:r>
              <a:rPr lang="ko-KR" altLang="en-US" sz="1200" b="1" dirty="0" err="1" smtClean="0">
                <a:solidFill>
                  <a:schemeClr val="bg1"/>
                </a:solidFill>
              </a:rPr>
              <a:t>힙에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메모리가 할당된다</a:t>
            </a:r>
            <a:r>
              <a:rPr lang="en-US" altLang="ko-KR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이 영역은 </a:t>
            </a:r>
            <a:r>
              <a:rPr lang="ko-KR" alt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가비지</a:t>
            </a:r>
            <a:r>
              <a:rPr lang="ko-KR" alt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컬렉션에 의해 관리되어 더 이상 사용되지 않는 객체들을 자동으로 제거한다</a:t>
            </a:r>
            <a:r>
              <a:rPr lang="en-US" altLang="ko-KR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en-US" altLang="ko-KR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68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0321" y="3063621"/>
            <a:ext cx="4698358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chemeClr val="bg1"/>
                </a:solidFill>
              </a:rPr>
              <a:t>[</a:t>
            </a:r>
            <a:r>
              <a:rPr lang="ko-KR" altLang="en-US" b="1" dirty="0" smtClean="0">
                <a:solidFill>
                  <a:schemeClr val="bg1"/>
                </a:solidFill>
              </a:rPr>
              <a:t>변수의 선언</a:t>
            </a:r>
            <a:r>
              <a:rPr lang="en-US" altLang="ko-KR" b="1" dirty="0" smtClean="0">
                <a:solidFill>
                  <a:schemeClr val="bg1"/>
                </a:solidFill>
              </a:rPr>
              <a:t>]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</a:rPr>
              <a:t>변수의 선언이란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프로그램에서 사용할 변수를 만들고 </a:t>
            </a:r>
            <a:r>
              <a:rPr lang="ko-KR" altLang="en-US" sz="1800" b="1" dirty="0">
                <a:solidFill>
                  <a:srgbClr val="C00000"/>
                </a:solidFill>
              </a:rPr>
              <a:t>해당 변수에 대한 정보를 컴퓨터에게 알려주는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것</a:t>
            </a:r>
            <a:r>
              <a:rPr lang="ko-KR" altLang="en-US" sz="1800" dirty="0" smtClean="0">
                <a:solidFill>
                  <a:schemeClr val="bg1"/>
                </a:solidFill>
              </a:rPr>
              <a:t>이다</a:t>
            </a:r>
            <a:r>
              <a:rPr lang="en-US" altLang="ko-KR" sz="18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bg1"/>
                </a:solidFill>
              </a:rPr>
              <a:t>변수를 </a:t>
            </a:r>
            <a:r>
              <a:rPr lang="ko-KR" altLang="en-US" sz="1800" dirty="0">
                <a:solidFill>
                  <a:schemeClr val="bg1"/>
                </a:solidFill>
              </a:rPr>
              <a:t>선언할 때는 변수의 이름과 데이터 유형을 </a:t>
            </a:r>
            <a:r>
              <a:rPr lang="ko-KR" altLang="en-US" sz="1800" dirty="0" smtClean="0">
                <a:solidFill>
                  <a:schemeClr val="bg1"/>
                </a:solidFill>
              </a:rPr>
              <a:t>지정한다</a:t>
            </a:r>
            <a:r>
              <a:rPr lang="en-US" altLang="ko-KR" sz="18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bg1"/>
                </a:solidFill>
              </a:rPr>
              <a:t>변수를 </a:t>
            </a:r>
            <a:r>
              <a:rPr lang="ko-KR" altLang="en-US" sz="1800" dirty="0">
                <a:solidFill>
                  <a:schemeClr val="bg1"/>
                </a:solidFill>
              </a:rPr>
              <a:t>선언하면 컴퓨터는 해당 변수를 위한 메모리 공간을 할당하게 </a:t>
            </a:r>
            <a:r>
              <a:rPr lang="ko-KR" altLang="en-US" sz="1800" dirty="0" smtClean="0">
                <a:solidFill>
                  <a:schemeClr val="bg1"/>
                </a:solidFill>
              </a:rPr>
              <a:t>된다</a:t>
            </a:r>
            <a:r>
              <a:rPr lang="en-US" altLang="ko-KR" sz="18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bg1"/>
                </a:solidFill>
              </a:rPr>
              <a:t>Ex)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6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</a:rPr>
              <a:t>; -&gt;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라는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정수데이터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타입을 선언</a:t>
            </a:r>
            <a:r>
              <a:rPr lang="en-US" altLang="ko-KR" sz="1600" dirty="0" smtClean="0">
                <a:solidFill>
                  <a:schemeClr val="bg1"/>
                </a:solidFill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smtClean="0">
                <a:solidFill>
                  <a:schemeClr val="bg1"/>
                </a:solidFill>
              </a:rPr>
              <a:t>String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str</a:t>
            </a:r>
            <a:r>
              <a:rPr lang="en-US" altLang="ko-KR" sz="1600" dirty="0" smtClean="0">
                <a:solidFill>
                  <a:schemeClr val="bg1"/>
                </a:solidFill>
              </a:rPr>
              <a:t> -&gt;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str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이라는 문자열 데이터 타입 선언</a:t>
            </a:r>
            <a:r>
              <a:rPr lang="en-US" altLang="ko-KR" sz="180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594124" y="3063621"/>
            <a:ext cx="4700058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변수의 활용</a:t>
            </a:r>
            <a:r>
              <a:rPr lang="en-US" altLang="ko-K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</a:rPr>
              <a:t>변수 활용은 </a:t>
            </a:r>
            <a:r>
              <a:rPr lang="ko-KR" altLang="en-US" sz="1800" b="1" dirty="0">
                <a:solidFill>
                  <a:schemeClr val="bg1"/>
                </a:solidFill>
              </a:rPr>
              <a:t>프로그래밍에서 변수를 사용하여 데이터를 저장하고 조작하는 것을 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의미한다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bg1"/>
                </a:solidFill>
              </a:rPr>
              <a:t>변수를 </a:t>
            </a:r>
            <a:r>
              <a:rPr lang="ko-KR" altLang="en-US" sz="1800" dirty="0">
                <a:solidFill>
                  <a:schemeClr val="bg1"/>
                </a:solidFill>
              </a:rPr>
              <a:t>사용하면 프로그램은 데이터를 추적하고 필요할 때 해당 데이터에 접근하여 값을 변경할 </a:t>
            </a:r>
            <a:r>
              <a:rPr lang="ko-KR" altLang="en-US" sz="1800" dirty="0" smtClean="0">
                <a:solidFill>
                  <a:schemeClr val="bg1"/>
                </a:solidFill>
              </a:rPr>
              <a:t>수 있다</a:t>
            </a:r>
            <a:r>
              <a:rPr lang="en-US" altLang="ko-KR" sz="18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bg1"/>
                </a:solidFill>
              </a:rPr>
              <a:t>변수를 </a:t>
            </a:r>
            <a:r>
              <a:rPr lang="ko-KR" altLang="en-US" sz="1800" dirty="0">
                <a:solidFill>
                  <a:schemeClr val="bg1"/>
                </a:solidFill>
              </a:rPr>
              <a:t>활용하는 것은 프로그램을 작성하는 데 있어서 매우 </a:t>
            </a:r>
            <a:r>
              <a:rPr lang="ko-KR" altLang="en-US" sz="1800" dirty="0" smtClean="0">
                <a:solidFill>
                  <a:schemeClr val="bg1"/>
                </a:solidFill>
              </a:rPr>
              <a:t>중요하다</a:t>
            </a:r>
            <a:r>
              <a:rPr lang="en-US" altLang="ko-KR" sz="18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bg1"/>
                </a:solidFill>
              </a:rPr>
              <a:t>Ex)</a:t>
            </a:r>
          </a:p>
          <a:p>
            <a:pPr marL="0" indent="0">
              <a:buNone/>
            </a:pPr>
            <a:r>
              <a:rPr lang="en-US" altLang="ko-KR" sz="18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1800" dirty="0" smtClean="0">
                <a:solidFill>
                  <a:schemeClr val="bg1"/>
                </a:solidFill>
              </a:rPr>
              <a:t> </a:t>
            </a:r>
            <a:r>
              <a:rPr lang="en-US" altLang="ko-KR" sz="1800" dirty="0" err="1" smtClean="0">
                <a:solidFill>
                  <a:schemeClr val="bg1"/>
                </a:solidFill>
              </a:rPr>
              <a:t>i</a:t>
            </a:r>
            <a:r>
              <a:rPr lang="en-US" altLang="ko-KR" sz="1800" dirty="0" smtClean="0">
                <a:solidFill>
                  <a:schemeClr val="bg1"/>
                </a:solidFill>
              </a:rPr>
              <a:t> = 0; -&gt; </a:t>
            </a:r>
            <a:r>
              <a:rPr lang="en-US" altLang="ko-KR" sz="1800" dirty="0" err="1" smtClean="0">
                <a:solidFill>
                  <a:schemeClr val="bg1"/>
                </a:solidFill>
              </a:rPr>
              <a:t>i</a:t>
            </a:r>
            <a:r>
              <a:rPr lang="ko-KR" altLang="en-US" sz="1800" dirty="0" smtClean="0">
                <a:solidFill>
                  <a:schemeClr val="bg1"/>
                </a:solidFill>
              </a:rPr>
              <a:t>에 </a:t>
            </a:r>
            <a:r>
              <a:rPr lang="en-US" altLang="ko-KR" sz="1800" dirty="0" smtClean="0">
                <a:solidFill>
                  <a:schemeClr val="bg1"/>
                </a:solidFill>
              </a:rPr>
              <a:t>0</a:t>
            </a:r>
            <a:r>
              <a:rPr lang="ko-KR" altLang="en-US" sz="1800" dirty="0" smtClean="0">
                <a:solidFill>
                  <a:schemeClr val="bg1"/>
                </a:solidFill>
              </a:rPr>
              <a:t>이라는 값을 저장한다</a:t>
            </a:r>
            <a:r>
              <a:rPr lang="en-US" altLang="ko-KR" sz="1800" dirty="0" smtClean="0">
                <a:solidFill>
                  <a:schemeClr val="bg1"/>
                </a:solidFill>
              </a:rPr>
              <a:t>.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2125728"/>
            <a:ext cx="121920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ko-KR" altLang="en-US" dirty="0"/>
              <a:t>변수</a:t>
            </a:r>
            <a:r>
              <a:rPr lang="en-US" altLang="ko-KR" dirty="0"/>
              <a:t>(Variable</a:t>
            </a:r>
            <a:r>
              <a:rPr lang="en-US" altLang="ko-KR" dirty="0" smtClean="0"/>
              <a:t>): </a:t>
            </a:r>
            <a:r>
              <a:rPr lang="ko-KR" altLang="en-US" dirty="0" smtClean="0"/>
              <a:t> </a:t>
            </a:r>
            <a:r>
              <a:rPr lang="ko-KR" altLang="ko-KR" dirty="0" smtClean="0">
                <a:latin typeface="Arial" panose="020B0604020202020204" pitchFamily="34" charset="0"/>
              </a:rPr>
              <a:t>프로그램은</a:t>
            </a:r>
            <a:r>
              <a:rPr lang="en-US" altLang="ko-KR" dirty="0" smtClean="0">
                <a:latin typeface="Arial" panose="020B0604020202020204" pitchFamily="34" charset="0"/>
              </a:rPr>
              <a:t> </a:t>
            </a:r>
            <a:r>
              <a:rPr lang="ko-KR" altLang="ko-KR" dirty="0">
                <a:latin typeface="Arial" panose="020B0604020202020204" pitchFamily="34" charset="0"/>
              </a:rPr>
              <a:t>변수를 사용하여</a:t>
            </a:r>
            <a:r>
              <a:rPr lang="ko-KR" altLang="ko-KR" dirty="0" smtClean="0">
                <a:latin typeface="Arial" panose="020B0604020202020204" pitchFamily="34" charset="0"/>
              </a:rPr>
              <a:t> </a:t>
            </a:r>
            <a:r>
              <a:rPr lang="ko-KR" altLang="ko-KR" dirty="0">
                <a:latin typeface="Arial" panose="020B0604020202020204" pitchFamily="34" charset="0"/>
              </a:rPr>
              <a:t>데이터를 저장하고 추적하며</a:t>
            </a:r>
            <a:r>
              <a:rPr lang="ko-KR" altLang="ko-KR" dirty="0" smtClean="0">
                <a:latin typeface="Arial" panose="020B0604020202020204" pitchFamily="34" charset="0"/>
              </a:rPr>
              <a:t>,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ko-KR" dirty="0" smtClean="0">
                <a:latin typeface="Arial" panose="020B0604020202020204" pitchFamily="34" charset="0"/>
              </a:rPr>
              <a:t>데이터를 </a:t>
            </a:r>
            <a:r>
              <a:rPr lang="ko-KR" altLang="ko-KR" dirty="0">
                <a:latin typeface="Arial" panose="020B0604020202020204" pitchFamily="34" charset="0"/>
              </a:rPr>
              <a:t>조작하고 다룰 수 </a:t>
            </a:r>
            <a:r>
              <a:rPr lang="ko-KR" altLang="ko-KR" dirty="0" smtClean="0">
                <a:latin typeface="Arial" panose="020B0604020202020204" pitchFamily="34" charset="0"/>
              </a:rPr>
              <a:t>있다</a:t>
            </a:r>
            <a:r>
              <a:rPr lang="ko-KR" altLang="ko-KR" dirty="0">
                <a:latin typeface="Arial" panose="020B0604020202020204" pitchFamily="34" charset="0"/>
              </a:rPr>
              <a:t>. </a:t>
            </a:r>
            <a:endParaRPr lang="en-US" altLang="ko-KR" dirty="0" smtClean="0">
              <a:latin typeface="Arial" panose="020B0604020202020204" pitchFamily="34" charset="0"/>
            </a:endParaRPr>
          </a:p>
          <a:p>
            <a:pPr lvl="0" algn="ctr"/>
            <a:r>
              <a:rPr lang="ko-KR" altLang="ko-KR" dirty="0" smtClean="0">
                <a:latin typeface="Arial" panose="020B0604020202020204" pitchFamily="34" charset="0"/>
              </a:rPr>
              <a:t>변수는 </a:t>
            </a:r>
            <a:r>
              <a:rPr lang="ko-KR" altLang="ko-KR" dirty="0">
                <a:latin typeface="Arial" panose="020B0604020202020204" pitchFamily="34" charset="0"/>
              </a:rPr>
              <a:t>프로그래밍에서 매우 중요한 개념으로, 거의 모든 프로그램에서 </a:t>
            </a:r>
            <a:r>
              <a:rPr lang="ko-KR" altLang="ko-KR" dirty="0" smtClean="0">
                <a:latin typeface="Arial" panose="020B0604020202020204" pitchFamily="34" charset="0"/>
              </a:rPr>
              <a:t>사용</a:t>
            </a:r>
            <a:r>
              <a:rPr lang="ko-KR" altLang="en-US" dirty="0" smtClean="0">
                <a:latin typeface="Arial" panose="020B0604020202020204" pitchFamily="34" charset="0"/>
              </a:rPr>
              <a:t>된</a:t>
            </a:r>
            <a:r>
              <a:rPr lang="ko-KR" altLang="ko-KR" dirty="0" smtClean="0">
                <a:latin typeface="Arial" panose="020B0604020202020204" pitchFamily="34" charset="0"/>
              </a:rPr>
              <a:t>다.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4343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Söhne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4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베를린">
  <a:themeElements>
    <a:clrScheme name="베를린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베를린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베를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TM04033917[[fn=베를린]]</Template>
  <TotalTime>737</TotalTime>
  <Words>395</Words>
  <Application>Microsoft Office PowerPoint</Application>
  <PresentationFormat>와이드스크린</PresentationFormat>
  <Paragraphs>77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Söhne</vt:lpstr>
      <vt:lpstr>맑은 고딕</vt:lpstr>
      <vt:lpstr>Arial</vt:lpstr>
      <vt:lpstr>Trebuchet MS</vt:lpstr>
      <vt:lpstr>베를린</vt:lpstr>
      <vt:lpstr>Java</vt:lpstr>
      <vt:lpstr>목차</vt:lpstr>
      <vt:lpstr>Java란 무엇인가?</vt:lpstr>
      <vt:lpstr>Java란 무엇인가?</vt:lpstr>
      <vt:lpstr>변수란 무엇인가?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admin</dc:creator>
  <cp:lastModifiedBy>admin</cp:lastModifiedBy>
  <cp:revision>34</cp:revision>
  <dcterms:created xsi:type="dcterms:W3CDTF">2024-04-08T00:46:53Z</dcterms:created>
  <dcterms:modified xsi:type="dcterms:W3CDTF">2024-04-08T13:06:49Z</dcterms:modified>
</cp:coreProperties>
</file>