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40" r:id="rId1"/>
  </p:sldMasterIdLst>
  <p:notesMasterIdLst>
    <p:notesMasterId r:id="rId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7C5C9C2-371F-4D6D-BE39-AF98A20BF9A7}" name="목차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09" autoAdjust="0"/>
    <p:restoredTop sz="94660"/>
  </p:normalViewPr>
  <p:slideViewPr>
    <p:cSldViewPr snapToGrid="0">
      <p:cViewPr>
        <p:scale>
          <a:sx n="90" d="100"/>
          <a:sy n="90" d="100"/>
        </p:scale>
        <p:origin x="372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82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891CBA4-1650-4CCB-950D-5089E49CDEA0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77E474-F2AA-428F-A475-A439ABC4457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9164405" y="2744901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1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4561009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  <a:endParaRPr lang="en-US" sz="7200">
              <a:solidFill>
                <a:schemeClr val="tx1"/>
              </a:solidFill>
            </a:endParaRPr>
          </a:p>
        </p:txBody>
      </p:sp>
      <p:grpSp>
        <p:nvGrpSpPr>
          <p:cNvPr id="18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9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3" name=""/>
          <p:cNvGrpSpPr/>
          <p:nvPr userDrawn="1"/>
        </p:nvGrpSpPr>
        <p:grpSpPr>
          <a:xfrm rot="0">
            <a:off x="10585828" y="4566138"/>
            <a:ext cx="1602997" cy="1368198"/>
            <a:chOff x="10585828" y="609600"/>
            <a:chExt cx="1602997" cy="1368198"/>
          </a:xfrm>
        </p:grpSpPr>
        <p:sp>
          <p:nvSpPr>
            <p:cNvPr id="14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 idx="0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itle 1"/>
          <p:cNvSpPr>
            <a:spLocks noGrp="1"/>
          </p:cNvSpPr>
          <p:nvPr>
            <p:ph type="title" idx="0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3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3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9" name=""/>
          <p:cNvGrpSpPr/>
          <p:nvPr userDrawn="1"/>
        </p:nvGrpSpPr>
        <p:grpSpPr>
          <a:xfrm rot="16200000">
            <a:off x="9883910" y="5364773"/>
            <a:ext cx="1602997" cy="1368198"/>
            <a:chOff x="10585828" y="609600"/>
            <a:chExt cx="1602997" cy="1368198"/>
          </a:xfrm>
        </p:grpSpPr>
        <p:sp>
          <p:nvSpPr>
            <p:cNvPr id="10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9" name=""/>
          <p:cNvGrpSpPr/>
          <p:nvPr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8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1" name=""/>
          <p:cNvGrpSpPr/>
          <p:nvPr userDrawn="1"/>
        </p:nvGrpSpPr>
        <p:grpSpPr>
          <a:xfrm rot="0">
            <a:off x="10589003" y="2714128"/>
            <a:ext cx="1602997" cy="1368198"/>
            <a:chOff x="10585828" y="609600"/>
            <a:chExt cx="1602997" cy="1368198"/>
          </a:xfrm>
        </p:grpSpPr>
        <p:sp>
          <p:nvSpPr>
            <p:cNvPr id="12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4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5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0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1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12" name=""/>
          <p:cNvGrpSpPr/>
          <p:nvPr userDrawn="1"/>
        </p:nvGrpSpPr>
        <p:grpSpPr>
          <a:xfrm rot="0">
            <a:off x="10585828" y="609600"/>
            <a:ext cx="1602997" cy="1368198"/>
            <a:chOff x="10585828" y="609600"/>
            <a:chExt cx="1602997" cy="1368198"/>
          </a:xfrm>
        </p:grpSpPr>
        <p:sp>
          <p:nvSpPr>
            <p:cNvPr id="13" name="Rectangle 17"/>
            <p:cNvSpPr/>
            <p:nvPr/>
          </p:nvSpPr>
          <p:spPr>
            <a:xfrm>
              <a:off x="10585828" y="609600"/>
              <a:ext cx="1602997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014006" y="788953"/>
              <a:ext cx="783404" cy="10094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베를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 rotWithShape="1"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F27530F-C173-4D31-9E53-9F9EE5695ED1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9B7EC6A-03F1-4218-97F8-F3D28023F4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  <p:sldLayoutId id="2147484039" r:id="rId1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/>
              <a:t>클래스와 객체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67350" y="2125516"/>
            <a:ext cx="257465" cy="3586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07414" y="3173354"/>
            <a:ext cx="10254954" cy="916892"/>
          </a:xfrm>
          <a:prstGeom prst="rect">
            <a:avLst/>
          </a:prstGeom>
          <a:effectLst>
            <a:outerShdw blurRad="76200" dist="762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[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sz="2100" b="1">
                <a:solidFill>
                  <a:schemeClr val="dk1"/>
                </a:solidFill>
              </a:rPr>
              <a:t>자바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]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지향형 프로그래밍 언어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               </a:t>
            </a:r>
            <a:r>
              <a:rPr lang="en-US" altLang="ko-KR">
                <a:solidFill>
                  <a:schemeClr val="dk1"/>
                </a:solidFill>
              </a:rPr>
              <a:t>=&gt;</a:t>
            </a:r>
            <a:r>
              <a:rPr lang="ko-KR" altLang="en-US">
                <a:solidFill>
                  <a:schemeClr val="dk1"/>
                </a:solidFill>
              </a:rPr>
              <a:t> 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추상클래스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인터페이스와 같은 </a:t>
            </a:r>
            <a:r>
              <a:rPr lang="ko-KR" altLang="en-US">
                <a:solidFill>
                  <a:schemeClr val="dk1"/>
                </a:solidFill>
                <a:highlight>
                  <a:srgbClr val="f4e5b2"/>
                </a:highlight>
              </a:rPr>
              <a:t>객체</a:t>
            </a:r>
            <a:r>
              <a:rPr lang="ko-KR" altLang="en-US">
                <a:solidFill>
                  <a:schemeClr val="dk1"/>
                </a:solidFill>
              </a:rPr>
              <a:t>지향적 문법요소를 사용해 프로그램 구성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027439" y="5255606"/>
            <a:ext cx="5043314" cy="999332"/>
          </a:xfrm>
          <a:prstGeom prst="borderCallout2">
            <a:avLst>
              <a:gd name="adj1" fmla="val -10434"/>
              <a:gd name="adj2" fmla="val 62450"/>
              <a:gd name="adj3" fmla="val -132803"/>
              <a:gd name="adj4" fmla="val 62564"/>
              <a:gd name="adj5" fmla="val -132753"/>
              <a:gd name="adj6" fmla="val 53685"/>
            </a:avLst>
          </a:prstGeom>
          <a:ln w="38100"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객체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Object 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사용할 수 있는 실체를 의미하며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 b="1">
                <a:solidFill>
                  <a:srgbClr val="b21010"/>
                </a:solidFill>
              </a:rPr>
              <a:t>클래스</a:t>
            </a:r>
            <a:r>
              <a:rPr lang="ko-KR" altLang="en-US">
                <a:solidFill>
                  <a:schemeClr val="dk1"/>
                </a:solidFill>
              </a:rPr>
              <a:t>는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객체를 만들기 위한 설계도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 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클래스와 객체 구분하기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060" y="2081209"/>
            <a:ext cx="7431879" cy="422763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62532" y="6388871"/>
            <a:ext cx="11266936" cy="3375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Wingdings"/>
              <a:buNone/>
              <a:defRPr/>
            </a:pP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우리는 클래스를 직접 사용 할 수 없다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 우리가 붕어빵을 먹고 싶다고 해서 붕어빵 기계를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ko-KR" altLang="en-US" sz="1600">
                <a:solidFill>
                  <a:schemeClr val="dk1"/>
                </a:solidFill>
                <a:highlight>
                  <a:schemeClr val="lt1"/>
                </a:highlight>
              </a:rPr>
              <a:t>먹을 수 없는 것과 같은 원리이다</a:t>
            </a:r>
            <a:r>
              <a:rPr lang="en-US" altLang="ko-KR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lang="en-US" altLang="ko-KR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생성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49180" y="2227791"/>
            <a:ext cx="1839594" cy="2722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 b="1">
                <a:solidFill>
                  <a:schemeClr val="lt1"/>
                </a:solidFill>
              </a:rPr>
              <a:t>클래스의</a:t>
            </a:r>
            <a:r>
              <a:rPr lang="en-US" altLang="ko-KR" sz="1200" b="1">
                <a:solidFill>
                  <a:schemeClr val="lt1"/>
                </a:solidFill>
              </a:rPr>
              <a:t> </a:t>
            </a:r>
            <a:r>
              <a:rPr lang="ko-KR" altLang="en-US" sz="1200" b="1">
                <a:solidFill>
                  <a:schemeClr val="lt1"/>
                </a:solidFill>
              </a:rPr>
              <a:t>객체 생성방법</a:t>
            </a:r>
            <a:endParaRPr lang="ko-KR" altLang="en-US" sz="1200" b="1">
              <a:solidFill>
                <a:schemeClr val="lt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99331" y="3553931"/>
            <a:ext cx="11412584" cy="2578263"/>
            <a:chOff x="99331" y="4182581"/>
            <a:chExt cx="11412584" cy="2578263"/>
          </a:xfrm>
        </p:grpSpPr>
        <p:sp>
          <p:nvSpPr>
            <p:cNvPr id="8" name=""/>
            <p:cNvSpPr/>
            <p:nvPr/>
          </p:nvSpPr>
          <p:spPr>
            <a:xfrm>
              <a:off x="1694571" y="4182581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클래스명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1691994" y="4889019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참조변수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693777" y="5546246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dk1"/>
                  </a:solidFill>
                </a:rPr>
                <a:t>new</a:t>
              </a:r>
              <a:r>
                <a:rPr lang="en-US" altLang="ko-KR" sz="1600">
                  <a:solidFill>
                    <a:schemeClr val="dk1"/>
                  </a:solidFill>
                </a:rPr>
                <a:t> </a:t>
              </a:r>
              <a:r>
                <a:rPr lang="ko-KR" altLang="en-US" sz="1600" b="1">
                  <a:solidFill>
                    <a:schemeClr val="dk1"/>
                  </a:solidFill>
                </a:rPr>
                <a:t>키워드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97385" y="6203468"/>
              <a:ext cx="1386417" cy="35983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생성자</a:t>
              </a:r>
              <a:endParaRPr lang="ko-KR" altLang="en-US" sz="1600" b="1">
                <a:solidFill>
                  <a:schemeClr val="dk1"/>
                </a:solidFill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3153323" y="4907196"/>
              <a:ext cx="8358591" cy="3139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/>
                <a:t>실제</a:t>
              </a:r>
              <a:r>
                <a:rPr lang="en-US" altLang="ko-KR" sz="1500"/>
                <a:t> </a:t>
              </a:r>
              <a:r>
                <a:rPr lang="ko-KR" altLang="en-US" sz="1500"/>
                <a:t>데이터를 저장하는 것이 아니라 </a:t>
              </a:r>
              <a:r>
                <a:rPr lang="ko-KR" altLang="en-US" sz="1500">
                  <a:solidFill>
                    <a:schemeClr val="lt1"/>
                  </a:solidFill>
                  <a:highlight>
                    <a:srgbClr val="9c3b00"/>
                  </a:highlight>
                </a:rPr>
                <a:t>실제 데이터가 있는 힙 메모리의 위치값을 가리키는 변수</a:t>
              </a:r>
              <a:endParaRPr lang="ko-KR" altLang="en-US" sz="1500">
                <a:solidFill>
                  <a:schemeClr val="lt1"/>
                </a:solidFill>
                <a:highlight>
                  <a:srgbClr val="9c3b00"/>
                </a:highlight>
              </a:endParaRPr>
            </a:p>
          </p:txBody>
        </p:sp>
        <p:sp>
          <p:nvSpPr>
            <p:cNvPr id="17" name=""/>
            <p:cNvSpPr txBox="1"/>
            <p:nvPr/>
          </p:nvSpPr>
          <p:spPr>
            <a:xfrm>
              <a:off x="3171825" y="5586412"/>
              <a:ext cx="2510790" cy="317182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>
                  <a:highlight>
                    <a:srgbClr val="9c3b00"/>
                  </a:highlight>
                </a:rPr>
                <a:t>힙 메모리에 저장</a:t>
              </a:r>
              <a:r>
                <a:rPr lang="ko-KR" altLang="en-US" sz="1500"/>
                <a:t>을 의미</a:t>
              </a:r>
              <a:endParaRPr lang="ko-KR" altLang="en-US" sz="1500"/>
            </a:p>
          </p:txBody>
        </p:sp>
        <p:sp>
          <p:nvSpPr>
            <p:cNvPr id="18" name=""/>
            <p:cNvSpPr txBox="1"/>
            <p:nvPr/>
          </p:nvSpPr>
          <p:spPr>
            <a:xfrm>
              <a:off x="3178549" y="6215063"/>
              <a:ext cx="4761491" cy="545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ko-KR" altLang="en-US" sz="1500" b="1"/>
                <a:t>클래스와 이름이 동일하지만 뒤에 소괄호</a:t>
              </a:r>
              <a:r>
                <a:rPr lang="ko-KR" altLang="en-US" sz="1500"/>
                <a:t>가 붙는다</a:t>
              </a:r>
              <a:r>
                <a:rPr lang="en-US" altLang="ko-KR" sz="1500"/>
                <a:t>.</a:t>
              </a:r>
              <a:br>
                <a:rPr lang="ko-KR" altLang="en-US" sz="1500"/>
              </a:br>
              <a:r>
                <a:rPr lang="ko-KR" altLang="en-US" sz="1500">
                  <a:highlight>
                    <a:srgbClr val="9c3b00"/>
                  </a:highlight>
                </a:rPr>
                <a:t>생성자가 실행되면 클래스의 객체가 생성</a:t>
              </a:r>
              <a:r>
                <a:rPr lang="ko-KR" altLang="en-US" sz="1500"/>
                <a:t>된다</a:t>
              </a:r>
              <a:r>
                <a:rPr lang="en-US" altLang="ko-KR" sz="1500"/>
                <a:t>.</a:t>
              </a:r>
              <a:endParaRPr lang="en-US" altLang="ko-KR" sz="1500"/>
            </a:p>
          </p:txBody>
        </p:sp>
        <p:cxnSp>
          <p:nvCxnSpPr>
            <p:cNvPr id="19" name=""/>
            <p:cNvCxnSpPr>
              <a:stCxn id="23" idx="0"/>
              <a:endCxn id="8" idx="1"/>
            </p:cNvCxnSpPr>
            <p:nvPr/>
          </p:nvCxnSpPr>
          <p:spPr>
            <a:xfrm rot="5400000" flipH="1" flipV="1">
              <a:off x="956511" y="4602106"/>
              <a:ext cx="977667" cy="49845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>
              <a:stCxn id="23" idx="0"/>
              <a:endCxn id="9" idx="1"/>
            </p:cNvCxnSpPr>
            <p:nvPr/>
          </p:nvCxnSpPr>
          <p:spPr>
            <a:xfrm flipV="1">
              <a:off x="1196120" y="5068935"/>
              <a:ext cx="495873" cy="27122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"/>
            <p:cNvCxnSpPr>
              <a:stCxn id="23" idx="0"/>
              <a:endCxn id="11" idx="1"/>
            </p:cNvCxnSpPr>
            <p:nvPr/>
          </p:nvCxnSpPr>
          <p:spPr>
            <a:xfrm>
              <a:off x="1196120" y="5340164"/>
              <a:ext cx="497657" cy="38599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>
              <a:stCxn id="23" idx="0"/>
              <a:endCxn id="12" idx="1"/>
            </p:cNvCxnSpPr>
            <p:nvPr/>
          </p:nvCxnSpPr>
          <p:spPr>
            <a:xfrm rot="16200000" flipH="1">
              <a:off x="925143" y="5611141"/>
              <a:ext cx="1043219" cy="5012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"/>
            <p:cNvSpPr/>
            <p:nvPr/>
          </p:nvSpPr>
          <p:spPr>
            <a:xfrm>
              <a:off x="99331" y="5082267"/>
              <a:ext cx="1096788" cy="515795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 b="1">
                  <a:solidFill>
                    <a:schemeClr val="lt1"/>
                  </a:solidFill>
                </a:rPr>
                <a:t>객체를</a:t>
              </a:r>
              <a:br>
                <a:rPr lang="ko-KR" altLang="en-US" sz="1000" b="1">
                  <a:solidFill>
                    <a:schemeClr val="lt1"/>
                  </a:solidFill>
                </a:rPr>
              </a:br>
              <a:r>
                <a:rPr lang="ko-KR" altLang="en-US" sz="1000" b="1">
                  <a:solidFill>
                    <a:schemeClr val="lt1"/>
                  </a:solidFill>
                </a:rPr>
                <a:t>구성하는 요소</a:t>
              </a:r>
              <a:endParaRPr lang="ko-KR" altLang="en-US" sz="1000"/>
            </a:p>
          </p:txBody>
        </p:sp>
      </p:grpSp>
      <p:sp>
        <p:nvSpPr>
          <p:cNvPr id="25" name=""/>
          <p:cNvSpPr txBox="1"/>
          <p:nvPr/>
        </p:nvSpPr>
        <p:spPr>
          <a:xfrm>
            <a:off x="2324100" y="6557962"/>
            <a:ext cx="253365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762125" y="6272212"/>
            <a:ext cx="491490" cy="4695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</a:rPr>
              <a:t>⇒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209799" y="6329362"/>
            <a:ext cx="6225540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new</a:t>
            </a:r>
            <a:r>
              <a:rPr lang="ko-KR" altLang="en-US">
                <a:solidFill>
                  <a:schemeClr val="dk1"/>
                </a:solidFill>
                <a:highlight>
                  <a:srgbClr val="ffff00"/>
                </a:highlight>
              </a:rPr>
              <a:t>는 생성자의 결과물로 나온 객체를 힙 메모리에 넣는다</a:t>
            </a:r>
            <a:r>
              <a:rPr lang="en-US" altLang="ko-KR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lang="en-US" altLang="ko-KR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0" name=""/>
          <p:cNvSpPr/>
          <p:nvPr/>
        </p:nvSpPr>
        <p:spPr>
          <a:xfrm>
            <a:off x="6232979" y="2602215"/>
            <a:ext cx="4740576" cy="724731"/>
          </a:xfrm>
          <a:prstGeom prst="accentCallout1">
            <a:avLst>
              <a:gd name="adj1" fmla="val 49469"/>
              <a:gd name="adj2" fmla="val -8333"/>
              <a:gd name="adj3" fmla="val 49006"/>
              <a:gd name="adj4" fmla="val -19643"/>
            </a:avLst>
          </a:prstGeom>
          <a:solidFill>
            <a:srgbClr val="0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A()</a:t>
            </a:r>
            <a:r>
              <a:rPr lang="ko-KR" altLang="en-US"/>
              <a:t> 생성자로 만든 객체를 힙 메모리에 넣고</a:t>
            </a:r>
            <a:r>
              <a:rPr lang="en-US" altLang="ko-KR"/>
              <a:t>,</a:t>
            </a:r>
            <a:r>
              <a:rPr lang="ko-KR" altLang="en-US"/>
              <a:t> 위치값을 </a:t>
            </a:r>
            <a:r>
              <a:rPr lang="en-US" altLang="ko-KR"/>
              <a:t>A</a:t>
            </a:r>
            <a:r>
              <a:rPr lang="ko-KR" altLang="en-US"/>
              <a:t>타입의 참조 변수에 </a:t>
            </a:r>
            <a:r>
              <a:rPr lang="en-US" altLang="ko-KR"/>
              <a:t>a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33314" y="2534708"/>
            <a:ext cx="5196417" cy="8942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클래스명 참조 변수명 </a:t>
            </a:r>
            <a:r>
              <a:rPr lang="en-US" altLang="ko-KR" b="1">
                <a:solidFill>
                  <a:schemeClr val="dk1"/>
                </a:solidFill>
              </a:rPr>
              <a:t>=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new</a:t>
            </a:r>
            <a:r>
              <a:rPr lang="ko-KR" altLang="en-US" b="1">
                <a:solidFill>
                  <a:schemeClr val="dk1"/>
                </a:solidFill>
              </a:rPr>
              <a:t> 생성자</a:t>
            </a:r>
            <a:r>
              <a:rPr lang="en-US" altLang="ko-KR" b="1">
                <a:solidFill>
                  <a:schemeClr val="dk1"/>
                </a:solidFill>
              </a:rPr>
              <a:t>();</a:t>
            </a:r>
            <a:endParaRPr lang="en-US" altLang="ko-KR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ex) A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a = new A();</a:t>
            </a:r>
            <a:endParaRPr lang="en-US" altLang="ko-KR"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542222" y="6327694"/>
            <a:ext cx="3553778" cy="366476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[</a:t>
            </a:r>
            <a:r>
              <a:rPr lang="ko-KR" altLang="en-US" b="1">
                <a:solidFill>
                  <a:schemeClr val="dk1"/>
                </a:solidFill>
              </a:rPr>
              <a:t> 객체 생성에 따른 메모리 구조 </a:t>
            </a:r>
            <a:r>
              <a:rPr lang="en-US" altLang="ko-KR" b="1">
                <a:solidFill>
                  <a:schemeClr val="dk1"/>
                </a:solidFill>
              </a:rPr>
              <a:t>]</a:t>
            </a:r>
            <a:endParaRPr lang="en-US" altLang="ko-KR" b="1">
              <a:solidFill>
                <a:schemeClr val="dk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576" y="685417"/>
            <a:ext cx="8221222" cy="548716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893968" y="3429000"/>
            <a:ext cx="3178969" cy="2768203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036840" y="3631405"/>
            <a:ext cx="3000378" cy="2281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point :)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메서드를</a:t>
            </a:r>
            <a:r>
              <a:rPr lang="en-US" altLang="ko-KR" sz="1400">
                <a:solidFill>
                  <a:schemeClr val="dk1"/>
                </a:solidFill>
              </a:rPr>
              <a:t> </a:t>
            </a:r>
            <a:r>
              <a:rPr lang="ko-KR" altLang="en-US" sz="1400">
                <a:solidFill>
                  <a:schemeClr val="dk1"/>
                </a:solidFill>
              </a:rPr>
              <a:t>보면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실제 메서드 구현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코드는 클래스 영역 안에 저장해</a:t>
            </a:r>
            <a:endParaRPr lang="ko-KR" altLang="en-US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dk1"/>
                </a:solidFill>
              </a:rPr>
              <a:t>놓고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객체 안에서는 메서드 영역의 위치만을 가르키고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>
                <a:solidFill>
                  <a:schemeClr val="dk1"/>
                </a:solidFill>
              </a:rPr>
              <a:t>그 이유는 </a:t>
            </a:r>
            <a:r>
              <a:rPr lang="en-US" altLang="ko-KR" sz="1400" b="1">
                <a:solidFill>
                  <a:schemeClr val="dk1"/>
                </a:solidFill>
                <a:highlight>
                  <a:srgbClr val="ffff00"/>
                </a:highlight>
              </a:rPr>
              <a:t>1</a:t>
            </a:r>
            <a:r>
              <a:rPr lang="ko-KR" altLang="en-US" sz="1400" b="1">
                <a:solidFill>
                  <a:schemeClr val="dk1"/>
                </a:solidFill>
                <a:highlight>
                  <a:srgbClr val="ffff00"/>
                </a:highlight>
              </a:rPr>
              <a:t>개의 클래스로 만든 모든 객체는 필드는 달라도 메서드는 동일</a:t>
            </a:r>
            <a:r>
              <a:rPr lang="ko-KR" altLang="en-US" sz="1400">
                <a:solidFill>
                  <a:schemeClr val="dk1"/>
                </a:solidFill>
              </a:rPr>
              <a:t>하기 때문이다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⇒</a:t>
            </a:r>
            <a:r>
              <a:rPr lang="ko-KR" altLang="en-US" sz="1400">
                <a:solidFill>
                  <a:schemeClr val="dk1"/>
                </a:solidFill>
              </a:rPr>
              <a:t> 객체를 </a:t>
            </a:r>
            <a:r>
              <a:rPr lang="en-US" altLang="ko-KR" sz="1400">
                <a:solidFill>
                  <a:schemeClr val="dk1"/>
                </a:solidFill>
              </a:rPr>
              <a:t>100</a:t>
            </a:r>
            <a:r>
              <a:rPr lang="ko-KR" altLang="en-US" sz="1400">
                <a:solidFill>
                  <a:schemeClr val="dk1"/>
                </a:solidFill>
              </a:rPr>
              <a:t>개 만들어도 메서드는 한 번만 만들면 된다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endParaRPr lang="en-US" altLang="ko-KR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객체의 활용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47471" y="2240600"/>
            <a:ext cx="3954051" cy="3622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객체의 활용 </a:t>
            </a:r>
            <a:r>
              <a:rPr lang="en-US" altLang="ko-KR">
                <a:solidFill>
                  <a:schemeClr val="dk1"/>
                </a:solidFill>
              </a:rPr>
              <a:t>=</a:t>
            </a:r>
            <a:r>
              <a:rPr lang="ko-KR" altLang="en-US">
                <a:solidFill>
                  <a:schemeClr val="dk1"/>
                </a:solidFill>
              </a:rPr>
              <a:t> 객체 내부의 멤버 사용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67939" y="2587773"/>
            <a:ext cx="4279057" cy="642680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필드 사용 </a:t>
            </a:r>
            <a:r>
              <a:rPr lang="en-US" altLang="ko-KR"/>
              <a:t>⇒</a:t>
            </a:r>
            <a:r>
              <a:rPr lang="ko-KR" altLang="en-US"/>
              <a:t> 필드에 값을 넣거나 읽기</a:t>
            </a:r>
            <a:endParaRPr lang="ko-KR" altLang="en-US"/>
          </a:p>
          <a:p>
            <a:pPr marL="257040" indent="-257040" algn="l" defTabSz="232257">
              <a:buFont typeface="Arial"/>
              <a:buChar char="•"/>
              <a:defRPr/>
            </a:pPr>
            <a:r>
              <a:rPr lang="ko-KR" altLang="en-US"/>
              <a:t>메서드 사용 </a:t>
            </a:r>
            <a:r>
              <a:rPr lang="en-US" altLang="ko-KR"/>
              <a:t>⇒  </a:t>
            </a:r>
            <a:r>
              <a:rPr lang="ko-KR" altLang="en-US"/>
              <a:t>해당 메서드 호출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885416" y="4368147"/>
            <a:ext cx="253899" cy="3638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275" y="3429000"/>
            <a:ext cx="6125429" cy="312463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365" y="2050185"/>
            <a:ext cx="3412060" cy="4710518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7017979" y="2065289"/>
            <a:ext cx="3409414" cy="1554154"/>
          </a:xfrm>
          <a:prstGeom prst="rect">
            <a:avLst/>
          </a:prstGeom>
          <a:noFill/>
          <a:ln w="63500"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747057" y="3662531"/>
            <a:ext cx="240984" cy="2993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1400"/>
          </a:p>
        </p:txBody>
      </p:sp>
      <p:sp>
        <p:nvSpPr>
          <p:cNvPr id="11" name=""/>
          <p:cNvSpPr/>
          <p:nvPr/>
        </p:nvSpPr>
        <p:spPr>
          <a:xfrm>
            <a:off x="10472738" y="2149078"/>
            <a:ext cx="1604963" cy="928687"/>
          </a:xfrm>
          <a:prstGeom prst="wedgeEllipseCallout">
            <a:avLst>
              <a:gd name="adj1" fmla="val -43872"/>
              <a:gd name="adj2" fmla="val 59427"/>
            </a:avLst>
          </a:prstGeom>
          <a:gradFill flip="xy" rotWithShape="1">
            <a:gsLst>
              <a:gs pos="0">
                <a:srgbClr val="a0b4e6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defRPr/>
            </a:pPr>
            <a:r>
              <a:rPr lang="en-US" altLang="ko-KR" sz="1200"/>
              <a:t>A</a:t>
            </a:r>
            <a:r>
              <a:rPr lang="ko-KR" altLang="en-US" sz="1200"/>
              <a:t>클래스 정의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 내부 구성 요소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12" y="2776464"/>
            <a:ext cx="11534775" cy="300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(1)</a:t>
            </a:r>
            <a:r>
              <a:rPr lang="ko-KR" altLang="en-US"/>
              <a:t> 필드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1865" y="1941027"/>
            <a:ext cx="6548270" cy="4916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911888" y="56679"/>
            <a:ext cx="10458751" cy="6746917"/>
            <a:chOff x="911888" y="56679"/>
            <a:chExt cx="10458751" cy="674691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83633" y="2869222"/>
              <a:ext cx="4887007" cy="3934374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6883978" y="925657"/>
              <a:ext cx="1082385" cy="1714499"/>
            </a:xfrm>
            <a:prstGeom prst="roundRect">
              <a:avLst>
                <a:gd name="adj" fmla="val 16667"/>
              </a:avLst>
            </a:prstGeom>
            <a:solidFill>
              <a:srgbClr val="d1d1d1"/>
            </a:solidFill>
            <a:ln w="508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결과값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3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4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5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1888" y="56679"/>
              <a:ext cx="5591955" cy="67446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07" y="174625"/>
            <a:ext cx="6026923" cy="650875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321" y="3856898"/>
            <a:ext cx="4772691" cy="282931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7032145" y="1909907"/>
            <a:ext cx="1082385" cy="1714499"/>
          </a:xfrm>
          <a:prstGeom prst="roundRect">
            <a:avLst>
              <a:gd name="adj" fmla="val 16667"/>
            </a:avLst>
          </a:prstGeom>
          <a:solidFill>
            <a:srgbClr val="d1d1d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결과값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false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0.0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null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>
            <a:stCxn id="16" idx="0"/>
            <a:endCxn id="5" idx="0"/>
          </p:cNvCxnSpPr>
          <p:nvPr/>
        </p:nvCxnSpPr>
        <p:spPr>
          <a:xfrm rot="5400000">
            <a:off x="4271553" y="3567824"/>
            <a:ext cx="1725831" cy="24963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프로그램 문법 요소의 발전 과정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417634" y="2217858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변수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4521169" y="4443222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구조체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543291" y="2215056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배열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217961" y="2232059"/>
            <a:ext cx="1201615" cy="45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24" y="3318906"/>
            <a:ext cx="1895739" cy="1733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1" y="3457575"/>
            <a:ext cx="1924318" cy="91452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75412" y="5424297"/>
            <a:ext cx="2333950" cy="13622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62623" y="4080916"/>
            <a:ext cx="2358569" cy="2738983"/>
          </a:xfrm>
          <a:prstGeom prst="rect">
            <a:avLst/>
          </a:prstGeom>
        </p:spPr>
      </p:pic>
      <p:cxnSp>
        <p:nvCxnSpPr>
          <p:cNvPr id="12" name=""/>
          <p:cNvCxnSpPr>
            <a:stCxn id="4" idx="3"/>
            <a:endCxn id="6" idx="1"/>
          </p:cNvCxnSpPr>
          <p:nvPr/>
        </p:nvCxnSpPr>
        <p:spPr>
          <a:xfrm flipV="1">
            <a:off x="1619249" y="2441539"/>
            <a:ext cx="2924042" cy="280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5" idx="3"/>
            <a:endCxn id="7" idx="1"/>
          </p:cNvCxnSpPr>
          <p:nvPr/>
        </p:nvCxnSpPr>
        <p:spPr>
          <a:xfrm flipV="1">
            <a:off x="5722784" y="2458542"/>
            <a:ext cx="3495176" cy="2211162"/>
          </a:xfrm>
          <a:prstGeom prst="straightConnector1">
            <a:avLst/>
          </a:prstGeom>
          <a:ln w="25400">
            <a:solidFill>
              <a:srgbClr val="d9d9d9">
                <a:alpha val="7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0" y="2724943"/>
            <a:ext cx="2367915" cy="54340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다양한 형태의 데이터를 저장하기 위해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각각의 데이터를 저장할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변수라는 문법 요소를 만들어 사용</a:t>
            </a:r>
            <a:endParaRPr lang="ko-KR" altLang="en-US" sz="1000" b="1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55864" y="2717390"/>
            <a:ext cx="4982172" cy="70030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데이터의 종류가 많아질수록 데이터의 개수만큼 변수명을 짓거나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관리하는 일이 버거워졌다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r>
              <a:rPr lang="ko-KR" altLang="en-US" sz="1000" b="1">
                <a:solidFill>
                  <a:srgbClr val="000000"/>
                </a:solidFill>
              </a:rPr>
              <a:t> 이런 문제를 해결하기 위해 만든 문법 요소가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배열</a:t>
            </a:r>
            <a:r>
              <a:rPr lang="en-US" altLang="ko-KR" sz="1000" b="1">
                <a:solidFill>
                  <a:srgbClr val="000000"/>
                </a:solidFill>
              </a:rPr>
              <a:t>’</a:t>
            </a:r>
            <a:r>
              <a:rPr lang="ko-KR" altLang="en-US" sz="1000" b="1">
                <a:solidFill>
                  <a:srgbClr val="000000"/>
                </a:solidFill>
              </a:rPr>
              <a:t> 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배열을 사용하면 같은 자료형인 변수들을 묶어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새로운 자료형으로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관리할 수 있으므로 관리해야 할 변수의 개수를 현저하게 줄일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938700" y="4964375"/>
            <a:ext cx="4354830" cy="3913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배열은 같은 자료형만 묶을 수 있으므로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 학생들의 성적</a:t>
            </a:r>
            <a:r>
              <a:rPr lang="en-US" altLang="ko-KR" sz="1000" b="1">
                <a:solidFill>
                  <a:srgbClr val="000000"/>
                </a:solidFill>
              </a:rPr>
              <a:t>(int)</a:t>
            </a:r>
            <a:r>
              <a:rPr lang="ko-KR" altLang="en-US" sz="1000" b="1">
                <a:solidFill>
                  <a:srgbClr val="000000"/>
                </a:solidFill>
              </a:rPr>
              <a:t>과 반 평균</a:t>
            </a:r>
            <a:r>
              <a:rPr lang="en-US" altLang="ko-KR" sz="1000" b="1">
                <a:solidFill>
                  <a:srgbClr val="000000"/>
                </a:solidFill>
              </a:rPr>
              <a:t>(double)</a:t>
            </a:r>
            <a:r>
              <a:rPr lang="ko-KR" altLang="en-US" sz="1000" b="1">
                <a:solidFill>
                  <a:srgbClr val="000000"/>
                </a:solidFill>
              </a:rPr>
              <a:t>은 </a:t>
            </a:r>
            <a:r>
              <a:rPr lang="en-US" altLang="ko-KR" sz="1000" b="1">
                <a:solidFill>
                  <a:srgbClr val="000000"/>
                </a:solidFill>
              </a:rPr>
              <a:t>1</a:t>
            </a:r>
            <a:r>
              <a:rPr lang="ko-KR" altLang="en-US" sz="1000" b="1">
                <a:solidFill>
                  <a:srgbClr val="000000"/>
                </a:solidFill>
              </a:rPr>
              <a:t>개의 배열로 관리할 수 없다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759866" y="2698341"/>
            <a:ext cx="4165434" cy="1309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이렇게 다양한 자료형의 데이터를 하나로 묶어 관리할 수 있는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구조체는 말 그대로 데이터만 묶어 놓은 것이다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여기에 반 평균 성적을 출력하거나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반 학생들의 총점을 계산하는 등과 같은 기능을 추가하면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반의 성적과 관련된 모든 내용을 효과적으로 처리할 수 있다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ko-KR" altLang="en-US" sz="10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이것이 바로 </a:t>
            </a:r>
            <a:r>
              <a:rPr lang="en-US" altLang="ko-KR" sz="1000" b="1">
                <a:solidFill>
                  <a:srgbClr val="000000"/>
                </a:solidFill>
              </a:rPr>
              <a:t>‘</a:t>
            </a:r>
            <a:r>
              <a:rPr lang="ko-KR" altLang="en-US" sz="1000" b="1">
                <a:solidFill>
                  <a:srgbClr val="000000"/>
                </a:solidFill>
              </a:rPr>
              <a:t>클래스</a:t>
            </a:r>
            <a:r>
              <a:rPr lang="en-US" altLang="ko-KR" sz="1000" b="1">
                <a:solidFill>
                  <a:srgbClr val="000000"/>
                </a:solidFill>
              </a:rPr>
              <a:t>(class)’</a:t>
            </a:r>
            <a:r>
              <a:rPr lang="ko-KR" altLang="en-US" sz="1000" b="1">
                <a:solidFill>
                  <a:srgbClr val="000000"/>
                </a:solidFill>
              </a:rPr>
              <a:t>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000000"/>
                </a:solidFill>
              </a:rPr>
              <a:t>즉</a:t>
            </a:r>
            <a:r>
              <a:rPr lang="en-US" altLang="ko-KR" sz="1000" b="1">
                <a:solidFill>
                  <a:srgbClr val="000000"/>
                </a:solidFill>
              </a:rPr>
              <a:t>,</a:t>
            </a:r>
            <a:r>
              <a:rPr lang="ko-KR" altLang="en-US" sz="1000" b="1">
                <a:solidFill>
                  <a:srgbClr val="000000"/>
                </a:solidFill>
              </a:rPr>
              <a:t> </a:t>
            </a: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클래스</a:t>
            </a:r>
            <a:r>
              <a:rPr lang="ko-KR" altLang="en-US" sz="1000" b="1">
                <a:solidFill>
                  <a:srgbClr val="000000"/>
                </a:solidFill>
              </a:rPr>
              <a:t>는</a:t>
            </a:r>
            <a:br>
              <a:rPr lang="ko-KR" altLang="en-US" sz="1000" b="1">
                <a:solidFill>
                  <a:srgbClr val="000000"/>
                </a:solidFill>
              </a:rPr>
            </a:br>
            <a:r>
              <a:rPr lang="ko-KR" altLang="en-US" sz="1000" b="1">
                <a:solidFill>
                  <a:srgbClr val="901414"/>
                </a:solidFill>
                <a:highlight>
                  <a:srgbClr val="f4e5b2"/>
                </a:highlight>
              </a:rPr>
              <a:t>데이터를 처리하는 다양한 기능까지 함께 관리하는 문법</a:t>
            </a:r>
            <a:r>
              <a:rPr lang="ko-KR" altLang="en-US" sz="1000" b="1">
                <a:solidFill>
                  <a:srgbClr val="000000"/>
                </a:solidFill>
              </a:rPr>
              <a:t>이다</a:t>
            </a:r>
            <a:r>
              <a:rPr lang="en-US" altLang="ko-KR" sz="1000" b="1">
                <a:solidFill>
                  <a:srgbClr val="000000"/>
                </a:solidFill>
              </a:rPr>
              <a:t>.</a:t>
            </a:r>
            <a:endParaRPr lang="en-US" altLang="ko-KR"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91161" y="2291185"/>
            <a:ext cx="9226983" cy="640610"/>
          </a:xfrm>
          <a:prstGeom prst="rect">
            <a:avLst/>
          </a:prstGeom>
          <a:solidFill>
            <a:schemeClr val="accent1"/>
          </a:solidFill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 marL="257040" indent="-257040">
              <a:buFont typeface="Wingdings"/>
              <a:buChar char="v"/>
              <a:defRPr/>
            </a:pPr>
            <a:r>
              <a:rPr lang="ko-KR" altLang="en-US">
                <a:solidFill>
                  <a:srgbClr val="000000"/>
                </a:solidFill>
              </a:rPr>
              <a:t> 객체지향의 개념을 사용하기 전에는 대부분의 프로그램을 절차지향형으로 구현했지만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     클래스를 사용한 후에는 객체지향형 프로그래밍 방식이 주로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37583" y="3058583"/>
          <a:ext cx="11904380" cy="36425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58875"/>
                <a:gridCol w="5945504"/>
              </a:tblGrid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절차지향형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객체지향형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]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순서에 맞춰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단계적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으로 실행하도록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명령어를 나열하는 방식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프로그램을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 단위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 수행하는 방식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60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기능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객체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중심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485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이야기를 순서대로 써 내려가듯이 프로그램을 구성</a:t>
                      </a:r>
                      <a:r>
                        <a:rPr lang="en-US" altLang="ko-KR"/>
                        <a:t>.</a:t>
                      </a:r>
                      <a:br>
                        <a:rPr lang="ko-KR" altLang="en-US"/>
                      </a:b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제어문을 사용해 실행 순서를 바꿀 수는 있지만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  그것조차도 제어문의 절차로 진행되는 것이다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프로그램에서 사용되는 객체를 생성하고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각 객체에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포함된 데이터와 기능을 상호 호출함으로써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프로그램을 구성</a:t>
                      </a:r>
                      <a:endParaRPr lang="ko-KR" altLang="en-US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포함된 데이터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속성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or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필드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/>
                    </a:p>
                    <a:p>
                      <a:pPr marL="257182" indent="-257182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기능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=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 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[</a:t>
                      </a:r>
                      <a:r>
                        <a:rPr lang="ko-KR" altLang="en-US">
                          <a:highlight>
                            <a:srgbClr val="f4e5b2"/>
                          </a:highlight>
                        </a:rPr>
                        <a:t>메서드</a:t>
                      </a:r>
                      <a:r>
                        <a:rPr lang="en-US" altLang="ko-KR">
                          <a:highlight>
                            <a:srgbClr val="f4e5b2"/>
                          </a:highlight>
                        </a:rPr>
                        <a:t>]</a:t>
                      </a:r>
                      <a:endParaRPr lang="en-US" altLang="ko-KR">
                        <a:highlight>
                          <a:srgbClr val="f4e5b2"/>
                        </a:highligh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084" y="2057016"/>
            <a:ext cx="9748833" cy="4718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절차지향과 객체지향 이해하기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345" y="2037683"/>
            <a:ext cx="10145541" cy="4772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자바의 객체지향 문법 요소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07851" y="2265892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클래스 </a:t>
            </a:r>
            <a:r>
              <a:rPr lang="en-US" altLang="ko-KR">
                <a:solidFill>
                  <a:srgbClr val="000000"/>
                </a:solidFill>
              </a:rPr>
              <a:t>[Class]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330249" y="3153833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추상 클래스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3983" y="3158066"/>
            <a:ext cx="2375958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 클래스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"/>
          <p:cNvCxnSpPr>
            <a:stCxn id="7" idx="0"/>
            <a:endCxn id="6" idx="0"/>
          </p:cNvCxnSpPr>
          <p:nvPr/>
        </p:nvCxnSpPr>
        <p:spPr>
          <a:xfrm rot="5400000" flipH="1" flipV="1">
            <a:off x="3152975" y="1792808"/>
            <a:ext cx="4227" cy="2726278"/>
          </a:xfrm>
          <a:prstGeom prst="bentConnector3">
            <a:avLst>
              <a:gd name="adj1" fmla="val 3326724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</p:cNvCxnSpPr>
          <p:nvPr/>
        </p:nvCxnSpPr>
        <p:spPr>
          <a:xfrm rot="16200000" flipH="1" flipV="1">
            <a:off x="2994002" y="2918049"/>
            <a:ext cx="203651" cy="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085913" y="2267357"/>
            <a:ext cx="2764285" cy="55033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인터페이스 </a:t>
            </a:r>
            <a:r>
              <a:rPr lang="en-US" altLang="ko-KR">
                <a:solidFill>
                  <a:srgbClr val="000000"/>
                </a:solidFill>
              </a:rPr>
              <a:t>[interface]</a:t>
            </a:r>
            <a:endParaRPr lang="en-US" altLang="ko-KR">
              <a:solidFill>
                <a:srgbClr val="000000"/>
              </a:solidFill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4378459" y="4474663"/>
            <a:ext cx="4440328" cy="0"/>
          </a:xfrm>
          <a:prstGeom prst="line">
            <a:avLst/>
          </a:prstGeom>
          <a:ln w="635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714" y="3834850"/>
            <a:ext cx="1453156" cy="302315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0826" y="3818792"/>
            <a:ext cx="2448266" cy="292458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6396" y="3725332"/>
            <a:ext cx="3382894" cy="2926774"/>
          </a:xfrm>
          <a:prstGeom prst="rect">
            <a:avLst/>
          </a:prstGeom>
        </p:spPr>
      </p:pic>
      <p:cxnSp>
        <p:nvCxnSpPr>
          <p:cNvPr id="16" name=""/>
          <p:cNvCxnSpPr>
            <a:stCxn id="11" idx="2"/>
            <a:endCxn id="15" idx="0"/>
          </p:cNvCxnSpPr>
          <p:nvPr/>
        </p:nvCxnSpPr>
        <p:spPr>
          <a:xfrm rot="5400000">
            <a:off x="9014129" y="3271405"/>
            <a:ext cx="907641" cy="213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2473580" y="2656416"/>
            <a:ext cx="7244840" cy="35030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크게 보면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작게 보면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</a:t>
            </a: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일반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추상 클래스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인터페이스</a:t>
            </a:r>
            <a:r>
              <a:rPr lang="en-US" altLang="ko-KR">
                <a:solidFill>
                  <a:srgbClr val="000000"/>
                </a:solidFill>
              </a:rPr>
              <a:t>]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의 객체지향 문법 요소를 사용한다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객체지향 프로그램은 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클래스나 인터페이스를 활용해 객체를 직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간접적으로 만들고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이를 활용해 프로그램을 실행한다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구조</a:t>
            </a: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0" y="1980565"/>
          <a:ext cx="12196868" cy="48774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8834"/>
                <a:gridCol w="4850130"/>
                <a:gridCol w="1190625"/>
                <a:gridCol w="4907279"/>
              </a:tblGrid>
              <a:tr h="51500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외부 구성요소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가지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내부 구성요소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가지 </a:t>
                      </a:r>
                      <a:br>
                        <a:rPr lang="ko-KR" altLang="en-US" sz="18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클래스의 멤버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이너클래스</a:t>
                      </a:r>
                      <a:endParaRPr lang="ko-KR" altLang="en-US" sz="14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패키지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프로젝트를 생성할 때 패키지를 지정했다면 이 구성 요소에 패키지 명이 포함 되며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b="1" u="sng">
                          <a:solidFill>
                            <a:srgbClr val="000000"/>
                          </a:solidFill>
                        </a:rPr>
                        <a:t>반드시 주석을 제외하고 첫 번째 줄에 위치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해야 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클래스의 생성 과정에서 패키지를 생성하지 않았다면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즉 디폴트 패키지를 사용하면 생략된다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필드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클래스의 특징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(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속성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)</a:t>
                      </a: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을 나타내는 변수</a:t>
                      </a:r>
                      <a:r>
                        <a:rPr lang="en-US" altLang="ko-KR" sz="1300" b="1">
                          <a:solidFill>
                            <a:srgbClr val="b21010"/>
                          </a:solidFill>
                        </a:rPr>
                        <a:t>.</a:t>
                      </a:r>
                      <a:endParaRPr lang="en-US" altLang="ko-KR" sz="13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만일 클래스가 한 사람에 관련된 정보를 담고 있다면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필드값으로 나이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int age = 20;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등이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임포트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b="1">
                          <a:solidFill>
                            <a:srgbClr val="b21010"/>
                          </a:solidFill>
                        </a:rPr>
                        <a:t>다른 패키지의 클래스를 사용하고자 할 때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포함된다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위치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패키지 다음 줄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메서드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클래스가 지니고 있는 </a:t>
                      </a:r>
                      <a:r>
                        <a:rPr lang="ko-KR" altLang="en-US" sz="1300">
                          <a:solidFill>
                            <a:srgbClr val="b21010"/>
                          </a:solidFill>
                        </a:rPr>
                        <a:t>기능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함수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을 나타낸다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600" b="1">
                          <a:solidFill>
                            <a:srgbClr val="b21010"/>
                          </a:solidFill>
                        </a:rPr>
                        <a:t>동작</a:t>
                      </a:r>
                      <a:endParaRPr lang="ko-KR" altLang="en-US" sz="1600" b="1">
                        <a:solidFill>
                          <a:srgbClr val="b2101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한 사람에 관련된 클래스라면 일하기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void working() {...} )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등이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외부 클래스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외부에 또 다른 클래스가 또 포함 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개의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.java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파일이 여러 개의 클래스를 가질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br>
                        <a:rPr lang="ko-KR" altLang="en-US" sz="130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단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외부 클래스에는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public 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키워드를 붙일 수 없다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</a:rPr>
                        <a:t>생성자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( A() {...} )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클래스의 객체를 생선하는 역활을 담당한다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생성자의 역활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객체를 생성한다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altLang="ko-KR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  <a:tr h="977900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자바에서는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000000"/>
                          </a:solidFill>
                        </a:rPr>
                        <a:t>파일당 하나의 public 클래스를 가질 수 있고, 파일 이름은 그 public 클래스의 이름과 동일해야 한다</a:t>
                      </a:r>
                      <a:r>
                        <a:rPr lang="en-US" altLang="ko-KR" sz="1300" u="sng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는 규칙이 존재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이너 클래스</a:t>
                      </a:r>
                      <a:endParaRPr lang="ko-KR" altLang="en-US" sz="14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클래스의 내부에도 클래스다 포함될 수 있다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3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클래스의 특징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76750" y="2227939"/>
            <a:ext cx="4014743" cy="1339731"/>
          </a:xfrm>
          <a:prstGeom prst="borderCallout2">
            <a:avLst>
              <a:gd name="adj1" fmla="val 98620"/>
              <a:gd name="adj2" fmla="val 49904"/>
              <a:gd name="adj3" fmla="val 152378"/>
              <a:gd name="adj4" fmla="val 79715"/>
              <a:gd name="adj5" fmla="val 152431"/>
              <a:gd name="adj6" fmla="val 133302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클래스는 바로 사용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반드시 </a:t>
            </a:r>
            <a:r>
              <a:rPr lang="ko-KR" altLang="en-US" b="1">
                <a:solidFill>
                  <a:schemeClr val="dk1"/>
                </a:solidFill>
              </a:rPr>
              <a:t>객체를 생성해 객체 안에 있는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필드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,</a:t>
            </a:r>
            <a:r>
              <a:rPr lang="ko-KR" altLang="en-US" b="1">
                <a:solidFill>
                  <a:schemeClr val="dk1"/>
                </a:solidFill>
                <a:highlight>
                  <a:srgbClr val="ffff00"/>
                </a:highlight>
              </a:rPr>
              <a:t> 메서드 및 이너클래스</a:t>
            </a:r>
            <a:r>
              <a:rPr lang="en-US" altLang="ko-KR" b="1">
                <a:solidFill>
                  <a:schemeClr val="dk1"/>
                </a:solidFill>
                <a:highlight>
                  <a:srgbClr val="ffff00"/>
                </a:highlight>
              </a:rPr>
              <a:t>]</a:t>
            </a:r>
            <a:r>
              <a:rPr lang="ko-KR" altLang="en-US" b="1">
                <a:solidFill>
                  <a:schemeClr val="dk1"/>
                </a:solidFill>
              </a:rPr>
              <a:t>를 사용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6604002" y="5434541"/>
            <a:ext cx="5376332" cy="1121833"/>
          </a:xfrm>
          <a:prstGeom prst="borderCallout2">
            <a:avLst>
              <a:gd name="adj1" fmla="val -2243"/>
              <a:gd name="adj2" fmla="val 49779"/>
              <a:gd name="adj3" fmla="val -102595"/>
              <a:gd name="adj4" fmla="val 34661"/>
              <a:gd name="adj5" fmla="val -103569"/>
              <a:gd name="adj6" fmla="val -21194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2.</a:t>
            </a:r>
            <a:r>
              <a:rPr lang="ko-KR" altLang="en-US" sz="1700">
                <a:solidFill>
                  <a:schemeClr val="dk1"/>
                </a:solidFill>
              </a:rPr>
              <a:t> 클래스에서 객체를 만드는 과정은 생성자가 수행</a:t>
            </a:r>
            <a:endParaRPr lang="ko-KR" altLang="en-US" sz="17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인스턴스화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클래스의 생성자로 객체를 만드는 과정</a:t>
            </a:r>
            <a:endParaRPr lang="ko-KR" altLang="en-US" sz="17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700">
                <a:solidFill>
                  <a:schemeClr val="dk1"/>
                </a:solidFill>
              </a:rPr>
              <a:t>[</a:t>
            </a:r>
            <a:r>
              <a:rPr lang="ko-KR" altLang="en-US" sz="1700" b="1">
                <a:solidFill>
                  <a:schemeClr val="dk1"/>
                </a:solidFill>
                <a:highlight>
                  <a:srgbClr val="ffff00"/>
                </a:highlight>
              </a:rPr>
              <a:t>인스턴스</a:t>
            </a:r>
            <a:r>
              <a:rPr lang="en-US" altLang="ko-KR" sz="1700">
                <a:solidFill>
                  <a:schemeClr val="dk1"/>
                </a:solidFill>
              </a:rPr>
              <a:t>]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: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ko-KR" altLang="en-US" sz="1700" b="1">
                <a:solidFill>
                  <a:schemeClr val="dk1"/>
                </a:solidFill>
              </a:rPr>
              <a:t>인스턴스화로 만들어진 객체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947658" y="3753918"/>
            <a:ext cx="1148341" cy="1148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  <a:effectLst/>
              </a:rPr>
              <a:t>클래스</a:t>
            </a:r>
            <a:endParaRPr lang="ko-KR" altLang="en-US" sz="1600">
              <a:solidFill>
                <a:schemeClr val="dk1"/>
              </a:solidFill>
              <a:effectLst/>
            </a:endParaRPr>
          </a:p>
        </p:txBody>
      </p:sp>
      <p:sp>
        <p:nvSpPr>
          <p:cNvPr id="16" name=""/>
          <p:cNvSpPr/>
          <p:nvPr/>
        </p:nvSpPr>
        <p:spPr>
          <a:xfrm>
            <a:off x="8064501" y="2259541"/>
            <a:ext cx="3566583" cy="1714500"/>
          </a:xfrm>
          <a:prstGeom prst="cloudCallout">
            <a:avLst>
              <a:gd name="adj1" fmla="val -85088"/>
              <a:gd name="adj2" fmla="val 3638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내부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필드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메서드</a:t>
            </a:r>
            <a:b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생성자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이너클래스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  <p:sp>
        <p:nvSpPr>
          <p:cNvPr id="18" name=""/>
          <p:cNvSpPr/>
          <p:nvPr/>
        </p:nvSpPr>
        <p:spPr>
          <a:xfrm>
            <a:off x="148167" y="4983689"/>
            <a:ext cx="3566583" cy="1714500"/>
          </a:xfrm>
          <a:prstGeom prst="cloudCallout">
            <a:avLst>
              <a:gd name="adj1" fmla="val 73381"/>
              <a:gd name="adj2" fmla="val -58334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[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외부 구성요소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]</a:t>
            </a:r>
            <a:br>
              <a:rPr lang="ko-KR" altLang="en-US" sz="1400">
                <a:solidFill>
                  <a:schemeClr val="dk1"/>
                </a:solidFill>
              </a:rPr>
            </a:b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패키지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임포트</a:t>
            </a:r>
            <a:endParaRPr lang="ko-KR" altLang="en-US" sz="14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highlight>
                  <a:srgbClr val="c0cdef"/>
                </a:highlight>
              </a:rPr>
              <a:t>외부 클래스</a:t>
            </a:r>
            <a:endParaRPr lang="ko-KR" altLang="en-US" sz="1400" b="1">
              <a:solidFill>
                <a:schemeClr val="dk1"/>
              </a:solidFill>
              <a:highlight>
                <a:srgbClr val="c0cde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666</ep:Words>
  <ep:PresentationFormat>와이드스크린</ep:PresentationFormat>
  <ep:Paragraphs>77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베를린</vt:lpstr>
      <vt:lpstr>클래스와 객체</vt:lpstr>
      <vt:lpstr>프로그램 문법 요소의 발전 과정</vt:lpstr>
      <vt:lpstr>절차지향과 객체지향 이해하기</vt:lpstr>
      <vt:lpstr>절차지향과 객체지향 이해하기</vt:lpstr>
      <vt:lpstr>절차지향과 객체지향 이해하기</vt:lpstr>
      <vt:lpstr>자바의 객체지향 문법 요소</vt:lpstr>
      <vt:lpstr>자바의 객체지향 문법 요소</vt:lpstr>
      <vt:lpstr>클래스의 구조</vt:lpstr>
      <vt:lpstr>클래스의 특징</vt:lpstr>
      <vt:lpstr>클래스와 객체 구분하기</vt:lpstr>
      <vt:lpstr>객체의 생성</vt:lpstr>
      <vt:lpstr>슬라이드 12</vt:lpstr>
      <vt:lpstr>객체의 활용</vt:lpstr>
      <vt:lpstr>클래스 내부 구성 요소</vt:lpstr>
      <vt:lpstr>(1) 필드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2024-04-08T00:46:53.000</dcterms:created>
  <dc:creator>admin</dc:creator>
  <cp:lastModifiedBy>USER</cp:lastModifiedBy>
  <dcterms:modified xsi:type="dcterms:W3CDTF">2024-05-11T17:02:54.133</dcterms:modified>
  <cp:revision>277</cp:revision>
  <dc:title>Java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