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embeddings/oleObject1.wdp" ContentType="image/vnd.ms-photo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96" r:id="rId1"/>
  </p:sldMasterIdLst>
  <p:notesMasterIdLst>
    <p:notesMasterId r:id="rId2"/>
  </p:notes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D7C5C9C2-371F-4D6D-BE39-AF98A20BF9A7}" name="목차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dmin" initials="a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72" y="10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commentAuthors" Target="commentAuthors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891CBA4-1650-4CCB-950D-5089E49CDEA0}" type="datetime1">
              <a:rPr lang="ko-KR" altLang="en-US"/>
              <a:pPr lvl="0">
                <a:defRPr/>
              </a:pPr>
              <a:t>2024-05-09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877E474-F2AA-428F-A475-A439ABC4457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microsoft.com/office/2007/relationships/hdphoto" Target="../embeddings/oleObject1.wdp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microsoft.com/office/2007/relationships/hdphoto" Target="../embeddings/oleObject1.wdp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microsoft.com/office/2007/relationships/hdphoto" Target="../embeddings/oleObject1.wdp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microsoft.com/office/2007/relationships/hdphoto" Target="../embeddings/oleObject1.wdp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310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61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4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5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6" y="286989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19" Type="http://schemas.openxmlformats.org/officeDocument/2006/relationships/image" Target="../media/image4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/>
              <a:t>클래스와 객체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67350" y="2125516"/>
            <a:ext cx="257465" cy="35860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207414" y="3173354"/>
            <a:ext cx="10254954" cy="916892"/>
          </a:xfrm>
          <a:prstGeom prst="rect">
            <a:avLst/>
          </a:prstGeom>
          <a:effectLst>
            <a:outerShdw blurRad="76200" dist="762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[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ko-KR" altLang="en-US" sz="2100" b="1">
                <a:solidFill>
                  <a:schemeClr val="dk1"/>
                </a:solidFill>
              </a:rPr>
              <a:t>자바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]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  <a:highlight>
                  <a:srgbClr val="f4e5b2"/>
                </a:highlight>
              </a:rPr>
              <a:t>객체</a:t>
            </a:r>
            <a:r>
              <a:rPr lang="ko-KR" altLang="en-US">
                <a:solidFill>
                  <a:schemeClr val="dk1"/>
                </a:solidFill>
              </a:rPr>
              <a:t>지향형 프로그래밍 언어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               </a:t>
            </a:r>
            <a:r>
              <a:rPr lang="en-US" altLang="ko-KR">
                <a:solidFill>
                  <a:schemeClr val="dk1"/>
                </a:solidFill>
              </a:rPr>
              <a:t>=&gt;</a:t>
            </a:r>
            <a:r>
              <a:rPr lang="ko-KR" altLang="en-US">
                <a:solidFill>
                  <a:schemeClr val="dk1"/>
                </a:solidFill>
              </a:rPr>
              <a:t> 클래스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추상클래스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인터페이스와 같은 </a:t>
            </a:r>
            <a:r>
              <a:rPr lang="ko-KR" altLang="en-US">
                <a:solidFill>
                  <a:schemeClr val="dk1"/>
                </a:solidFill>
                <a:highlight>
                  <a:srgbClr val="f4e5b2"/>
                </a:highlight>
              </a:rPr>
              <a:t>객체</a:t>
            </a:r>
            <a:r>
              <a:rPr lang="ko-KR" altLang="en-US">
                <a:solidFill>
                  <a:schemeClr val="dk1"/>
                </a:solidFill>
              </a:rPr>
              <a:t>지향적 문법요소를 사용해 프로그램 구성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3027439" y="5255606"/>
            <a:ext cx="5043314" cy="999332"/>
          </a:xfrm>
          <a:prstGeom prst="borderCallout2">
            <a:avLst>
              <a:gd name="adj1" fmla="val -10434"/>
              <a:gd name="adj2" fmla="val 62450"/>
              <a:gd name="adj3" fmla="val -132803"/>
              <a:gd name="adj4" fmla="val 62564"/>
              <a:gd name="adj5" fmla="val -132753"/>
              <a:gd name="adj6" fmla="val 53685"/>
            </a:avLst>
          </a:prstGeom>
          <a:ln w="38100">
            <a:solidFill>
              <a:schemeClr val="dk1"/>
            </a:solidFill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객체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Object 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사용할 수 있는 실체를 의미하며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 b="1">
                <a:solidFill>
                  <a:srgbClr val="b21010"/>
                </a:solidFill>
              </a:rPr>
              <a:t>클래스</a:t>
            </a:r>
            <a:r>
              <a:rPr lang="ko-KR" altLang="en-US">
                <a:solidFill>
                  <a:schemeClr val="dk1"/>
                </a:solidFill>
              </a:rPr>
              <a:t>는 </a:t>
            </a:r>
            <a:r>
              <a:rPr lang="en-US" altLang="ko-KR">
                <a:solidFill>
                  <a:schemeClr val="dk1"/>
                </a:solidFill>
              </a:rPr>
              <a:t>‘</a:t>
            </a:r>
            <a:r>
              <a:rPr lang="ko-KR" altLang="en-US">
                <a:solidFill>
                  <a:schemeClr val="dk1"/>
                </a:solidFill>
              </a:rPr>
              <a:t>객체를 만들기 위한 설계도</a:t>
            </a:r>
            <a:r>
              <a:rPr lang="en-US" altLang="ko-KR">
                <a:solidFill>
                  <a:schemeClr val="dk1"/>
                </a:solidFill>
              </a:rPr>
              <a:t>’</a:t>
            </a:r>
            <a:r>
              <a:rPr lang="ko-KR" altLang="en-US">
                <a:solidFill>
                  <a:schemeClr val="dk1"/>
                </a:solidFill>
              </a:rPr>
              <a:t> 이다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"/>
          <p:cNvCxnSpPr>
            <a:stCxn id="16" idx="0"/>
            <a:endCxn id="5" idx="0"/>
          </p:cNvCxnSpPr>
          <p:nvPr/>
        </p:nvCxnSpPr>
        <p:spPr>
          <a:xfrm rot="5400000">
            <a:off x="4271553" y="3567824"/>
            <a:ext cx="1725831" cy="24963"/>
          </a:xfrm>
          <a:prstGeom prst="straightConnector1">
            <a:avLst/>
          </a:prstGeom>
          <a:ln w="25400">
            <a:solidFill>
              <a:srgbClr val="d9d9d9">
                <a:alpha val="7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프로그램 문법 요소의 발전 과정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417634" y="2217858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변수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4521169" y="4443222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구조체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4543291" y="2215056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배열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217961" y="2232059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클래스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224" y="3318906"/>
            <a:ext cx="1895739" cy="173379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71681" y="3457575"/>
            <a:ext cx="1924318" cy="914527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75412" y="5424297"/>
            <a:ext cx="2333950" cy="136226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62623" y="4080916"/>
            <a:ext cx="2358569" cy="2738983"/>
          </a:xfrm>
          <a:prstGeom prst="rect">
            <a:avLst/>
          </a:prstGeom>
        </p:spPr>
      </p:pic>
      <p:cxnSp>
        <p:nvCxnSpPr>
          <p:cNvPr id="12" name=""/>
          <p:cNvCxnSpPr>
            <a:stCxn id="4" idx="3"/>
            <a:endCxn id="6" idx="1"/>
          </p:cNvCxnSpPr>
          <p:nvPr/>
        </p:nvCxnSpPr>
        <p:spPr>
          <a:xfrm flipV="1">
            <a:off x="1619249" y="2441539"/>
            <a:ext cx="2924042" cy="2802"/>
          </a:xfrm>
          <a:prstGeom prst="straightConnector1">
            <a:avLst/>
          </a:prstGeom>
          <a:ln w="25400">
            <a:solidFill>
              <a:srgbClr val="d9d9d9">
                <a:alpha val="7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5" idx="3"/>
            <a:endCxn id="7" idx="1"/>
          </p:cNvCxnSpPr>
          <p:nvPr/>
        </p:nvCxnSpPr>
        <p:spPr>
          <a:xfrm flipV="1">
            <a:off x="5722784" y="2458542"/>
            <a:ext cx="3495176" cy="2211162"/>
          </a:xfrm>
          <a:prstGeom prst="straightConnector1">
            <a:avLst/>
          </a:prstGeom>
          <a:ln w="25400">
            <a:solidFill>
              <a:srgbClr val="d9d9d9">
                <a:alpha val="7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0" y="2724943"/>
            <a:ext cx="2367915" cy="54340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다양한 형태의 데이터를 저장하기 위해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각각의 데이터를 저장할 수 있는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변수라는 문법 요소를 만들어 사용</a:t>
            </a:r>
            <a:endParaRPr lang="ko-KR" altLang="en-US" sz="1000" b="1">
              <a:solidFill>
                <a:srgbClr val="000000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655864" y="2717390"/>
            <a:ext cx="4982172" cy="70030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데이터의 종류가 많아질수록 데이터의 개수만큼 변수명을 짓거나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관리하는 일이 버거워졌다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r>
              <a:rPr lang="ko-KR" altLang="en-US" sz="1000" b="1">
                <a:solidFill>
                  <a:srgbClr val="000000"/>
                </a:solidFill>
              </a:rPr>
              <a:t> 이런 문제를 해결하기 위해 만든 문법 요소가 </a:t>
            </a:r>
            <a:r>
              <a:rPr lang="en-US" altLang="ko-KR" sz="1000" b="1">
                <a:solidFill>
                  <a:srgbClr val="000000"/>
                </a:solidFill>
              </a:rPr>
              <a:t>‘</a:t>
            </a:r>
            <a:r>
              <a:rPr lang="ko-KR" altLang="en-US" sz="1000" b="1">
                <a:solidFill>
                  <a:srgbClr val="000000"/>
                </a:solidFill>
              </a:rPr>
              <a:t>배열</a:t>
            </a:r>
            <a:r>
              <a:rPr lang="en-US" altLang="ko-KR" sz="1000" b="1">
                <a:solidFill>
                  <a:srgbClr val="000000"/>
                </a:solidFill>
              </a:rPr>
              <a:t>’</a:t>
            </a:r>
            <a:r>
              <a:rPr lang="ko-KR" altLang="en-US" sz="1000" b="1">
                <a:solidFill>
                  <a:srgbClr val="000000"/>
                </a:solidFill>
              </a:rPr>
              <a:t> 이다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배열을 사용하면 같은 자료형인 변수들을 묶어 </a:t>
            </a:r>
            <a:r>
              <a:rPr lang="en-US" altLang="ko-KR" sz="1000" b="1">
                <a:solidFill>
                  <a:srgbClr val="000000"/>
                </a:solidFill>
              </a:rPr>
              <a:t>1</a:t>
            </a:r>
            <a:r>
              <a:rPr lang="ko-KR" altLang="en-US" sz="1000" b="1">
                <a:solidFill>
                  <a:srgbClr val="000000"/>
                </a:solidFill>
              </a:rPr>
              <a:t>개의 새로운 자료형으로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관리할 수 있으므로 관리해야 할 변수의 개수를 현저하게 줄일 수 있다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2938700" y="4964375"/>
            <a:ext cx="4354830" cy="39134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배열은 같은 자료형만 묶을 수 있으므로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반 학생들의 성적</a:t>
            </a:r>
            <a:r>
              <a:rPr lang="en-US" altLang="ko-KR" sz="1000" b="1">
                <a:solidFill>
                  <a:srgbClr val="000000"/>
                </a:solidFill>
              </a:rPr>
              <a:t>(int)</a:t>
            </a:r>
            <a:r>
              <a:rPr lang="ko-KR" altLang="en-US" sz="1000" b="1">
                <a:solidFill>
                  <a:srgbClr val="000000"/>
                </a:solidFill>
              </a:rPr>
              <a:t>과 반 평균</a:t>
            </a:r>
            <a:r>
              <a:rPr lang="en-US" altLang="ko-KR" sz="1000" b="1">
                <a:solidFill>
                  <a:srgbClr val="000000"/>
                </a:solidFill>
              </a:rPr>
              <a:t>(double)</a:t>
            </a:r>
            <a:r>
              <a:rPr lang="ko-KR" altLang="en-US" sz="1000" b="1">
                <a:solidFill>
                  <a:srgbClr val="000000"/>
                </a:solidFill>
              </a:rPr>
              <a:t>은 </a:t>
            </a:r>
            <a:r>
              <a:rPr lang="en-US" altLang="ko-KR" sz="1000" b="1">
                <a:solidFill>
                  <a:srgbClr val="000000"/>
                </a:solidFill>
              </a:rPr>
              <a:t>1</a:t>
            </a:r>
            <a:r>
              <a:rPr lang="ko-KR" altLang="en-US" sz="1000" b="1">
                <a:solidFill>
                  <a:srgbClr val="000000"/>
                </a:solidFill>
              </a:rPr>
              <a:t>개의 배열로 관리할 수 없다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759866" y="2698341"/>
            <a:ext cx="4165434" cy="13097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이렇게 다양한 자료형의 데이터를 하나로 묶어 관리할 수 있는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구조체는 말 그대로 데이터만 묶어 놓은 것이다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여기에 반 평균 성적을 출력하거나</a:t>
            </a:r>
            <a:endParaRPr lang="ko-KR" altLang="en-US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반 학생들의 총점을 계산하는 등과 같은 기능을 추가하면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반의 성적과 관련된 모든 내용을 효과적으로 처리할 수 있다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ko-KR" altLang="en-US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이것이 바로 </a:t>
            </a:r>
            <a:r>
              <a:rPr lang="en-US" altLang="ko-KR" sz="1000" b="1">
                <a:solidFill>
                  <a:srgbClr val="000000"/>
                </a:solidFill>
              </a:rPr>
              <a:t>‘</a:t>
            </a:r>
            <a:r>
              <a:rPr lang="ko-KR" altLang="en-US" sz="1000" b="1">
                <a:solidFill>
                  <a:srgbClr val="000000"/>
                </a:solidFill>
              </a:rPr>
              <a:t>클래스</a:t>
            </a:r>
            <a:r>
              <a:rPr lang="en-US" altLang="ko-KR" sz="1000" b="1">
                <a:solidFill>
                  <a:srgbClr val="000000"/>
                </a:solidFill>
              </a:rPr>
              <a:t>(class)’</a:t>
            </a:r>
            <a:r>
              <a:rPr lang="ko-KR" altLang="en-US" sz="1000" b="1">
                <a:solidFill>
                  <a:srgbClr val="000000"/>
                </a:solidFill>
              </a:rPr>
              <a:t>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즉</a:t>
            </a:r>
            <a:r>
              <a:rPr lang="en-US" altLang="ko-KR" sz="1000" b="1">
                <a:solidFill>
                  <a:srgbClr val="000000"/>
                </a:solidFill>
              </a:rPr>
              <a:t>,</a:t>
            </a:r>
            <a:r>
              <a:rPr lang="ko-KR" altLang="en-US" sz="1000" b="1">
                <a:solidFill>
                  <a:srgbClr val="000000"/>
                </a:solidFill>
              </a:rPr>
              <a:t> </a:t>
            </a:r>
            <a:r>
              <a:rPr lang="ko-KR" altLang="en-US" sz="1000" b="1">
                <a:solidFill>
                  <a:srgbClr val="901414"/>
                </a:solidFill>
                <a:highlight>
                  <a:srgbClr val="f4e5b2"/>
                </a:highlight>
              </a:rPr>
              <a:t>클래스</a:t>
            </a:r>
            <a:r>
              <a:rPr lang="ko-KR" altLang="en-US" sz="1000" b="1">
                <a:solidFill>
                  <a:srgbClr val="000000"/>
                </a:solidFill>
              </a:rPr>
              <a:t>는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901414"/>
                </a:solidFill>
                <a:highlight>
                  <a:srgbClr val="f4e5b2"/>
                </a:highlight>
              </a:rPr>
              <a:t>데이터를 처리하는 다양한 기능까지 함께 관리하는 문법</a:t>
            </a:r>
            <a:r>
              <a:rPr lang="ko-KR" altLang="en-US" sz="1000" b="1">
                <a:solidFill>
                  <a:srgbClr val="000000"/>
                </a:solidFill>
              </a:rPr>
              <a:t>이다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절차지향과 객체지향 이해하기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291161" y="2291185"/>
            <a:ext cx="9226983" cy="640610"/>
          </a:xfrm>
          <a:prstGeom prst="rect">
            <a:avLst/>
          </a:prstGeom>
          <a:solidFill>
            <a:schemeClr val="accent1"/>
          </a:solidFill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/>
            </a:pPr>
            <a:r>
              <a:rPr lang="ko-KR" altLang="en-US">
                <a:solidFill>
                  <a:srgbClr val="000000"/>
                </a:solidFill>
              </a:rPr>
              <a:t> 객체지향의 개념을 사용하기 전에는 대부분의 프로그램을 절차지향형으로 구현했지만</a:t>
            </a: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     클래스를 사용한 후에는 객체지향형 프로그래밍 방식이 주로 사용된다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37583" y="3058583"/>
          <a:ext cx="11904380" cy="36425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958875"/>
                <a:gridCol w="5945504"/>
              </a:tblGrid>
              <a:tr h="5604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절차지향형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]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객체지향형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]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7312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순서에 맞춰 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단계적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으로 실행하도록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명령어를 나열하는 방식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프로그램을 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객체 단위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로 수행하는 방식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604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기능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중심 프로그래밍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객체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중심 프로그래밍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5485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이야기를 순서대로 써 내려가듯이 프로그램을 구성</a:t>
                      </a:r>
                      <a:r>
                        <a:rPr lang="en-US" altLang="ko-KR"/>
                        <a:t>.</a:t>
                      </a:r>
                      <a:br>
                        <a:rPr lang="ko-KR" altLang="en-US"/>
                      </a:b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제어문을 사용해 실행 순서를 바꿀 수는 있지만</a:t>
                      </a:r>
                      <a:r>
                        <a:rPr lang="en-US" altLang="ko-KR"/>
                        <a:t>,</a:t>
                      </a:r>
                      <a:br>
                        <a:rPr lang="ko-KR" altLang="en-US"/>
                      </a:br>
                      <a:r>
                        <a:rPr lang="ko-KR" altLang="en-US"/>
                        <a:t>  그것조차도 제어문의 절차로 진행되는 것이다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프로그램에서 사용되는 객체를 생성하고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각 객체에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  포함된 데이터와 기능을 상호 호출함으로써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  프로그램을 구성</a:t>
                      </a:r>
                      <a:endParaRPr lang="ko-KR" altLang="en-US"/>
                    </a:p>
                    <a:p>
                      <a:pPr marL="257182" indent="-257182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포함된 데이터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=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[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속성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]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or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[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필드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]</a:t>
                      </a:r>
                      <a:endParaRPr lang="en-US" altLang="ko-KR"/>
                    </a:p>
                    <a:p>
                      <a:pPr marL="257182" indent="-257182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기능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=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[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메서드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]</a:t>
                      </a:r>
                      <a:endParaRPr lang="en-US" altLang="ko-KR">
                        <a:highlight>
                          <a:srgbClr val="f4e5b2"/>
                        </a:highlight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절차지향과 객체지향 이해하기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0084" y="2057016"/>
            <a:ext cx="9748833" cy="4718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절차지향과 객체지향 이해하기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345" y="2037683"/>
            <a:ext cx="10145541" cy="4772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자바의 객체지향 문법 요소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907851" y="2265892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클래스 </a:t>
            </a:r>
            <a:r>
              <a:rPr lang="en-US" altLang="ko-KR">
                <a:solidFill>
                  <a:srgbClr val="000000"/>
                </a:solidFill>
              </a:rPr>
              <a:t>[Class]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3330249" y="3153833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추상 클래스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603983" y="3158066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일반 클래스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8" name=""/>
          <p:cNvCxnSpPr>
            <a:stCxn id="7" idx="0"/>
            <a:endCxn id="6" idx="0"/>
          </p:cNvCxnSpPr>
          <p:nvPr/>
        </p:nvCxnSpPr>
        <p:spPr>
          <a:xfrm rot="5400000" flipH="1" flipV="1">
            <a:off x="3152975" y="1792808"/>
            <a:ext cx="4227" cy="2726278"/>
          </a:xfrm>
          <a:prstGeom prst="bentConnector3">
            <a:avLst>
              <a:gd name="adj1" fmla="val 3326724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2"/>
          </p:cNvCxnSpPr>
          <p:nvPr/>
        </p:nvCxnSpPr>
        <p:spPr>
          <a:xfrm rot="16200000" flipH="1" flipV="1">
            <a:off x="2994002" y="2918049"/>
            <a:ext cx="203651" cy="4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8085913" y="2267357"/>
            <a:ext cx="2764285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인터페이스 </a:t>
            </a:r>
            <a:r>
              <a:rPr lang="en-US" altLang="ko-KR">
                <a:solidFill>
                  <a:srgbClr val="000000"/>
                </a:solidFill>
              </a:rPr>
              <a:t>[interface]</a:t>
            </a:r>
            <a:endParaRPr lang="en-US" altLang="ko-KR">
              <a:solidFill>
                <a:srgbClr val="000000"/>
              </a:solidFill>
            </a:endParaRPr>
          </a:p>
        </p:txBody>
      </p:sp>
      <p:cxnSp>
        <p:nvCxnSpPr>
          <p:cNvPr id="12" name=""/>
          <p:cNvCxnSpPr/>
          <p:nvPr/>
        </p:nvCxnSpPr>
        <p:spPr>
          <a:xfrm rot="16200000" flipH="1">
            <a:off x="4378459" y="4474663"/>
            <a:ext cx="4440328" cy="0"/>
          </a:xfrm>
          <a:prstGeom prst="line">
            <a:avLst/>
          </a:prstGeom>
          <a:ln w="635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4714" y="3834850"/>
            <a:ext cx="1453156" cy="302315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10826" y="3818792"/>
            <a:ext cx="2448266" cy="2924583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76396" y="3725332"/>
            <a:ext cx="3382894" cy="2926774"/>
          </a:xfrm>
          <a:prstGeom prst="rect">
            <a:avLst/>
          </a:prstGeom>
        </p:spPr>
      </p:pic>
      <p:cxnSp>
        <p:nvCxnSpPr>
          <p:cNvPr id="16" name=""/>
          <p:cNvCxnSpPr>
            <a:stCxn id="11" idx="2"/>
            <a:endCxn id="15" idx="0"/>
          </p:cNvCxnSpPr>
          <p:nvPr/>
        </p:nvCxnSpPr>
        <p:spPr>
          <a:xfrm rot="5400000">
            <a:off x="9014129" y="3271405"/>
            <a:ext cx="907641" cy="213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자바의 객체지향 문법 요소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907851" y="2265892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클래스 </a:t>
            </a:r>
            <a:r>
              <a:rPr lang="en-US" altLang="ko-KR">
                <a:solidFill>
                  <a:srgbClr val="000000"/>
                </a:solidFill>
              </a:rPr>
              <a:t>[Class]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3330249" y="3153833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추상 클래스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603983" y="3158066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일반 클래스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8" name=""/>
          <p:cNvCxnSpPr>
            <a:stCxn id="7" idx="0"/>
            <a:endCxn id="6" idx="0"/>
          </p:cNvCxnSpPr>
          <p:nvPr/>
        </p:nvCxnSpPr>
        <p:spPr>
          <a:xfrm rot="5400000" flipH="1" flipV="1">
            <a:off x="3152975" y="1792808"/>
            <a:ext cx="4227" cy="2726278"/>
          </a:xfrm>
          <a:prstGeom prst="bentConnector3">
            <a:avLst>
              <a:gd name="adj1" fmla="val 3326724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2"/>
          </p:cNvCxnSpPr>
          <p:nvPr/>
        </p:nvCxnSpPr>
        <p:spPr>
          <a:xfrm rot="16200000" flipH="1" flipV="1">
            <a:off x="2994002" y="2918049"/>
            <a:ext cx="203651" cy="4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8085913" y="2267357"/>
            <a:ext cx="2764285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인터페이스 </a:t>
            </a:r>
            <a:r>
              <a:rPr lang="en-US" altLang="ko-KR">
                <a:solidFill>
                  <a:srgbClr val="000000"/>
                </a:solidFill>
              </a:rPr>
              <a:t>[interface]</a:t>
            </a:r>
            <a:endParaRPr lang="en-US" altLang="ko-KR">
              <a:solidFill>
                <a:srgbClr val="000000"/>
              </a:solidFill>
            </a:endParaRPr>
          </a:p>
        </p:txBody>
      </p:sp>
      <p:cxnSp>
        <p:nvCxnSpPr>
          <p:cNvPr id="12" name=""/>
          <p:cNvCxnSpPr/>
          <p:nvPr/>
        </p:nvCxnSpPr>
        <p:spPr>
          <a:xfrm rot="16200000" flipH="1">
            <a:off x="4378459" y="4474663"/>
            <a:ext cx="4440328" cy="0"/>
          </a:xfrm>
          <a:prstGeom prst="line">
            <a:avLst/>
          </a:prstGeom>
          <a:ln w="635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4714" y="3834850"/>
            <a:ext cx="1453156" cy="302315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10826" y="3818792"/>
            <a:ext cx="2448266" cy="2924583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76396" y="3725332"/>
            <a:ext cx="3382894" cy="2926774"/>
          </a:xfrm>
          <a:prstGeom prst="rect">
            <a:avLst/>
          </a:prstGeom>
        </p:spPr>
      </p:pic>
      <p:cxnSp>
        <p:nvCxnSpPr>
          <p:cNvPr id="16" name=""/>
          <p:cNvCxnSpPr>
            <a:stCxn id="11" idx="2"/>
            <a:endCxn id="15" idx="0"/>
          </p:cNvCxnSpPr>
          <p:nvPr/>
        </p:nvCxnSpPr>
        <p:spPr>
          <a:xfrm rot="5400000">
            <a:off x="9014129" y="3271405"/>
            <a:ext cx="907641" cy="213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2473580" y="2656416"/>
            <a:ext cx="7244840" cy="350308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크게 보면 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ko-KR" altLang="en-US">
                <a:solidFill>
                  <a:srgbClr val="000000"/>
                </a:solidFill>
              </a:rPr>
              <a:t>개</a:t>
            </a: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r>
              <a:rPr lang="ko-KR" altLang="en-US">
                <a:solidFill>
                  <a:srgbClr val="000000"/>
                </a:solidFill>
              </a:rPr>
              <a:t>클래스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인터페이스</a:t>
            </a:r>
            <a:r>
              <a:rPr lang="en-US" altLang="ko-KR">
                <a:solidFill>
                  <a:srgbClr val="000000"/>
                </a:solidFill>
              </a:rPr>
              <a:t>]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작게 보면 </a:t>
            </a:r>
            <a:r>
              <a:rPr lang="en-US" altLang="ko-KR">
                <a:solidFill>
                  <a:srgbClr val="000000"/>
                </a:solidFill>
              </a:rPr>
              <a:t>3</a:t>
            </a:r>
            <a:r>
              <a:rPr lang="ko-KR" altLang="en-US">
                <a:solidFill>
                  <a:srgbClr val="000000"/>
                </a:solidFill>
              </a:rPr>
              <a:t>개</a:t>
            </a: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r>
              <a:rPr lang="ko-KR" altLang="en-US">
                <a:solidFill>
                  <a:srgbClr val="000000"/>
                </a:solidFill>
              </a:rPr>
              <a:t>일반 클래스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추상 클래스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인터페이스</a:t>
            </a:r>
            <a:r>
              <a:rPr lang="en-US" altLang="ko-KR">
                <a:solidFill>
                  <a:srgbClr val="000000"/>
                </a:solidFill>
              </a:rPr>
              <a:t>]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의 객체지향 문법 요소를 사용한다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객체지향 프로그램은 </a:t>
            </a:r>
            <a:br>
              <a:rPr lang="ko-KR" altLang="en-US">
                <a:solidFill>
                  <a:srgbClr val="000000"/>
                </a:solidFill>
              </a:rPr>
            </a:br>
            <a:r>
              <a:rPr lang="ko-KR" altLang="en-US">
                <a:solidFill>
                  <a:srgbClr val="000000"/>
                </a:solidFill>
              </a:rPr>
              <a:t>클래스나 인터페이스를 활용해 객체를 직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간접적으로 만들고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br>
              <a:rPr lang="ko-KR" altLang="en-US">
                <a:solidFill>
                  <a:srgbClr val="000000"/>
                </a:solidFill>
              </a:rPr>
            </a:br>
            <a:r>
              <a:rPr lang="ko-KR" altLang="en-US">
                <a:solidFill>
                  <a:srgbClr val="000000"/>
                </a:solidFill>
              </a:rPr>
              <a:t>이를 활용해 프로그램을 실행한다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클래스의 구조</a:t>
            </a:r>
            <a:endParaRPr lang="ko-KR" altLang="en-US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0" y="1968499"/>
          <a:ext cx="12191576" cy="52781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48834"/>
                <a:gridCol w="4850130"/>
                <a:gridCol w="1185332"/>
                <a:gridCol w="4907279"/>
              </a:tblGrid>
              <a:tr h="977900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외부 구요소 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가지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내부 구성요소 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가지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9779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패키지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프로젝트르 생성할 때 패키지를 지정했다면 이 구성 요소에 패키지 명이 포함 되며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300" b="1" u="sng">
                          <a:solidFill>
                            <a:srgbClr val="000000"/>
                          </a:solidFill>
                        </a:rPr>
                        <a:t>반드시 주석을 제외하고 첫 번째 줄에 위치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해야 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클래스의 생성 과정에서 패키지를 생성하지 않았다면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즉 디폴트 패키지를 사용하면 생략된다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필드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클래스의 특징</a:t>
                      </a:r>
                      <a:r>
                        <a:rPr lang="en-US" altLang="ko-KR" sz="1300" b="1">
                          <a:solidFill>
                            <a:srgbClr val="b21010"/>
                          </a:solidFill>
                        </a:rPr>
                        <a:t>(</a:t>
                      </a: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속성</a:t>
                      </a:r>
                      <a:r>
                        <a:rPr lang="en-US" altLang="ko-KR" sz="1300" b="1">
                          <a:solidFill>
                            <a:srgbClr val="b21010"/>
                          </a:solidFill>
                        </a:rPr>
                        <a:t>)</a:t>
                      </a: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을 나타내는 변수</a:t>
                      </a:r>
                      <a:r>
                        <a:rPr lang="en-US" altLang="ko-KR" sz="1300" b="1">
                          <a:solidFill>
                            <a:srgbClr val="b2101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만일 클래스가 한 사람에 관련된 정보를 담고 있다면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필드값으로 나이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int age = 20;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등이 포함될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9779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임포트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다른 패키지의 클래스를 사용하고자 할 때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포함된다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br>
                        <a:rPr lang="ko-KR" altLang="en-US" sz="130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위치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패키지 다음 줄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메서드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클래스가 지니고 있는 </a:t>
                      </a:r>
                      <a:r>
                        <a:rPr lang="ko-KR" altLang="en-US" sz="1300">
                          <a:solidFill>
                            <a:srgbClr val="b21010"/>
                          </a:solidFill>
                        </a:rPr>
                        <a:t>기능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함수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을 나타낸다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600" b="1">
                          <a:solidFill>
                            <a:srgbClr val="b21010"/>
                          </a:solidFill>
                        </a:rPr>
                        <a:t>동작</a:t>
                      </a:r>
                      <a:endParaRPr lang="ko-KR" altLang="en-US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한 사람에 관련된 클래스라면 일하기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 void working() {...} )</a:t>
                      </a:r>
                      <a:endParaRPr lang="ko-KR" altLang="en-US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등이 포함 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9779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외부 클래스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클래스의 외부에 또 다른 클래스가 또 포함 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즉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개의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.java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파일이 여러 개의 클래스를 가질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br>
                        <a:rPr lang="ko-KR" altLang="en-US" sz="130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단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외부 클래스에는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public 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키워드를 붙일 수 없다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생성자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생성자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 A() {...} )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는 클래스의 객체를 생선하는 역활을 담당한다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생성자의 역활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객체를 생성한다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977900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자바에서는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300" u="sng">
                          <a:solidFill>
                            <a:srgbClr val="000000"/>
                          </a:solidFill>
                        </a:rPr>
                        <a:t>파일당 하나의 public 클래스를 가질 수 있고, 파일 이름은 그 public 클래스의 이름과 동일해야 한다</a:t>
                      </a:r>
                      <a:r>
                        <a:rPr lang="en-US" altLang="ko-KR" sz="1300" u="sng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는 규칙이 존재</a:t>
                      </a:r>
                      <a:endParaRPr lang="ko-KR" altLang="en-US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이너 클래스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클래스의 내부에도 클래스다 포함될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449</ep:Words>
  <ep:PresentationFormat>와이드스크린</ep:PresentationFormat>
  <ep:Paragraphs>38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베를린</vt:lpstr>
      <vt:lpstr>클래스와 객체</vt:lpstr>
      <vt:lpstr>프로그램 문법 요소의 발전 과정</vt:lpstr>
      <vt:lpstr>절차지향과 객체지향 이해하기</vt:lpstr>
      <vt:lpstr>절차지향과 객체지향 이해하기</vt:lpstr>
      <vt:lpstr>절차지향과 객체지향 이해하기</vt:lpstr>
      <vt:lpstr>자바의 객체지향 문법 요소</vt:lpstr>
      <vt:lpstr>자바의 객체지향 문법 요소</vt:lpstr>
      <vt:lpstr>클래스의 구조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2024-04-08T00:46:53.000</dcterms:created>
  <dc:creator>admin</dc:creator>
  <cp:lastModifiedBy>USER</cp:lastModifiedBy>
  <dcterms:modified xsi:type="dcterms:W3CDTF">2024-05-09T16:05:27.091</dcterms:modified>
  <cp:revision>230</cp:revision>
  <dc:title>Java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