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8" r:id="rId10"/>
    <p:sldId id="269" r:id="rId11"/>
    <p:sldId id="270" r:id="rId12"/>
    <p:sldId id="263" r:id="rId13"/>
    <p:sldId id="264" r:id="rId14"/>
    <p:sldId id="265" r:id="rId15"/>
    <p:sldId id="266"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7" d="100"/>
          <a:sy n="57" d="100"/>
        </p:scale>
        <p:origin x="108" y="16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88F98E-72DC-48E6-BAB3-460DD8078265}"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D5DF1-EA4B-4E52-BC92-6B5AC3B8EE24}" type="slidenum">
              <a:rPr lang="en-US" smtClean="0"/>
              <a:t>‹#›</a:t>
            </a:fld>
            <a:endParaRPr lang="en-US"/>
          </a:p>
        </p:txBody>
      </p:sp>
    </p:spTree>
    <p:extLst>
      <p:ext uri="{BB962C8B-B14F-4D97-AF65-F5344CB8AC3E}">
        <p14:creationId xmlns:p14="http://schemas.microsoft.com/office/powerpoint/2010/main" val="1906191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88F98E-72DC-48E6-BAB3-460DD8078265}"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D5DF1-EA4B-4E52-BC92-6B5AC3B8EE24}" type="slidenum">
              <a:rPr lang="en-US" smtClean="0"/>
              <a:t>‹#›</a:t>
            </a:fld>
            <a:endParaRPr lang="en-US"/>
          </a:p>
        </p:txBody>
      </p:sp>
    </p:spTree>
    <p:extLst>
      <p:ext uri="{BB962C8B-B14F-4D97-AF65-F5344CB8AC3E}">
        <p14:creationId xmlns:p14="http://schemas.microsoft.com/office/powerpoint/2010/main" val="2869954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88F98E-72DC-48E6-BAB3-460DD8078265}"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D5DF1-EA4B-4E52-BC92-6B5AC3B8EE24}" type="slidenum">
              <a:rPr lang="en-US" smtClean="0"/>
              <a:t>‹#›</a:t>
            </a:fld>
            <a:endParaRPr lang="en-US"/>
          </a:p>
        </p:txBody>
      </p:sp>
    </p:spTree>
    <p:extLst>
      <p:ext uri="{BB962C8B-B14F-4D97-AF65-F5344CB8AC3E}">
        <p14:creationId xmlns:p14="http://schemas.microsoft.com/office/powerpoint/2010/main" val="2520101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88F98E-72DC-48E6-BAB3-460DD8078265}"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D5DF1-EA4B-4E52-BC92-6B5AC3B8EE24}" type="slidenum">
              <a:rPr lang="en-US" smtClean="0"/>
              <a:t>‹#›</a:t>
            </a:fld>
            <a:endParaRPr lang="en-US"/>
          </a:p>
        </p:txBody>
      </p:sp>
    </p:spTree>
    <p:extLst>
      <p:ext uri="{BB962C8B-B14F-4D97-AF65-F5344CB8AC3E}">
        <p14:creationId xmlns:p14="http://schemas.microsoft.com/office/powerpoint/2010/main" val="2490762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88F98E-72DC-48E6-BAB3-460DD8078265}"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D5DF1-EA4B-4E52-BC92-6B5AC3B8EE24}" type="slidenum">
              <a:rPr lang="en-US" smtClean="0"/>
              <a:t>‹#›</a:t>
            </a:fld>
            <a:endParaRPr lang="en-US"/>
          </a:p>
        </p:txBody>
      </p:sp>
    </p:spTree>
    <p:extLst>
      <p:ext uri="{BB962C8B-B14F-4D97-AF65-F5344CB8AC3E}">
        <p14:creationId xmlns:p14="http://schemas.microsoft.com/office/powerpoint/2010/main" val="1383967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88F98E-72DC-48E6-BAB3-460DD8078265}"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5D5DF1-EA4B-4E52-BC92-6B5AC3B8EE24}" type="slidenum">
              <a:rPr lang="en-US" smtClean="0"/>
              <a:t>‹#›</a:t>
            </a:fld>
            <a:endParaRPr lang="en-US"/>
          </a:p>
        </p:txBody>
      </p:sp>
    </p:spTree>
    <p:extLst>
      <p:ext uri="{BB962C8B-B14F-4D97-AF65-F5344CB8AC3E}">
        <p14:creationId xmlns:p14="http://schemas.microsoft.com/office/powerpoint/2010/main" val="1638501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88F98E-72DC-48E6-BAB3-460DD8078265}"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5D5DF1-EA4B-4E52-BC92-6B5AC3B8EE24}" type="slidenum">
              <a:rPr lang="en-US" smtClean="0"/>
              <a:t>‹#›</a:t>
            </a:fld>
            <a:endParaRPr lang="en-US"/>
          </a:p>
        </p:txBody>
      </p:sp>
    </p:spTree>
    <p:extLst>
      <p:ext uri="{BB962C8B-B14F-4D97-AF65-F5344CB8AC3E}">
        <p14:creationId xmlns:p14="http://schemas.microsoft.com/office/powerpoint/2010/main" val="3695358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88F98E-72DC-48E6-BAB3-460DD8078265}"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5D5DF1-EA4B-4E52-BC92-6B5AC3B8EE24}" type="slidenum">
              <a:rPr lang="en-US" smtClean="0"/>
              <a:t>‹#›</a:t>
            </a:fld>
            <a:endParaRPr lang="en-US"/>
          </a:p>
        </p:txBody>
      </p:sp>
    </p:spTree>
    <p:extLst>
      <p:ext uri="{BB962C8B-B14F-4D97-AF65-F5344CB8AC3E}">
        <p14:creationId xmlns:p14="http://schemas.microsoft.com/office/powerpoint/2010/main" val="4052940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8F98E-72DC-48E6-BAB3-460DD8078265}"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5D5DF1-EA4B-4E52-BC92-6B5AC3B8EE24}" type="slidenum">
              <a:rPr lang="en-US" smtClean="0"/>
              <a:t>‹#›</a:t>
            </a:fld>
            <a:endParaRPr lang="en-US"/>
          </a:p>
        </p:txBody>
      </p:sp>
    </p:spTree>
    <p:extLst>
      <p:ext uri="{BB962C8B-B14F-4D97-AF65-F5344CB8AC3E}">
        <p14:creationId xmlns:p14="http://schemas.microsoft.com/office/powerpoint/2010/main" val="5849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88F98E-72DC-48E6-BAB3-460DD8078265}"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5D5DF1-EA4B-4E52-BC92-6B5AC3B8EE24}" type="slidenum">
              <a:rPr lang="en-US" smtClean="0"/>
              <a:t>‹#›</a:t>
            </a:fld>
            <a:endParaRPr lang="en-US"/>
          </a:p>
        </p:txBody>
      </p:sp>
    </p:spTree>
    <p:extLst>
      <p:ext uri="{BB962C8B-B14F-4D97-AF65-F5344CB8AC3E}">
        <p14:creationId xmlns:p14="http://schemas.microsoft.com/office/powerpoint/2010/main" val="1065187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88F98E-72DC-48E6-BAB3-460DD8078265}"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5D5DF1-EA4B-4E52-BC92-6B5AC3B8EE24}" type="slidenum">
              <a:rPr lang="en-US" smtClean="0"/>
              <a:t>‹#›</a:t>
            </a:fld>
            <a:endParaRPr lang="en-US"/>
          </a:p>
        </p:txBody>
      </p:sp>
    </p:spTree>
    <p:extLst>
      <p:ext uri="{BB962C8B-B14F-4D97-AF65-F5344CB8AC3E}">
        <p14:creationId xmlns:p14="http://schemas.microsoft.com/office/powerpoint/2010/main" val="94824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8F98E-72DC-48E6-BAB3-460DD8078265}" type="datetimeFigureOut">
              <a:rPr lang="en-US" smtClean="0"/>
              <a:t>4/18/2023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5D5DF1-EA4B-4E52-BC92-6B5AC3B8EE24}" type="slidenum">
              <a:rPr lang="en-US" smtClean="0"/>
              <a:t>‹#›</a:t>
            </a:fld>
            <a:endParaRPr lang="en-US"/>
          </a:p>
        </p:txBody>
      </p:sp>
    </p:spTree>
    <p:extLst>
      <p:ext uri="{BB962C8B-B14F-4D97-AF65-F5344CB8AC3E}">
        <p14:creationId xmlns:p14="http://schemas.microsoft.com/office/powerpoint/2010/main" val="2173291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230.png"/></Relationships>
</file>

<file path=ppt/slides/_rels/slide13.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290.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8" y="288757"/>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 Kinematics: Describing the Motions of spacecraft</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93558" y="946484"/>
            <a:ext cx="3501536" cy="400110"/>
          </a:xfrm>
          <a:prstGeom prst="rect">
            <a:avLst/>
          </a:prstGeom>
          <a:noFill/>
        </p:spPr>
        <p:txBody>
          <a:bodyPr wrap="none" rtlCol="0">
            <a:spAutoFit/>
          </a:bodyPr>
          <a:lstStyle/>
          <a:p>
            <a:r>
              <a:rPr lang="en-US" sz="2000" b="1" smtClean="0">
                <a:latin typeface="Times New Roman" panose="02020603050405020304" pitchFamily="18" charset="0"/>
                <a:cs typeface="Times New Roman" panose="02020603050405020304" pitchFamily="18" charset="0"/>
              </a:rPr>
              <a:t>1. Performed Attitude Method</a:t>
            </a:r>
            <a:endParaRPr lang="en-US" sz="2000" b="1">
              <a:latin typeface="Times New Roman" panose="02020603050405020304" pitchFamily="18" charset="0"/>
              <a:cs typeface="Times New Roman" panose="02020603050405020304" pitchFamily="18" charset="0"/>
            </a:endParaRPr>
          </a:p>
        </p:txBody>
      </p:sp>
      <p:pic>
        <p:nvPicPr>
          <p:cNvPr id="1026" name="Picture 2" descr="Satellite body-fixed reference fr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8669" y="2596815"/>
            <a:ext cx="448627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86063" y="1909011"/>
            <a:ext cx="4652211" cy="3939540"/>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i="1">
                <a:latin typeface="Times New Roman" panose="02020603050405020304" pitchFamily="18" charset="0"/>
                <a:cs typeface="Times New Roman" panose="02020603050405020304" pitchFamily="18" charset="0"/>
              </a:rPr>
              <a:t>The orientation of the body frame with respect to the reference frame is given by satellite's </a:t>
            </a:r>
            <a:r>
              <a:rPr lang="en-US" sz="2000" i="1" smtClean="0">
                <a:latin typeface="Times New Roman" panose="02020603050405020304" pitchFamily="18" charset="0"/>
                <a:cs typeface="Times New Roman" panose="02020603050405020304" pitchFamily="18" charset="0"/>
              </a:rPr>
              <a:t>attitude.</a:t>
            </a:r>
          </a:p>
          <a:p>
            <a:pPr marL="285750" indent="-285750">
              <a:spcBef>
                <a:spcPts val="1200"/>
              </a:spcBef>
              <a:buFont typeface="Arial" panose="020B0604020202020204" pitchFamily="34" charset="0"/>
              <a:buChar char="•"/>
            </a:pPr>
            <a:r>
              <a:rPr lang="en-US" sz="2000" i="1">
                <a:latin typeface="Times New Roman" panose="02020603050405020304" pitchFamily="18" charset="0"/>
                <a:cs typeface="Times New Roman" panose="02020603050405020304" pitchFamily="18" charset="0"/>
              </a:rPr>
              <a:t>This orientation is represented by a proper orthogonal matrix called as rotation matrix or attitude matrix</a:t>
            </a:r>
            <a:r>
              <a:rPr lang="en-US" sz="2000" i="1" smtClean="0">
                <a:latin typeface="Times New Roman" panose="02020603050405020304" pitchFamily="18" charset="0"/>
                <a:cs typeface="Times New Roman" panose="02020603050405020304" pitchFamily="18" charset="0"/>
              </a:rPr>
              <a:t>.</a:t>
            </a:r>
          </a:p>
          <a:p>
            <a:pPr>
              <a:spcBef>
                <a:spcPts val="1200"/>
              </a:spcBef>
            </a:pPr>
            <a:endParaRPr lang="en-US" sz="2000">
              <a:latin typeface="Times New Roman" panose="02020603050405020304" pitchFamily="18" charset="0"/>
              <a:cs typeface="Times New Roman" panose="02020603050405020304" pitchFamily="18" charset="0"/>
            </a:endParaRPr>
          </a:p>
          <a:p>
            <a:pPr marL="285750" indent="-285750">
              <a:spcBef>
                <a:spcPts val="1200"/>
              </a:spcBef>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 minimum of three coordinates is required to describe the relative angular displacement between two reference frames</a:t>
            </a:r>
            <a:r>
              <a:rPr lang="en-US"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2671427" y="5848551"/>
                <a:ext cx="6240379"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𝑐𝑜𝑜𝑟𝑑𝑖𝑛𝑎𝑡𝑒𝑠</m:t>
                      </m:r>
                      <m:r>
                        <a:rPr lang="en-US" i="1">
                          <a:latin typeface="Cambria Math" panose="02040503050406030204" pitchFamily="18" charset="0"/>
                        </a:rPr>
                        <m:t>=</m:t>
                      </m:r>
                      <m:r>
                        <a:rPr lang="en-US" i="1">
                          <a:latin typeface="Cambria Math" panose="02040503050406030204" pitchFamily="18" charset="0"/>
                        </a:rPr>
                        <m:t>𝑑𝑒𝑔𝑟𝑒𝑒</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𝑓𝑟𝑒𝑒𝑑𝑜𝑚</m:t>
                      </m:r>
                      <m:r>
                        <a:rPr lang="en-US" i="1">
                          <a:latin typeface="Cambria Math" panose="02040503050406030204" pitchFamily="18" charset="0"/>
                        </a:rPr>
                        <m:t>+</m:t>
                      </m:r>
                      <m:r>
                        <a:rPr lang="en-US" i="1">
                          <a:latin typeface="Cambria Math" panose="02040503050406030204" pitchFamily="18" charset="0"/>
                        </a:rPr>
                        <m:t>𝑐𝑜𝑛𝑠𝑡𝑟𝑎𝑛𝑡𝑠</m:t>
                      </m:r>
                    </m:oMath>
                  </m:oMathPara>
                </a14:m>
                <a:endParaRPr lang="en-US"/>
              </a:p>
              <a:p>
                <a:endParaRPr lang="en-US"/>
              </a:p>
            </p:txBody>
          </p:sp>
        </mc:Choice>
        <mc:Fallback xmlns="">
          <p:sp>
            <p:nvSpPr>
              <p:cNvPr id="7" name="TextBox 6"/>
              <p:cNvSpPr txBox="1">
                <a:spLocks noRot="1" noChangeAspect="1" noMove="1" noResize="1" noEditPoints="1" noAdjustHandles="1" noChangeArrowheads="1" noChangeShapeType="1" noTextEdit="1"/>
              </p:cNvSpPr>
              <p:nvPr/>
            </p:nvSpPr>
            <p:spPr>
              <a:xfrm>
                <a:off x="2671427" y="5848551"/>
                <a:ext cx="6240379" cy="64633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1940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II: Kinetics: Study Spacecraft Motion</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93558" y="946484"/>
            <a:ext cx="4452244" cy="400110"/>
          </a:xfrm>
          <a:prstGeom prst="rect">
            <a:avLst/>
          </a:prstGeom>
          <a:noFill/>
        </p:spPr>
        <p:txBody>
          <a:bodyPr wrap="none" rtlCol="0">
            <a:spAutoFit/>
          </a:bodyPr>
          <a:lstStyle/>
          <a:p>
            <a:r>
              <a:rPr lang="en-US" sz="2000" b="1" smtClean="0">
                <a:latin typeface="Times New Roman" panose="02020603050405020304" pitchFamily="18" charset="0"/>
                <a:cs typeface="Times New Roman" panose="02020603050405020304" pitchFamily="18" charset="0"/>
              </a:rPr>
              <a:t>4. Control Moment Gyroscope (CMG)</a:t>
            </a:r>
            <a:r>
              <a:rPr lang="en-US" sz="2000" b="1" smtClean="0">
                <a:latin typeface="Times New Roman" panose="02020603050405020304" pitchFamily="18" charset="0"/>
                <a:cs typeface="Times New Roman" panose="02020603050405020304" pitchFamily="18" charset="0"/>
              </a:rPr>
              <a:t>:</a:t>
            </a:r>
            <a:endParaRPr lang="en-US" sz="2000" b="1">
              <a:latin typeface="Times New Roman" panose="02020603050405020304" pitchFamily="18" charset="0"/>
              <a:cs typeface="Times New Roman" panose="02020603050405020304" pitchFamily="18" charset="0"/>
            </a:endParaRPr>
          </a:p>
        </p:txBody>
      </p:sp>
      <p:pic>
        <p:nvPicPr>
          <p:cNvPr id="7" name="Picture 6" descr="Control Moment Gyroscope – LC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4461" y="1674811"/>
            <a:ext cx="4942206" cy="3286655"/>
          </a:xfrm>
          <a:prstGeom prst="rect">
            <a:avLst/>
          </a:prstGeom>
          <a:noFill/>
          <a:ln>
            <a:noFill/>
          </a:ln>
        </p:spPr>
      </p:pic>
      <p:pic>
        <p:nvPicPr>
          <p:cNvPr id="8" name="Picture 7" descr="Control Moment Gyroscope Platform - Mk2 - From Gyroscope.com"/>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6675" y="1346594"/>
            <a:ext cx="4863598" cy="3671360"/>
          </a:xfrm>
          <a:prstGeom prst="rect">
            <a:avLst/>
          </a:prstGeom>
          <a:noFill/>
          <a:ln>
            <a:noFill/>
          </a:ln>
        </p:spPr>
      </p:pic>
      <p:sp>
        <p:nvSpPr>
          <p:cNvPr id="9" name="TextBox 8"/>
          <p:cNvSpPr txBox="1"/>
          <p:nvPr/>
        </p:nvSpPr>
        <p:spPr>
          <a:xfrm>
            <a:off x="1253067" y="5317067"/>
            <a:ext cx="9245600" cy="1015663"/>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 CMG is combination of wheels and gimbals, it can change both speed of wheels and direction of angular momentum.</a:t>
            </a:r>
          </a:p>
          <a:p>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883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II: Kinetics: Study Spacecraft Motion</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593557" y="1178030"/>
            <a:ext cx="4130843" cy="4748637"/>
          </a:xfrm>
          <a:prstGeom prst="rect">
            <a:avLst/>
          </a:prstGeom>
        </p:spPr>
      </p:pic>
      <mc:AlternateContent xmlns:mc="http://schemas.openxmlformats.org/markup-compatibility/2006">
        <mc:Choice xmlns:a14="http://schemas.microsoft.com/office/drawing/2010/main" Requires="a14">
          <p:sp>
            <p:nvSpPr>
              <p:cNvPr id="8" name="TextBox 7"/>
              <p:cNvSpPr txBox="1"/>
              <p:nvPr/>
            </p:nvSpPr>
            <p:spPr>
              <a:xfrm>
                <a:off x="5728794" y="1178030"/>
                <a:ext cx="3916650" cy="3931654"/>
              </a:xfrm>
              <a:prstGeom prst="rect">
                <a:avLst/>
              </a:prstGeom>
              <a:noFill/>
            </p:spPr>
            <p:txBody>
              <a:bodyPr wrap="none" rtlCol="0">
                <a:spAutoFit/>
              </a:bodyPr>
              <a:lstStyle/>
              <a:p>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The gimbal coordinate frame G:</a:t>
                </a:r>
              </a:p>
              <a:p>
                <a14:m>
                  <m:oMathPara xmlns:m="http://schemas.openxmlformats.org/officeDocument/2006/math">
                    <m:oMathParaPr>
                      <m:jc m:val="centerGroup"/>
                    </m:oMathParaPr>
                    <m:oMath xmlns:m="http://schemas.openxmlformats.org/officeDocument/2006/math">
                      <m:r>
                        <a:rPr lang="en-US" sz="2000" i="1"/>
                        <m:t>𝐺</m:t>
                      </m:r>
                      <m:r>
                        <a:rPr lang="en-US" sz="2000" i="1"/>
                        <m:t>:{</m:t>
                      </m:r>
                      <m:sSub>
                        <m:sSubPr>
                          <m:ctrlPr>
                            <a:rPr lang="en-US" sz="2000" i="1"/>
                          </m:ctrlPr>
                        </m:sSubPr>
                        <m:e>
                          <m:acc>
                            <m:accPr>
                              <m:chr m:val="̂"/>
                              <m:ctrlPr>
                                <a:rPr lang="en-US" sz="2000" i="1"/>
                              </m:ctrlPr>
                            </m:accPr>
                            <m:e>
                              <m:r>
                                <a:rPr lang="en-US" sz="2000" b="1" i="1"/>
                                <m:t>𝒈</m:t>
                              </m:r>
                            </m:e>
                          </m:acc>
                        </m:e>
                        <m:sub>
                          <m:r>
                            <a:rPr lang="en-US" sz="2000" i="1"/>
                            <m:t>𝑠</m:t>
                          </m:r>
                        </m:sub>
                      </m:sSub>
                      <m:r>
                        <a:rPr lang="en-US" sz="2000" i="1"/>
                        <m:t>,</m:t>
                      </m:r>
                      <m:sSub>
                        <m:sSubPr>
                          <m:ctrlPr>
                            <a:rPr lang="en-US" sz="2000" i="1"/>
                          </m:ctrlPr>
                        </m:sSubPr>
                        <m:e>
                          <m:acc>
                            <m:accPr>
                              <m:chr m:val="̂"/>
                              <m:ctrlPr>
                                <a:rPr lang="en-US" sz="2000" i="1"/>
                              </m:ctrlPr>
                            </m:accPr>
                            <m:e>
                              <m:r>
                                <a:rPr lang="en-US" sz="2000" b="1" i="1"/>
                                <m:t>𝒈</m:t>
                              </m:r>
                            </m:e>
                          </m:acc>
                        </m:e>
                        <m:sub>
                          <m:r>
                            <a:rPr lang="en-US" sz="2000" i="1"/>
                            <m:t>𝑡</m:t>
                          </m:r>
                        </m:sub>
                      </m:sSub>
                      <m:r>
                        <a:rPr lang="en-US" sz="2000" i="1"/>
                        <m:t>,</m:t>
                      </m:r>
                      <m:sSub>
                        <m:sSubPr>
                          <m:ctrlPr>
                            <a:rPr lang="en-US" sz="2000" i="1"/>
                          </m:ctrlPr>
                        </m:sSubPr>
                        <m:e>
                          <m:acc>
                            <m:accPr>
                              <m:chr m:val="̂"/>
                              <m:ctrlPr>
                                <a:rPr lang="en-US" sz="2000" b="1" i="1"/>
                              </m:ctrlPr>
                            </m:accPr>
                            <m:e>
                              <m:r>
                                <a:rPr lang="en-US" sz="2000" b="1" i="1"/>
                                <m:t>𝒈</m:t>
                              </m:r>
                            </m:e>
                          </m:acc>
                        </m:e>
                        <m:sub>
                          <m:r>
                            <a:rPr lang="en-US" sz="2000" i="1"/>
                            <m:t>𝑔</m:t>
                          </m:r>
                        </m:sub>
                      </m:sSub>
                      <m:r>
                        <a:rPr lang="en-US" sz="2000" i="1"/>
                        <m:t>}</m:t>
                      </m:r>
                    </m:oMath>
                  </m:oMathPara>
                </a14:m>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The gimbal inertia:</a:t>
                </a:r>
              </a:p>
              <a:p>
                <a14:m>
                  <m:oMathPara xmlns:m="http://schemas.openxmlformats.org/officeDocument/2006/math">
                    <m:oMathParaPr>
                      <m:jc m:val="centerGroup"/>
                    </m:oMathParaPr>
                    <m:oMath xmlns:m="http://schemas.openxmlformats.org/officeDocument/2006/math">
                      <m:d>
                        <m:dPr>
                          <m:begChr m:val="["/>
                          <m:endChr m:val="]"/>
                          <m:ctrlPr>
                            <a:rPr lang="en-US" sz="2000" i="1"/>
                          </m:ctrlPr>
                        </m:dPr>
                        <m:e>
                          <m:sSub>
                            <m:sSubPr>
                              <m:ctrlPr>
                                <a:rPr lang="en-US" sz="2000" i="1"/>
                              </m:ctrlPr>
                            </m:sSubPr>
                            <m:e>
                              <m:r>
                                <a:rPr lang="en-US" sz="2000" i="1"/>
                                <m:t>𝐼</m:t>
                              </m:r>
                            </m:e>
                            <m:sub>
                              <m:r>
                                <a:rPr lang="en-US" sz="2000" i="1"/>
                                <m:t>𝐺</m:t>
                              </m:r>
                            </m:sub>
                          </m:sSub>
                        </m:e>
                      </m:d>
                      <m:r>
                        <a:rPr lang="en-US" sz="2000" i="1"/>
                        <m:t>=</m:t>
                      </m:r>
                      <m:sPre>
                        <m:sPrePr>
                          <m:ctrlPr>
                            <a:rPr lang="en-US" sz="2000" i="1"/>
                          </m:ctrlPr>
                        </m:sPrePr>
                        <m:sub>
                          <m:r>
                            <a:rPr lang="en-US" sz="2000" i="1"/>
                            <m:t> </m:t>
                          </m:r>
                        </m:sub>
                        <m:sup>
                          <m:r>
                            <a:rPr lang="en-US" sz="2000" i="1"/>
                            <m:t>𝐺</m:t>
                          </m:r>
                        </m:sup>
                        <m:e>
                          <m:r>
                            <a:rPr lang="en-US" sz="2000" i="1"/>
                            <m:t>[</m:t>
                          </m:r>
                          <m:sSub>
                            <m:sSubPr>
                              <m:ctrlPr>
                                <a:rPr lang="en-US" sz="2000" i="1"/>
                              </m:ctrlPr>
                            </m:sSubPr>
                            <m:e>
                              <m:r>
                                <a:rPr lang="en-US" sz="2000" i="1"/>
                                <m:t>𝐼</m:t>
                              </m:r>
                            </m:e>
                            <m:sub>
                              <m:r>
                                <a:rPr lang="en-US" sz="2000" i="1"/>
                                <m:t>𝐺</m:t>
                              </m:r>
                            </m:sub>
                          </m:sSub>
                          <m:r>
                            <a:rPr lang="en-US" sz="2000" i="1"/>
                            <m:t>]</m:t>
                          </m:r>
                        </m:e>
                      </m:sPre>
                      <m:r>
                        <a:rPr lang="en-US" sz="2000" i="1"/>
                        <m:t>=</m:t>
                      </m:r>
                      <m:sPre>
                        <m:sPrePr>
                          <m:ctrlPr>
                            <a:rPr lang="en-US" sz="2000" i="1"/>
                          </m:ctrlPr>
                        </m:sPrePr>
                        <m:sub>
                          <m:r>
                            <a:rPr lang="en-US" sz="2000" i="1"/>
                            <m:t> </m:t>
                          </m:r>
                        </m:sub>
                        <m:sup>
                          <m:r>
                            <a:rPr lang="en-US" sz="2000" i="1"/>
                            <m:t>𝐺</m:t>
                          </m:r>
                        </m:sup>
                        <m:e>
                          <m:d>
                            <m:dPr>
                              <m:begChr m:val="["/>
                              <m:endChr m:val="]"/>
                              <m:ctrlPr>
                                <a:rPr lang="en-US" sz="2000" i="1"/>
                              </m:ctrlPr>
                            </m:dPr>
                            <m:e>
                              <m:m>
                                <m:mPr>
                                  <m:mcs>
                                    <m:mc>
                                      <m:mcPr>
                                        <m:count m:val="3"/>
                                        <m:mcJc m:val="center"/>
                                      </m:mcPr>
                                    </m:mc>
                                  </m:mcs>
                                  <m:ctrlPr>
                                    <a:rPr lang="en-US" sz="2000" i="1"/>
                                  </m:ctrlPr>
                                </m:mPr>
                                <m:mr>
                                  <m:e>
                                    <m:sSub>
                                      <m:sSubPr>
                                        <m:ctrlPr>
                                          <a:rPr lang="en-US" sz="2000" i="1"/>
                                        </m:ctrlPr>
                                      </m:sSubPr>
                                      <m:e>
                                        <m:r>
                                          <a:rPr lang="en-US" sz="2000" i="1"/>
                                          <m:t>𝐼</m:t>
                                        </m:r>
                                      </m:e>
                                      <m:sub>
                                        <m:sSub>
                                          <m:sSubPr>
                                            <m:ctrlPr>
                                              <a:rPr lang="en-US" sz="2000" i="1"/>
                                            </m:ctrlPr>
                                          </m:sSubPr>
                                          <m:e>
                                            <m:r>
                                              <a:rPr lang="en-US" sz="2000" i="1"/>
                                              <m:t>𝐺</m:t>
                                            </m:r>
                                          </m:e>
                                          <m:sub>
                                            <m:r>
                                              <a:rPr lang="en-US" sz="2000" i="1"/>
                                              <m:t>𝑠</m:t>
                                            </m:r>
                                          </m:sub>
                                        </m:sSub>
                                      </m:sub>
                                    </m:sSub>
                                  </m:e>
                                  <m:e>
                                    <m:r>
                                      <a:rPr lang="en-US" sz="2000" i="1"/>
                                      <m:t>0</m:t>
                                    </m:r>
                                  </m:e>
                                  <m:e>
                                    <m:r>
                                      <a:rPr lang="en-US" sz="2000" i="1"/>
                                      <m:t>0</m:t>
                                    </m:r>
                                  </m:e>
                                </m:mr>
                                <m:mr>
                                  <m:e>
                                    <m:r>
                                      <a:rPr lang="en-US" sz="2000" i="1"/>
                                      <m:t>0</m:t>
                                    </m:r>
                                  </m:e>
                                  <m:e>
                                    <m:sSub>
                                      <m:sSubPr>
                                        <m:ctrlPr>
                                          <a:rPr lang="en-US" sz="2000" i="1"/>
                                        </m:ctrlPr>
                                      </m:sSubPr>
                                      <m:e>
                                        <m:r>
                                          <a:rPr lang="en-US" sz="2000" i="1"/>
                                          <m:t>𝐼</m:t>
                                        </m:r>
                                      </m:e>
                                      <m:sub>
                                        <m:sSub>
                                          <m:sSubPr>
                                            <m:ctrlPr>
                                              <a:rPr lang="en-US" sz="2000" i="1"/>
                                            </m:ctrlPr>
                                          </m:sSubPr>
                                          <m:e>
                                            <m:r>
                                              <a:rPr lang="en-US" sz="2000" i="1"/>
                                              <m:t>𝐺</m:t>
                                            </m:r>
                                          </m:e>
                                          <m:sub>
                                            <m:r>
                                              <a:rPr lang="en-US" sz="2000" i="1"/>
                                              <m:t>𝑡</m:t>
                                            </m:r>
                                          </m:sub>
                                        </m:sSub>
                                      </m:sub>
                                    </m:sSub>
                                  </m:e>
                                  <m:e>
                                    <m:r>
                                      <a:rPr lang="en-US" sz="2000" i="1"/>
                                      <m:t>0</m:t>
                                    </m:r>
                                  </m:e>
                                </m:mr>
                                <m:mr>
                                  <m:e>
                                    <m:r>
                                      <a:rPr lang="en-US" sz="2000" i="1"/>
                                      <m:t>0</m:t>
                                    </m:r>
                                  </m:e>
                                  <m:e>
                                    <m:r>
                                      <a:rPr lang="en-US" sz="2000" i="1"/>
                                      <m:t>0</m:t>
                                    </m:r>
                                  </m:e>
                                  <m:e>
                                    <m:sSub>
                                      <m:sSubPr>
                                        <m:ctrlPr>
                                          <a:rPr lang="en-US" sz="2000" i="1"/>
                                        </m:ctrlPr>
                                      </m:sSubPr>
                                      <m:e>
                                        <m:r>
                                          <a:rPr lang="en-US" sz="2000" i="1"/>
                                          <m:t>𝐼</m:t>
                                        </m:r>
                                      </m:e>
                                      <m:sub>
                                        <m:sSub>
                                          <m:sSubPr>
                                            <m:ctrlPr>
                                              <a:rPr lang="en-US" sz="2000" i="1"/>
                                            </m:ctrlPr>
                                          </m:sSubPr>
                                          <m:e>
                                            <m:r>
                                              <a:rPr lang="en-US" sz="2000" i="1"/>
                                              <m:t>𝐺</m:t>
                                            </m:r>
                                          </m:e>
                                          <m:sub>
                                            <m:r>
                                              <a:rPr lang="en-US" sz="2000" i="1"/>
                                              <m:t>𝑔</m:t>
                                            </m:r>
                                          </m:sub>
                                        </m:sSub>
                                      </m:sub>
                                    </m:sSub>
                                  </m:e>
                                </m:mr>
                              </m:m>
                            </m:e>
                          </m:d>
                        </m:e>
                      </m:sPre>
                    </m:oMath>
                  </m:oMathPara>
                </a14:m>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The Wheel inertia:</a:t>
                </a:r>
              </a:p>
              <a:p>
                <a14:m>
                  <m:oMathPara xmlns:m="http://schemas.openxmlformats.org/officeDocument/2006/math">
                    <m:oMathParaPr>
                      <m:jc m:val="centerGroup"/>
                    </m:oMathParaPr>
                    <m:oMath xmlns:m="http://schemas.openxmlformats.org/officeDocument/2006/math">
                      <m:d>
                        <m:dPr>
                          <m:begChr m:val="["/>
                          <m:endChr m:val="]"/>
                          <m:ctrlPr>
                            <a:rPr lang="en-US" sz="2000" i="1"/>
                          </m:ctrlPr>
                        </m:dPr>
                        <m:e>
                          <m:sSub>
                            <m:sSubPr>
                              <m:ctrlPr>
                                <a:rPr lang="en-US" sz="2000" i="1"/>
                              </m:ctrlPr>
                            </m:sSubPr>
                            <m:e>
                              <m:r>
                                <a:rPr lang="en-US" sz="2000" i="1"/>
                                <m:t>𝐼</m:t>
                              </m:r>
                            </m:e>
                            <m:sub>
                              <m:r>
                                <a:rPr lang="en-US" sz="2000" i="1"/>
                                <m:t>𝑊</m:t>
                              </m:r>
                            </m:sub>
                          </m:sSub>
                        </m:e>
                      </m:d>
                      <m:r>
                        <a:rPr lang="en-US" sz="2000" i="1"/>
                        <m:t>=</m:t>
                      </m:r>
                      <m:sPre>
                        <m:sPrePr>
                          <m:ctrlPr>
                            <a:rPr lang="en-US" sz="2000" i="1"/>
                          </m:ctrlPr>
                        </m:sPrePr>
                        <m:sub>
                          <m:r>
                            <a:rPr lang="en-US" sz="2000" i="1"/>
                            <m:t> </m:t>
                          </m:r>
                        </m:sub>
                        <m:sup>
                          <m:r>
                            <a:rPr lang="en-US" sz="2000" i="1"/>
                            <m:t>𝑊</m:t>
                          </m:r>
                        </m:sup>
                        <m:e>
                          <m:r>
                            <a:rPr lang="en-US" sz="2000" i="1"/>
                            <m:t>[</m:t>
                          </m:r>
                          <m:sSub>
                            <m:sSubPr>
                              <m:ctrlPr>
                                <a:rPr lang="en-US" sz="2000" i="1"/>
                              </m:ctrlPr>
                            </m:sSubPr>
                            <m:e>
                              <m:r>
                                <a:rPr lang="en-US" sz="2000" i="1"/>
                                <m:t>𝐼</m:t>
                              </m:r>
                            </m:e>
                            <m:sub>
                              <m:r>
                                <a:rPr lang="en-US" sz="2000" i="1"/>
                                <m:t>𝑊</m:t>
                              </m:r>
                            </m:sub>
                          </m:sSub>
                          <m:r>
                            <a:rPr lang="en-US" sz="2000" i="1"/>
                            <m:t>]</m:t>
                          </m:r>
                        </m:e>
                      </m:sPre>
                      <m:r>
                        <a:rPr lang="en-US" sz="2000" i="1"/>
                        <m:t>=</m:t>
                      </m:r>
                      <m:sPre>
                        <m:sPrePr>
                          <m:ctrlPr>
                            <a:rPr lang="en-US" sz="2000" i="1"/>
                          </m:ctrlPr>
                        </m:sPrePr>
                        <m:sub>
                          <m:r>
                            <a:rPr lang="en-US" sz="2000" i="1"/>
                            <m:t> </m:t>
                          </m:r>
                        </m:sub>
                        <m:sup>
                          <m:r>
                            <a:rPr lang="en-US" sz="2000" i="1"/>
                            <m:t>𝑊</m:t>
                          </m:r>
                        </m:sup>
                        <m:e>
                          <m:d>
                            <m:dPr>
                              <m:begChr m:val="["/>
                              <m:endChr m:val="]"/>
                              <m:ctrlPr>
                                <a:rPr lang="en-US" sz="2000" i="1"/>
                              </m:ctrlPr>
                            </m:dPr>
                            <m:e>
                              <m:m>
                                <m:mPr>
                                  <m:mcs>
                                    <m:mc>
                                      <m:mcPr>
                                        <m:count m:val="3"/>
                                        <m:mcJc m:val="center"/>
                                      </m:mcPr>
                                    </m:mc>
                                  </m:mcs>
                                  <m:ctrlPr>
                                    <a:rPr lang="en-US" sz="2000" i="1"/>
                                  </m:ctrlPr>
                                </m:mPr>
                                <m:mr>
                                  <m:e>
                                    <m:sSub>
                                      <m:sSubPr>
                                        <m:ctrlPr>
                                          <a:rPr lang="en-US" sz="2000" i="1"/>
                                        </m:ctrlPr>
                                      </m:sSubPr>
                                      <m:e>
                                        <m:r>
                                          <a:rPr lang="en-US" sz="2000" i="1"/>
                                          <m:t>𝐼</m:t>
                                        </m:r>
                                      </m:e>
                                      <m:sub>
                                        <m:sSub>
                                          <m:sSubPr>
                                            <m:ctrlPr>
                                              <a:rPr lang="en-US" sz="2000" i="1"/>
                                            </m:ctrlPr>
                                          </m:sSubPr>
                                          <m:e>
                                            <m:r>
                                              <a:rPr lang="en-US" sz="2000" i="1"/>
                                              <m:t>𝑊</m:t>
                                            </m:r>
                                          </m:e>
                                          <m:sub>
                                            <m:r>
                                              <a:rPr lang="en-US" sz="2000" i="1"/>
                                              <m:t>𝑠</m:t>
                                            </m:r>
                                          </m:sub>
                                        </m:sSub>
                                      </m:sub>
                                    </m:sSub>
                                  </m:e>
                                  <m:e>
                                    <m:r>
                                      <a:rPr lang="en-US" sz="2000" i="1"/>
                                      <m:t>0</m:t>
                                    </m:r>
                                  </m:e>
                                  <m:e>
                                    <m:r>
                                      <a:rPr lang="en-US" sz="2000" i="1"/>
                                      <m:t>0</m:t>
                                    </m:r>
                                  </m:e>
                                </m:mr>
                                <m:mr>
                                  <m:e>
                                    <m:r>
                                      <a:rPr lang="en-US" sz="2000" i="1"/>
                                      <m:t>0</m:t>
                                    </m:r>
                                  </m:e>
                                  <m:e>
                                    <m:sSub>
                                      <m:sSubPr>
                                        <m:ctrlPr>
                                          <a:rPr lang="en-US" sz="2000" i="1"/>
                                        </m:ctrlPr>
                                      </m:sSubPr>
                                      <m:e>
                                        <m:r>
                                          <a:rPr lang="en-US" sz="2000" i="1"/>
                                          <m:t>𝐼</m:t>
                                        </m:r>
                                      </m:e>
                                      <m:sub>
                                        <m:sSub>
                                          <m:sSubPr>
                                            <m:ctrlPr>
                                              <a:rPr lang="en-US" sz="2000" i="1"/>
                                            </m:ctrlPr>
                                          </m:sSubPr>
                                          <m:e>
                                            <m:r>
                                              <a:rPr lang="en-US" sz="2000" i="1"/>
                                              <m:t>𝑊</m:t>
                                            </m:r>
                                          </m:e>
                                          <m:sub>
                                            <m:r>
                                              <a:rPr lang="en-US" sz="2000" i="1"/>
                                              <m:t>𝑡</m:t>
                                            </m:r>
                                          </m:sub>
                                        </m:sSub>
                                      </m:sub>
                                    </m:sSub>
                                  </m:e>
                                  <m:e>
                                    <m:r>
                                      <a:rPr lang="en-US" sz="2000" i="1"/>
                                      <m:t>0</m:t>
                                    </m:r>
                                  </m:e>
                                </m:mr>
                                <m:mr>
                                  <m:e>
                                    <m:r>
                                      <a:rPr lang="en-US" sz="2000" i="1"/>
                                      <m:t>0</m:t>
                                    </m:r>
                                  </m:e>
                                  <m:e>
                                    <m:r>
                                      <a:rPr lang="en-US" sz="2000" i="1"/>
                                      <m:t>0</m:t>
                                    </m:r>
                                  </m:e>
                                  <m:e>
                                    <m:sSub>
                                      <m:sSubPr>
                                        <m:ctrlPr>
                                          <a:rPr lang="en-US" sz="2000" i="1"/>
                                        </m:ctrlPr>
                                      </m:sSubPr>
                                      <m:e>
                                        <m:r>
                                          <a:rPr lang="en-US" sz="2000" i="1"/>
                                          <m:t>𝐼</m:t>
                                        </m:r>
                                      </m:e>
                                      <m:sub>
                                        <m:sSub>
                                          <m:sSubPr>
                                            <m:ctrlPr>
                                              <a:rPr lang="en-US" sz="2000" i="1"/>
                                            </m:ctrlPr>
                                          </m:sSubPr>
                                          <m:e>
                                            <m:r>
                                              <a:rPr lang="en-US" sz="2000" i="1"/>
                                              <m:t>𝑊</m:t>
                                            </m:r>
                                          </m:e>
                                          <m:sub>
                                            <m:r>
                                              <a:rPr lang="en-US" sz="2000" i="1"/>
                                              <m:t>𝑔</m:t>
                                            </m:r>
                                          </m:sub>
                                        </m:sSub>
                                      </m:sub>
                                    </m:sSub>
                                  </m:e>
                                </m:mr>
                              </m:m>
                            </m:e>
                          </m:d>
                        </m:e>
                      </m:sPre>
                    </m:oMath>
                  </m:oMathPara>
                </a14:m>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5728794" y="1178030"/>
                <a:ext cx="3916650" cy="3931654"/>
              </a:xfrm>
              <a:prstGeom prst="rect">
                <a:avLst/>
              </a:prstGeom>
              <a:blipFill>
                <a:blip r:embed="rId3"/>
                <a:stretch>
                  <a:fillRect l="-1713" t="-7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5728794" y="4876801"/>
                <a:ext cx="3571812" cy="1946367"/>
              </a:xfrm>
              <a:prstGeom prst="rect">
                <a:avLst/>
              </a:prstGeom>
              <a:noFill/>
            </p:spPr>
            <p:txBody>
              <a:bodyPr wrap="none" rtlCol="0">
                <a:spAutoFit/>
              </a:bodyPr>
              <a:lstStyle/>
              <a:p>
                <a:pPr>
                  <a:spcBef>
                    <a:spcPts val="1200"/>
                  </a:spcBef>
                </a:pPr>
                <a:r>
                  <a:rPr lang="en-US" sz="2000">
                    <a:latin typeface="Times New Roman" panose="02020603050405020304" pitchFamily="18" charset="0"/>
                    <a:cs typeface="Times New Roman" panose="02020603050405020304" pitchFamily="18" charset="0"/>
                  </a:rPr>
                  <a:t>+ Due to symmetry of the wheel:</a:t>
                </a:r>
              </a:p>
              <a:p>
                <a:pPr algn="ctr">
                  <a:spcBef>
                    <a:spcPts val="1200"/>
                  </a:spcBef>
                </a:pPr>
                <a14:m>
                  <m:oMath xmlns:m="http://schemas.openxmlformats.org/officeDocument/2006/math">
                    <m:r>
                      <a:rPr lang="en-US" sz="2000" i="1"/>
                      <m:t>→</m:t>
                    </m:r>
                  </m:oMath>
                </a14:m>
                <a:r>
                  <a:rPr lang="en-US" sz="2000">
                    <a:latin typeface="Times New Roman" panose="02020603050405020304" pitchFamily="18" charset="0"/>
                    <a:cs typeface="Times New Roman" panose="02020603050405020304" pitchFamily="18" charset="0"/>
                  </a:rPr>
                  <a:t>   </a:t>
                </a:r>
                <a14:m>
                  <m:oMath xmlns:m="http://schemas.openxmlformats.org/officeDocument/2006/math">
                    <m:sPre>
                      <m:sPrePr>
                        <m:ctrlPr>
                          <a:rPr lang="en-US" sz="2000" i="1"/>
                        </m:ctrlPr>
                      </m:sPrePr>
                      <m:sub>
                        <m:r>
                          <a:rPr lang="en-US" sz="2000" i="1"/>
                          <m:t> </m:t>
                        </m:r>
                      </m:sub>
                      <m:sup>
                        <m:r>
                          <a:rPr lang="en-US" sz="2000" i="1"/>
                          <m:t>𝑊</m:t>
                        </m:r>
                      </m:sup>
                      <m:e>
                        <m:r>
                          <a:rPr lang="en-US" sz="2000" i="1"/>
                          <m:t>[</m:t>
                        </m:r>
                        <m:sSub>
                          <m:sSubPr>
                            <m:ctrlPr>
                              <a:rPr lang="en-US" sz="2000" i="1"/>
                            </m:ctrlPr>
                          </m:sSubPr>
                          <m:e>
                            <m:r>
                              <a:rPr lang="en-US" sz="2000" i="1"/>
                              <m:t>𝐼</m:t>
                            </m:r>
                          </m:e>
                          <m:sub>
                            <m:r>
                              <a:rPr lang="en-US" sz="2000" i="1"/>
                              <m:t>𝑊</m:t>
                            </m:r>
                          </m:sub>
                        </m:sSub>
                        <m:r>
                          <a:rPr lang="en-US" sz="2000" i="1"/>
                          <m:t>]</m:t>
                        </m:r>
                      </m:e>
                    </m:sPre>
                    <m:r>
                      <a:rPr lang="en-US" sz="2000" i="1"/>
                      <m:t>=</m:t>
                    </m:r>
                    <m:sPre>
                      <m:sPrePr>
                        <m:ctrlPr>
                          <a:rPr lang="en-US" sz="2000" i="1"/>
                        </m:ctrlPr>
                      </m:sPrePr>
                      <m:sub>
                        <m:r>
                          <a:rPr lang="en-US" sz="2000" i="1"/>
                          <m:t> </m:t>
                        </m:r>
                      </m:sub>
                      <m:sup>
                        <m:r>
                          <a:rPr lang="en-US" sz="2000" i="1"/>
                          <m:t>𝐺</m:t>
                        </m:r>
                      </m:sup>
                      <m:e>
                        <m:r>
                          <a:rPr lang="en-US" sz="2000" i="1"/>
                          <m:t>[</m:t>
                        </m:r>
                        <m:sSub>
                          <m:sSubPr>
                            <m:ctrlPr>
                              <a:rPr lang="en-US" sz="2000" i="1"/>
                            </m:ctrlPr>
                          </m:sSubPr>
                          <m:e>
                            <m:r>
                              <a:rPr lang="en-US" sz="2000" i="1"/>
                              <m:t>𝐼</m:t>
                            </m:r>
                          </m:e>
                          <m:sub>
                            <m:r>
                              <a:rPr lang="en-US" sz="2000" i="1"/>
                              <m:t>𝑊</m:t>
                            </m:r>
                          </m:sub>
                        </m:sSub>
                        <m:r>
                          <a:rPr lang="en-US" sz="2000" i="1"/>
                          <m:t>]</m:t>
                        </m:r>
                      </m:e>
                    </m:sPre>
                  </m:oMath>
                </a14:m>
                <a:endParaRPr lang="en-US" sz="2000">
                  <a:latin typeface="Times New Roman" panose="02020603050405020304" pitchFamily="18" charset="0"/>
                  <a:cs typeface="Times New Roman" panose="02020603050405020304" pitchFamily="18" charset="0"/>
                </a:endParaRPr>
              </a:p>
              <a:p>
                <a:pPr>
                  <a:spcBef>
                    <a:spcPts val="1200"/>
                  </a:spcBef>
                </a:pPr>
                <a:r>
                  <a:rPr lang="en-US" sz="2000">
                    <a:latin typeface="Times New Roman" panose="02020603050405020304" pitchFamily="18" charset="0"/>
                    <a:cs typeface="Times New Roman" panose="02020603050405020304" pitchFamily="18" charset="0"/>
                  </a:rPr>
                  <a:t>+ The total angular </a:t>
                </a:r>
                <a:r>
                  <a:rPr lang="en-US" sz="2000">
                    <a:latin typeface="Times New Roman" panose="02020603050405020304" pitchFamily="18" charset="0"/>
                    <a:cs typeface="Times New Roman" panose="02020603050405020304" pitchFamily="18" charset="0"/>
                  </a:rPr>
                  <a:t>momentum</a:t>
                </a:r>
                <a:r>
                  <a:rPr lang="en-US"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pPr>
                  <a:spcBef>
                    <a:spcPts val="1200"/>
                  </a:spcBef>
                </a:pPr>
                <a14:m>
                  <m:oMathPara xmlns:m="http://schemas.openxmlformats.org/officeDocument/2006/math">
                    <m:oMathParaPr>
                      <m:jc m:val="centerGroup"/>
                    </m:oMathParaPr>
                    <m:oMath xmlns:m="http://schemas.openxmlformats.org/officeDocument/2006/math">
                      <m:r>
                        <a:rPr lang="en-US" sz="2000" b="1" i="1"/>
                        <m:t>𝑯</m:t>
                      </m:r>
                      <m:r>
                        <a:rPr lang="en-US" sz="2000" i="1"/>
                        <m:t>=</m:t>
                      </m:r>
                      <m:sSub>
                        <m:sSubPr>
                          <m:ctrlPr>
                            <a:rPr lang="en-US" sz="2000" i="1"/>
                          </m:ctrlPr>
                        </m:sSubPr>
                        <m:e>
                          <m:r>
                            <a:rPr lang="en-US" sz="2000" b="1" i="1"/>
                            <m:t>𝑯</m:t>
                          </m:r>
                        </m:e>
                        <m:sub>
                          <m:r>
                            <a:rPr lang="en-US" sz="2000" i="1"/>
                            <m:t>𝐵</m:t>
                          </m:r>
                        </m:sub>
                      </m:sSub>
                      <m:r>
                        <a:rPr lang="en-US" sz="2000" i="1"/>
                        <m:t>+</m:t>
                      </m:r>
                      <m:sSub>
                        <m:sSubPr>
                          <m:ctrlPr>
                            <a:rPr lang="en-US" sz="2000" i="1"/>
                          </m:ctrlPr>
                        </m:sSubPr>
                        <m:e>
                          <m:r>
                            <a:rPr lang="en-US" sz="2000" b="1" i="1"/>
                            <m:t>𝑯</m:t>
                          </m:r>
                        </m:e>
                        <m:sub>
                          <m:r>
                            <a:rPr lang="en-US" sz="2000" i="1"/>
                            <m:t>𝐺</m:t>
                          </m:r>
                        </m:sub>
                      </m:sSub>
                      <m:r>
                        <a:rPr lang="en-US" sz="2000" i="1"/>
                        <m:t>+</m:t>
                      </m:r>
                      <m:sSub>
                        <m:sSubPr>
                          <m:ctrlPr>
                            <a:rPr lang="en-US" sz="2000" b="1" i="1"/>
                          </m:ctrlPr>
                        </m:sSubPr>
                        <m:e>
                          <m:r>
                            <a:rPr lang="en-US" sz="2000" b="1" i="1"/>
                            <m:t>𝑯</m:t>
                          </m:r>
                        </m:e>
                        <m:sub>
                          <m:r>
                            <a:rPr lang="en-US" sz="2000" i="1"/>
                            <m:t>𝑊</m:t>
                          </m:r>
                        </m:sub>
                      </m:sSub>
                    </m:oMath>
                  </m:oMathPara>
                </a14:m>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mc:Choice>
        <mc:Fallback>
          <p:sp>
            <p:nvSpPr>
              <p:cNvPr id="9" name="TextBox 8"/>
              <p:cNvSpPr txBox="1">
                <a:spLocks noRot="1" noChangeAspect="1" noMove="1" noResize="1" noEditPoints="1" noAdjustHandles="1" noChangeArrowheads="1" noChangeShapeType="1" noTextEdit="1"/>
              </p:cNvSpPr>
              <p:nvPr/>
            </p:nvSpPr>
            <p:spPr>
              <a:xfrm>
                <a:off x="5728794" y="4876801"/>
                <a:ext cx="3571812" cy="1946367"/>
              </a:xfrm>
              <a:prstGeom prst="rect">
                <a:avLst/>
              </a:prstGeom>
              <a:blipFill>
                <a:blip r:embed="rId4"/>
                <a:stretch>
                  <a:fillRect l="-1877" t="-1567" r="-683"/>
                </a:stretch>
              </a:blipFill>
            </p:spPr>
            <p:txBody>
              <a:bodyPr/>
              <a:lstStyle/>
              <a:p>
                <a:r>
                  <a:rPr lang="en-US">
                    <a:noFill/>
                  </a:rPr>
                  <a:t> </a:t>
                </a:r>
              </a:p>
            </p:txBody>
          </p:sp>
        </mc:Fallback>
      </mc:AlternateContent>
    </p:spTree>
    <p:extLst>
      <p:ext uri="{BB962C8B-B14F-4D97-AF65-F5344CB8AC3E}">
        <p14:creationId xmlns:p14="http://schemas.microsoft.com/office/powerpoint/2010/main" val="3064247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III: Control of Nonlinear Spacecraft Attitude Motion</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93558" y="946484"/>
            <a:ext cx="2707793" cy="400110"/>
          </a:xfrm>
          <a:prstGeom prst="rect">
            <a:avLst/>
          </a:prstGeom>
          <a:noFill/>
        </p:spPr>
        <p:txBody>
          <a:bodyPr wrap="none" rtlCol="0">
            <a:spAutoFit/>
          </a:bodyPr>
          <a:lstStyle/>
          <a:p>
            <a:r>
              <a:rPr lang="en-US" sz="2000" b="1" smtClean="0">
                <a:latin typeface="Times New Roman" panose="02020603050405020304" pitchFamily="18" charset="0"/>
                <a:cs typeface="Times New Roman" panose="02020603050405020304" pitchFamily="18" charset="0"/>
              </a:rPr>
              <a:t>1. Stability Definitions:</a:t>
            </a:r>
            <a:endParaRPr lang="en-US" sz="2000" b="1">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1947454" y="4457023"/>
            <a:ext cx="3528060" cy="155702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994611" y="1748589"/>
                <a:ext cx="4138863" cy="2708434"/>
              </a:xfrm>
              <a:prstGeom prst="rect">
                <a:avLst/>
              </a:prstGeom>
              <a:noFill/>
            </p:spPr>
            <p:txBody>
              <a:bodyPr wrap="square" rtlCol="0">
                <a:spAutoFit/>
              </a:bodyPr>
              <a:lstStyle/>
              <a:p>
                <a:pPr marL="342900" lvl="0" indent="-342900">
                  <a:spcBef>
                    <a:spcPts val="1200"/>
                  </a:spcBef>
                  <a:buFont typeface="Wingdings" panose="05000000000000000000" pitchFamily="2" charset="2"/>
                  <a:buChar char="v"/>
                </a:pPr>
                <a:r>
                  <a:rPr lang="en-US" sz="2000" i="1">
                    <a:latin typeface="Times New Roman" panose="02020603050405020304" pitchFamily="18" charset="0"/>
                    <a:cs typeface="Times New Roman" panose="02020603050405020304" pitchFamily="18" charset="0"/>
                  </a:rPr>
                  <a:t>Neighborhood</a:t>
                </a:r>
                <a:r>
                  <a:rPr lang="en-US" sz="2000">
                    <a:latin typeface="Times New Roman" panose="02020603050405020304" pitchFamily="18" charset="0"/>
                    <a:cs typeface="Times New Roman" panose="02020603050405020304" pitchFamily="18" charset="0"/>
                  </a:rPr>
                  <a:t>: Give </a:t>
                </a:r>
                <a14:m>
                  <m:oMath xmlns:m="http://schemas.openxmlformats.org/officeDocument/2006/math">
                    <m:r>
                      <a:rPr lang="en-US" sz="2000" i="1">
                        <a:latin typeface="Cambria Math" panose="02040503050406030204" pitchFamily="18" charset="0"/>
                      </a:rPr>
                      <m:t>𝛿</m:t>
                    </m:r>
                    <m:r>
                      <a:rPr lang="en-US" sz="2000" i="1">
                        <a:latin typeface="Cambria Math" panose="02040503050406030204" pitchFamily="18" charset="0"/>
                      </a:rPr>
                      <m:t>&gt;</m:t>
                    </m:r>
                    <m:r>
                      <a:rPr lang="en-US" sz="2000" i="1">
                        <a:latin typeface="Cambria Math" panose="02040503050406030204" pitchFamily="18" charset="0"/>
                      </a:rPr>
                      <m:t>0</m:t>
                    </m:r>
                  </m:oMath>
                </a14:m>
                <a:r>
                  <a:rPr lang="en-US" sz="2000">
                    <a:latin typeface="Times New Roman" panose="02020603050405020304" pitchFamily="18" charset="0"/>
                    <a:cs typeface="Times New Roman" panose="02020603050405020304" pitchFamily="18" charset="0"/>
                  </a:rPr>
                  <a:t>, a state vector </a:t>
                </a:r>
                <a14:m>
                  <m:oMath xmlns:m="http://schemas.openxmlformats.org/officeDocument/2006/math">
                    <m:r>
                      <a:rPr lang="en-US" sz="2000" b="1" i="1">
                        <a:latin typeface="Cambria Math" panose="02040503050406030204" pitchFamily="18" charset="0"/>
                      </a:rPr>
                      <m:t>𝒙</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is said to be in the neighborhood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𝛿</m:t>
                        </m:r>
                      </m:sub>
                    </m:sSub>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of the state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if:</a:t>
                </a:r>
              </a:p>
              <a:p>
                <a:pPr algn="ctr">
                  <a:spcBef>
                    <a:spcPts val="1200"/>
                  </a:spcBef>
                </a:pPr>
                <a14:m>
                  <m:oMath xmlns:m="http://schemas.openxmlformats.org/officeDocument/2006/math">
                    <m:d>
                      <m:dPr>
                        <m:begChr m:val="‖"/>
                        <m:endChr m:val="‖"/>
                        <m:ctrlPr>
                          <a:rPr lang="en-US" sz="2000" i="1">
                            <a:latin typeface="Cambria Math" panose="02040503050406030204" pitchFamily="18" charset="0"/>
                          </a:rPr>
                        </m:ctrlPr>
                      </m:dPr>
                      <m:e>
                        <m:r>
                          <a:rPr lang="en-US" sz="2000" b="1" i="1">
                            <a:latin typeface="Cambria Math" panose="02040503050406030204" pitchFamily="18" charset="0"/>
                          </a:rPr>
                          <m:t>𝒙</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e>
                    </m:d>
                    <m:r>
                      <a:rPr lang="en-US" sz="2000" i="1">
                        <a:latin typeface="Cambria Math" panose="02040503050406030204" pitchFamily="18" charset="0"/>
                      </a:rPr>
                      <m:t>&lt;</m:t>
                    </m:r>
                    <m:r>
                      <a:rPr lang="en-US" sz="2000" i="1">
                        <a:latin typeface="Cambria Math" panose="02040503050406030204" pitchFamily="18" charset="0"/>
                      </a:rPr>
                      <m:t>𝛿</m:t>
                    </m:r>
                  </m:oMath>
                </a14:m>
                <a:r>
                  <a:rPr lang="en-US" sz="2000">
                    <a:latin typeface="Times New Roman" panose="02020603050405020304" pitchFamily="18" charset="0"/>
                    <a:cs typeface="Times New Roman" panose="02020603050405020304" pitchFamily="18" charset="0"/>
                  </a:rPr>
                  <a:t> </a:t>
                </a:r>
                <a:endParaRPr lang="en-US" sz="2000" smtClean="0">
                  <a:latin typeface="Times New Roman" panose="02020603050405020304" pitchFamily="18" charset="0"/>
                  <a:cs typeface="Times New Roman" panose="02020603050405020304" pitchFamily="18" charset="0"/>
                </a:endParaRPr>
              </a:p>
              <a:p>
                <a:pPr algn="ctr">
                  <a:spcBef>
                    <a:spcPts val="1200"/>
                  </a:spcBef>
                </a:pPr>
                <a:r>
                  <a:rPr lang="en-US" sz="2000" smtClean="0">
                    <a:latin typeface="Times New Roman" panose="02020603050405020304" pitchFamily="18" charset="0"/>
                    <a:cs typeface="Times New Roman" panose="02020603050405020304" pitchFamily="18" charset="0"/>
                  </a:rPr>
                  <a:t>then</a:t>
                </a:r>
                <a:r>
                  <a:rPr lang="en-US" sz="2000" b="1" smtClean="0">
                    <a:latin typeface="Times New Roman" panose="02020603050405020304" pitchFamily="18" charset="0"/>
                    <a:cs typeface="Times New Roman" panose="02020603050405020304" pitchFamily="18" charset="0"/>
                  </a:rPr>
                  <a:t> </a:t>
                </a:r>
                <a14:m>
                  <m:oMath xmlns:m="http://schemas.openxmlformats.org/officeDocument/2006/math">
                    <m:r>
                      <a:rPr lang="en-US" sz="2000" b="1" i="1">
                        <a:latin typeface="Cambria Math" panose="02040503050406030204" pitchFamily="18" charset="0"/>
                      </a:rPr>
                      <m:t>𝒙</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𝛿</m:t>
                        </m:r>
                      </m:sub>
                    </m:sSub>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oMath>
                </a14:m>
                <a:endParaRPr lang="en-US" sz="2000">
                  <a:latin typeface="Times New Roman" panose="02020603050405020304" pitchFamily="18" charset="0"/>
                  <a:cs typeface="Times New Roman" panose="02020603050405020304" pitchFamily="18" charset="0"/>
                </a:endParaRPr>
              </a:p>
              <a:p>
                <a:pPr>
                  <a:spcBef>
                    <a:spcPts val="1200"/>
                  </a:spcBef>
                </a:pPr>
                <a:endParaRPr lang="en-US" sz="200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994611" y="1748589"/>
                <a:ext cx="4138863" cy="2708434"/>
              </a:xfrm>
              <a:prstGeom prst="rect">
                <a:avLst/>
              </a:prstGeom>
              <a:blipFill>
                <a:blip r:embed="rId3"/>
                <a:stretch>
                  <a:fillRect l="-1325" t="-1351" r="-13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424863" y="1748589"/>
                <a:ext cx="4138863" cy="2554545"/>
              </a:xfrm>
              <a:prstGeom prst="rect">
                <a:avLst/>
              </a:prstGeom>
              <a:noFill/>
            </p:spPr>
            <p:txBody>
              <a:bodyPr wrap="square" rtlCol="0">
                <a:spAutoFit/>
              </a:bodyPr>
              <a:lstStyle/>
              <a:p>
                <a:pPr marL="285750" lvl="0" indent="-285750">
                  <a:spcBef>
                    <a:spcPts val="1200"/>
                  </a:spcBef>
                  <a:buFont typeface="Wingdings" panose="05000000000000000000" pitchFamily="2" charset="2"/>
                  <a:buChar char="v"/>
                </a:pPr>
                <a:r>
                  <a:rPr lang="en-US" sz="2000" i="1">
                    <a:latin typeface="Times New Roman" panose="02020603050405020304" pitchFamily="18" charset="0"/>
                    <a:cs typeface="Times New Roman" panose="02020603050405020304" pitchFamily="18" charset="0"/>
                  </a:rPr>
                  <a:t>Lagrange Stability</a:t>
                </a:r>
                <a:r>
                  <a:rPr lang="en-US" sz="2000">
                    <a:latin typeface="Times New Roman" panose="02020603050405020304" pitchFamily="18" charset="0"/>
                    <a:cs typeface="Times New Roman" panose="02020603050405020304" pitchFamily="18" charset="0"/>
                  </a:rPr>
                  <a:t>: The motion </a:t>
                </a:r>
                <a14:m>
                  <m:oMath xmlns:m="http://schemas.openxmlformats.org/officeDocument/2006/math">
                    <m:r>
                      <a:rPr lang="en-US" sz="2000" b="1" i="1">
                        <a:latin typeface="Cambria Math" panose="02040503050406030204" pitchFamily="18" charset="0"/>
                      </a:rPr>
                      <m:t>𝒙</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is said to be Lagrange stable (or bound) relative to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if there exists a </a:t>
                </a:r>
                <a14:m>
                  <m:oMath xmlns:m="http://schemas.openxmlformats.org/officeDocument/2006/math">
                    <m:r>
                      <a:rPr lang="en-US" sz="2000" i="1">
                        <a:latin typeface="Cambria Math" panose="02040503050406030204" pitchFamily="18" charset="0"/>
                      </a:rPr>
                      <m:t>𝛿</m:t>
                    </m:r>
                    <m:r>
                      <a:rPr lang="en-US" sz="2000" i="1">
                        <a:latin typeface="Cambria Math" panose="02040503050406030204" pitchFamily="18" charset="0"/>
                      </a:rPr>
                      <m:t>&gt;</m:t>
                    </m:r>
                    <m:r>
                      <a:rPr lang="en-US" sz="2000" i="1">
                        <a:latin typeface="Cambria Math" panose="02040503050406030204" pitchFamily="18" charset="0"/>
                      </a:rPr>
                      <m:t>0</m:t>
                    </m:r>
                  </m:oMath>
                </a14:m>
                <a:r>
                  <a:rPr lang="en-US" sz="2000">
                    <a:latin typeface="Times New Roman" panose="02020603050405020304" pitchFamily="18" charset="0"/>
                    <a:cs typeface="Times New Roman" panose="02020603050405020304" pitchFamily="18" charset="0"/>
                  </a:rPr>
                  <a:t> such that:</a:t>
                </a:r>
              </a:p>
              <a:p>
                <a:pPr algn="ctr">
                  <a:spcBef>
                    <a:spcPts val="1200"/>
                  </a:spcBef>
                </a:pPr>
                <a14:m>
                  <m:oMath xmlns:m="http://schemas.openxmlformats.org/officeDocument/2006/math">
                    <m:r>
                      <a:rPr lang="en-US" sz="2000" b="1" i="1">
                        <a:latin typeface="Cambria Math" panose="02040503050406030204" pitchFamily="18" charset="0"/>
                      </a:rPr>
                      <m:t>𝒙</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𝛿</m:t>
                        </m:r>
                      </m:sub>
                    </m:sSub>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a:t>
                </a:r>
                <a:endParaRPr lang="en-US" sz="2000" smtClean="0">
                  <a:latin typeface="Times New Roman" panose="02020603050405020304" pitchFamily="18" charset="0"/>
                  <a:cs typeface="Times New Roman" panose="02020603050405020304" pitchFamily="18" charset="0"/>
                </a:endParaRPr>
              </a:p>
              <a:p>
                <a:pPr algn="ctr">
                  <a:spcBef>
                    <a:spcPts val="1200"/>
                  </a:spcBef>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&gt;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oMath>
                  </m:oMathPara>
                </a14:m>
                <a:endParaRPr lang="en-US" sz="2000">
                  <a:latin typeface="Times New Roman" panose="02020603050405020304" pitchFamily="18" charset="0"/>
                  <a:cs typeface="Times New Roman" panose="02020603050405020304" pitchFamily="18" charset="0"/>
                </a:endParaRPr>
              </a:p>
              <a:p>
                <a:pPr>
                  <a:spcBef>
                    <a:spcPts val="1200"/>
                  </a:spcBef>
                </a:pPr>
                <a:endParaRPr lang="en-US" sz="200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424863" y="1748589"/>
                <a:ext cx="4138863" cy="2554545"/>
              </a:xfrm>
              <a:prstGeom prst="rect">
                <a:avLst/>
              </a:prstGeom>
              <a:blipFill>
                <a:blip r:embed="rId4"/>
                <a:stretch>
                  <a:fillRect l="-1325" t="-1432" r="-884"/>
                </a:stretch>
              </a:blipFill>
            </p:spPr>
            <p:txBody>
              <a:bodyPr/>
              <a:lstStyle/>
              <a:p>
                <a:r>
                  <a:rPr lang="en-US">
                    <a:noFill/>
                  </a:rPr>
                  <a:t> </a:t>
                </a:r>
              </a:p>
            </p:txBody>
          </p:sp>
        </mc:Fallback>
      </mc:AlternateContent>
      <p:pic>
        <p:nvPicPr>
          <p:cNvPr id="9" name="Picture 8"/>
          <p:cNvPicPr/>
          <p:nvPr/>
        </p:nvPicPr>
        <p:blipFill>
          <a:blip r:embed="rId5"/>
          <a:stretch>
            <a:fillRect/>
          </a:stretch>
        </p:blipFill>
        <p:spPr>
          <a:xfrm>
            <a:off x="6880726" y="4498928"/>
            <a:ext cx="3683000" cy="1518285"/>
          </a:xfrm>
          <a:prstGeom prst="rect">
            <a:avLst/>
          </a:prstGeom>
        </p:spPr>
      </p:pic>
    </p:spTree>
    <p:extLst>
      <p:ext uri="{BB962C8B-B14F-4D97-AF65-F5344CB8AC3E}">
        <p14:creationId xmlns:p14="http://schemas.microsoft.com/office/powerpoint/2010/main" val="689286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III: Control of Nonlinear Spacecraft Attitude Motion</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882316" y="994610"/>
                <a:ext cx="4668252" cy="2365648"/>
              </a:xfrm>
              <a:prstGeom prst="rect">
                <a:avLst/>
              </a:prstGeom>
              <a:noFill/>
            </p:spPr>
            <p:txBody>
              <a:bodyPr wrap="square" rtlCol="0">
                <a:spAutoFit/>
              </a:bodyPr>
              <a:lstStyle/>
              <a:p>
                <a:pPr marL="285750" lvl="0" indent="-285750">
                  <a:spcBef>
                    <a:spcPts val="1200"/>
                  </a:spcBef>
                  <a:buFont typeface="Wingdings" panose="05000000000000000000" pitchFamily="2" charset="2"/>
                  <a:buChar char="v"/>
                </a:pPr>
                <a:r>
                  <a:rPr lang="en-US" sz="2000" i="1" smtClean="0">
                    <a:latin typeface="Times New Roman" panose="02020603050405020304" pitchFamily="18" charset="0"/>
                    <a:cs typeface="Times New Roman" panose="02020603050405020304" pitchFamily="18" charset="0"/>
                  </a:rPr>
                  <a:t>Lyapunov Stability</a:t>
                </a:r>
                <a:r>
                  <a:rPr lang="en-US" sz="2000">
                    <a:latin typeface="Times New Roman" panose="02020603050405020304" pitchFamily="18" charset="0"/>
                    <a:cs typeface="Times New Roman" panose="02020603050405020304" pitchFamily="18" charset="0"/>
                  </a:rPr>
                  <a:t>: The motion </a:t>
                </a:r>
                <a14:m>
                  <m:oMath xmlns:m="http://schemas.openxmlformats.org/officeDocument/2006/math">
                    <m:r>
                      <a:rPr lang="en-US" sz="2000" b="1" i="1">
                        <a:latin typeface="Cambria Math" panose="02040503050406030204" pitchFamily="18" charset="0"/>
                      </a:rPr>
                      <m:t>𝒙</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is said to be Lyapunov stable (or bound) relative to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if for each </a:t>
                </a:r>
                <a14:m>
                  <m:oMath xmlns:m="http://schemas.openxmlformats.org/officeDocument/2006/math">
                    <m:r>
                      <a:rPr lang="en-US" sz="2000" i="1">
                        <a:latin typeface="Cambria Math" panose="02040503050406030204" pitchFamily="18" charset="0"/>
                      </a:rPr>
                      <m:t>𝜖</m:t>
                    </m:r>
                    <m:r>
                      <a:rPr lang="en-US" sz="2000" i="1">
                        <a:latin typeface="Cambria Math" panose="02040503050406030204" pitchFamily="18" charset="0"/>
                      </a:rPr>
                      <m:t>&gt;</m:t>
                    </m:r>
                    <m:r>
                      <a:rPr lang="en-US" sz="2000" i="1">
                        <a:latin typeface="Cambria Math" panose="02040503050406030204" pitchFamily="18" charset="0"/>
                      </a:rPr>
                      <m:t>0</m:t>
                    </m:r>
                  </m:oMath>
                </a14:m>
                <a:r>
                  <a:rPr lang="en-US" sz="2000">
                    <a:latin typeface="Times New Roman" panose="02020603050405020304" pitchFamily="18" charset="0"/>
                    <a:cs typeface="Times New Roman" panose="02020603050405020304" pitchFamily="18" charset="0"/>
                  </a:rPr>
                  <a:t> there exists a </a:t>
                </a:r>
                <a14:m>
                  <m:oMath xmlns:m="http://schemas.openxmlformats.org/officeDocument/2006/math">
                    <m:r>
                      <a:rPr lang="en-US" sz="2000" i="1">
                        <a:latin typeface="Cambria Math" panose="02040503050406030204" pitchFamily="18" charset="0"/>
                      </a:rPr>
                      <m:t>𝛿</m:t>
                    </m:r>
                    <m:d>
                      <m:dPr>
                        <m:ctrlPr>
                          <a:rPr lang="en-US" sz="2000" i="1">
                            <a:latin typeface="Cambria Math" panose="02040503050406030204" pitchFamily="18" charset="0"/>
                          </a:rPr>
                        </m:ctrlPr>
                      </m:dPr>
                      <m:e>
                        <m:r>
                          <a:rPr lang="en-US" sz="2000" i="1">
                            <a:latin typeface="Cambria Math" panose="02040503050406030204" pitchFamily="18" charset="0"/>
                          </a:rPr>
                          <m:t>𝜖</m:t>
                        </m:r>
                      </m:e>
                    </m:d>
                    <m:r>
                      <a:rPr lang="en-US" sz="2000" i="1">
                        <a:latin typeface="Cambria Math" panose="02040503050406030204" pitchFamily="18" charset="0"/>
                      </a:rPr>
                      <m:t>&gt;</m:t>
                    </m:r>
                    <m:r>
                      <a:rPr lang="en-US" sz="2000" i="1">
                        <a:latin typeface="Cambria Math" panose="02040503050406030204" pitchFamily="18" charset="0"/>
                      </a:rPr>
                      <m:t>0</m:t>
                    </m:r>
                  </m:oMath>
                </a14:m>
                <a:r>
                  <a:rPr lang="en-US" sz="2000">
                    <a:latin typeface="Times New Roman" panose="02020603050405020304" pitchFamily="18" charset="0"/>
                    <a:cs typeface="Times New Roman" panose="02020603050405020304" pitchFamily="18" charset="0"/>
                  </a:rPr>
                  <a:t> such that:</a:t>
                </a:r>
              </a:p>
              <a:p>
                <a:pPr>
                  <a:lnSpc>
                    <a:spcPct val="150000"/>
                  </a:lnSpc>
                  <a:spcBef>
                    <a:spcPts val="2400"/>
                  </a:spcBef>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𝒙</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𝛿</m:t>
                          </m:r>
                        </m:sub>
                      </m:sSub>
                      <m:d>
                        <m:dPr>
                          <m:ctrlPr>
                            <a:rPr lang="en-US" sz="2000" i="1">
                              <a:latin typeface="Cambria Math" panose="02040503050406030204" pitchFamily="18" charset="0"/>
                            </a:rPr>
                          </m:ctrlPr>
                        </m:dPr>
                        <m:e>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e>
                      </m:d>
                    </m:oMath>
                  </m:oMathPara>
                </a14:m>
                <a:endParaRPr lang="en-US" sz="2000" i="1" smtClean="0">
                  <a:latin typeface="Times New Roman" panose="02020603050405020304" pitchFamily="18" charset="0"/>
                  <a:cs typeface="Times New Roman" panose="02020603050405020304" pitchFamily="18" charset="0"/>
                </a:endParaRPr>
              </a:p>
              <a:p>
                <a:pPr>
                  <a:lnSpc>
                    <a:spcPct val="150000"/>
                  </a:lnSpc>
                  <a:spcBef>
                    <a:spcPts val="2400"/>
                  </a:spcBef>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   </m:t>
                      </m:r>
                      <m:r>
                        <a:rPr lang="en-US" sz="2000" b="1" i="1">
                          <a:latin typeface="Cambria Math" panose="02040503050406030204" pitchFamily="18" charset="0"/>
                        </a:rPr>
                        <m:t>𝒙</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𝜖</m:t>
                          </m:r>
                        </m:sub>
                      </m:sSub>
                      <m:d>
                        <m:dPr>
                          <m:ctrlPr>
                            <a:rPr lang="en-US" sz="2000" i="1">
                              <a:latin typeface="Cambria Math" panose="02040503050406030204" pitchFamily="18" charset="0"/>
                            </a:rPr>
                          </m:ctrlPr>
                        </m:dPr>
                        <m:e>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e>
                      </m:d>
                      <m:r>
                        <a:rPr lang="en-US" sz="2000" b="0" i="1" smtClean="0">
                          <a:latin typeface="Cambria Math" panose="02040503050406030204" pitchFamily="18" charset="0"/>
                        </a:rPr>
                        <m:t>        </m:t>
                      </m:r>
                      <m:r>
                        <m:rPr>
                          <m:lit/>
                        </m:rP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&gt;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oMath>
                  </m:oMathPara>
                </a14:m>
                <a:endParaRPr lang="en-US" sz="200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882316" y="994610"/>
                <a:ext cx="4668252" cy="2365648"/>
              </a:xfrm>
              <a:prstGeom prst="rect">
                <a:avLst/>
              </a:prstGeom>
              <a:blipFill>
                <a:blip r:embed="rId2"/>
                <a:stretch>
                  <a:fillRect l="-1175" t="-12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360694" y="994610"/>
                <a:ext cx="4965032" cy="2445221"/>
              </a:xfrm>
              <a:prstGeom prst="rect">
                <a:avLst/>
              </a:prstGeom>
              <a:noFill/>
            </p:spPr>
            <p:txBody>
              <a:bodyPr wrap="square" rtlCol="0">
                <a:spAutoFit/>
              </a:bodyPr>
              <a:lstStyle/>
              <a:p>
                <a:pPr marL="285750" lvl="0" indent="-285750">
                  <a:spcBef>
                    <a:spcPts val="1200"/>
                  </a:spcBef>
                  <a:buFont typeface="Wingdings" panose="05000000000000000000" pitchFamily="2" charset="2"/>
                  <a:buChar char="v"/>
                </a:pPr>
                <a:r>
                  <a:rPr lang="en-US" sz="2000" i="1" smtClean="0">
                    <a:latin typeface="Times New Roman" panose="02020603050405020304" pitchFamily="18" charset="0"/>
                    <a:cs typeface="Times New Roman" panose="02020603050405020304" pitchFamily="18" charset="0"/>
                  </a:rPr>
                  <a:t>Asymptotic Stability</a:t>
                </a:r>
                <a:r>
                  <a:rPr lang="en-US" sz="2000">
                    <a:latin typeface="Times New Roman" panose="02020603050405020304" pitchFamily="18" charset="0"/>
                    <a:cs typeface="Times New Roman" panose="02020603050405020304" pitchFamily="18" charset="0"/>
                  </a:rPr>
                  <a:t>: The motion </a:t>
                </a:r>
                <a14:m>
                  <m:oMath xmlns:m="http://schemas.openxmlformats.org/officeDocument/2006/math">
                    <m:r>
                      <a:rPr lang="en-US" sz="2000" b="1" i="1">
                        <a:latin typeface="Cambria Math" panose="02040503050406030204" pitchFamily="18" charset="0"/>
                      </a:rPr>
                      <m:t>𝒙</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is said to be asymptotic stable relative to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if</a:t>
                </a:r>
                <a:r>
                  <a:rPr lang="en-US" sz="2000" b="1">
                    <a:latin typeface="Times New Roman" panose="02020603050405020304" pitchFamily="18" charset="0"/>
                    <a:cs typeface="Times New Roman" panose="02020603050405020304" pitchFamily="18" charset="0"/>
                  </a:rPr>
                  <a:t> </a:t>
                </a:r>
                <a14:m>
                  <m:oMath xmlns:m="http://schemas.openxmlformats.org/officeDocument/2006/math">
                    <m:r>
                      <a:rPr lang="en-US" sz="2000" b="1" i="1">
                        <a:latin typeface="Cambria Math" panose="02040503050406030204" pitchFamily="18" charset="0"/>
                      </a:rPr>
                      <m:t>𝒙</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is Lyapunov stable and there exists a </a:t>
                </a:r>
                <a14:m>
                  <m:oMath xmlns:m="http://schemas.openxmlformats.org/officeDocument/2006/math">
                    <m:r>
                      <a:rPr lang="en-US" sz="2000" i="1">
                        <a:latin typeface="Cambria Math" panose="02040503050406030204" pitchFamily="18" charset="0"/>
                      </a:rPr>
                      <m:t>𝛿</m:t>
                    </m:r>
                    <m:r>
                      <a:rPr lang="en-US" sz="2000" i="1">
                        <a:latin typeface="Cambria Math" panose="02040503050406030204" pitchFamily="18" charset="0"/>
                      </a:rPr>
                      <m:t>&gt;</m:t>
                    </m:r>
                    <m:r>
                      <a:rPr lang="en-US" sz="2000" i="1">
                        <a:latin typeface="Cambria Math" panose="02040503050406030204" pitchFamily="18" charset="0"/>
                      </a:rPr>
                      <m:t>0</m:t>
                    </m:r>
                  </m:oMath>
                </a14:m>
                <a:r>
                  <a:rPr lang="en-US" sz="2000">
                    <a:latin typeface="Times New Roman" panose="02020603050405020304" pitchFamily="18" charset="0"/>
                    <a:cs typeface="Times New Roman" panose="02020603050405020304" pitchFamily="18" charset="0"/>
                  </a:rPr>
                  <a:t> such that:</a:t>
                </a:r>
              </a:p>
              <a:p>
                <a:pPr>
                  <a:lnSpc>
                    <a:spcPct val="150000"/>
                  </a:lnSpc>
                  <a:spcBef>
                    <a:spcPts val="1200"/>
                  </a:spcBef>
                </a:pPr>
                <a14:m>
                  <m:oMathPara xmlns:m="http://schemas.openxmlformats.org/officeDocument/2006/math">
                    <m:oMathParaPr>
                      <m:jc m:val="center"/>
                    </m:oMathParaPr>
                    <m:oMath xmlns:m="http://schemas.openxmlformats.org/officeDocument/2006/math">
                      <m:r>
                        <a:rPr lang="en-US" sz="2000" b="1" i="1">
                          <a:latin typeface="Cambria Math" panose="02040503050406030204" pitchFamily="18" charset="0"/>
                        </a:rPr>
                        <m:t>𝒙</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𝛿</m:t>
                          </m:r>
                        </m:sub>
                      </m:sSub>
                      <m:d>
                        <m:dPr>
                          <m:ctrlPr>
                            <a:rPr lang="en-US" sz="2000" i="1">
                              <a:latin typeface="Cambria Math" panose="02040503050406030204" pitchFamily="18" charset="0"/>
                            </a:rPr>
                          </m:ctrlPr>
                        </m:dPr>
                        <m:e>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e>
                      </m:d>
                      <m:r>
                        <a:rPr lang="en-US" sz="2000" i="1">
                          <a:latin typeface="Cambria Math" panose="02040503050406030204" pitchFamily="18" charset="0"/>
                        </a:rPr>
                        <m:t> </m:t>
                      </m:r>
                    </m:oMath>
                  </m:oMathPara>
                </a14:m>
                <a:endParaRPr lang="en-US" sz="2000" i="1" smtClean="0"/>
              </a:p>
              <a:p>
                <a:pPr>
                  <a:lnSpc>
                    <a:spcPct val="150000"/>
                  </a:lnSpc>
                  <a:spcBef>
                    <a:spcPts val="1200"/>
                  </a:spcBef>
                </a:pPr>
                <a14:m>
                  <m:oMathPara xmlns:m="http://schemas.openxmlformats.org/officeDocument/2006/math">
                    <m:oMathParaPr>
                      <m:jc m:val="center"/>
                    </m:oMathParaPr>
                    <m:oMath xmlns:m="http://schemas.openxmlformats.org/officeDocument/2006/math">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lim</m:t>
                              </m:r>
                            </m:e>
                            <m:lim>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m:t>
                              </m:r>
                            </m:lim>
                          </m:limLow>
                        </m:fName>
                        <m:e>
                          <m:r>
                            <a:rPr lang="en-US" sz="2000" b="1" i="1">
                              <a:latin typeface="Cambria Math" panose="02040503050406030204" pitchFamily="18" charset="0"/>
                            </a:rPr>
                            <m:t>𝒙</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e>
                      </m:func>
                    </m:oMath>
                  </m:oMathPara>
                </a14:m>
                <a:endParaRPr lang="en-US" sz="200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360694" y="994610"/>
                <a:ext cx="4965032" cy="2445221"/>
              </a:xfrm>
              <a:prstGeom prst="rect">
                <a:avLst/>
              </a:prstGeom>
              <a:blipFill>
                <a:blip r:embed="rId3"/>
                <a:stretch>
                  <a:fillRect l="-1104" t="-1247"/>
                </a:stretch>
              </a:blipFill>
            </p:spPr>
            <p:txBody>
              <a:bodyPr/>
              <a:lstStyle/>
              <a:p>
                <a:r>
                  <a:rPr lang="en-US">
                    <a:noFill/>
                  </a:rPr>
                  <a:t> </a:t>
                </a:r>
              </a:p>
            </p:txBody>
          </p:sp>
        </mc:Fallback>
      </mc:AlternateContent>
      <p:pic>
        <p:nvPicPr>
          <p:cNvPr id="9" name="Picture 8"/>
          <p:cNvPicPr/>
          <p:nvPr/>
        </p:nvPicPr>
        <p:blipFill>
          <a:blip r:embed="rId4"/>
          <a:stretch>
            <a:fillRect/>
          </a:stretch>
        </p:blipFill>
        <p:spPr>
          <a:xfrm>
            <a:off x="1353352" y="3508647"/>
            <a:ext cx="3726180" cy="1633220"/>
          </a:xfrm>
          <a:prstGeom prst="rect">
            <a:avLst/>
          </a:prstGeom>
        </p:spPr>
      </p:pic>
      <p:pic>
        <p:nvPicPr>
          <p:cNvPr id="10" name="Picture 9"/>
          <p:cNvPicPr/>
          <p:nvPr/>
        </p:nvPicPr>
        <p:blipFill>
          <a:blip r:embed="rId5"/>
          <a:stretch>
            <a:fillRect/>
          </a:stretch>
        </p:blipFill>
        <p:spPr>
          <a:xfrm>
            <a:off x="6768665" y="3566704"/>
            <a:ext cx="4149090" cy="1346200"/>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882316" y="5497702"/>
                <a:ext cx="9627468" cy="1015663"/>
              </a:xfrm>
              <a:prstGeom prst="rect">
                <a:avLst/>
              </a:prstGeom>
              <a:noFill/>
            </p:spPr>
            <p:txBody>
              <a:bodyPr wrap="square" rtlCol="0">
                <a:spAutoFit/>
              </a:bodyPr>
              <a:lstStyle/>
              <a:p>
                <a:pPr marL="285750" lvl="0" indent="-285750">
                  <a:buFont typeface="Wingdings" panose="05000000000000000000" pitchFamily="2" charset="2"/>
                  <a:buChar char="v"/>
                </a:pPr>
                <a:r>
                  <a:rPr lang="en-US" sz="2000" i="1">
                    <a:latin typeface="Times New Roman" panose="02020603050405020304" pitchFamily="18" charset="0"/>
                    <a:cs typeface="Times New Roman" panose="02020603050405020304" pitchFamily="18" charset="0"/>
                  </a:rPr>
                  <a:t>Global Stability</a:t>
                </a:r>
                <a:r>
                  <a:rPr lang="en-US" sz="2000">
                    <a:latin typeface="Times New Roman" panose="02020603050405020304" pitchFamily="18" charset="0"/>
                    <a:cs typeface="Times New Roman" panose="02020603050405020304" pitchFamily="18" charset="0"/>
                  </a:rPr>
                  <a:t>: The motion </a:t>
                </a:r>
                <a14:m>
                  <m:oMath xmlns:m="http://schemas.openxmlformats.org/officeDocument/2006/math">
                    <m:r>
                      <a:rPr lang="en-US" sz="2000" b="1" i="1">
                        <a:latin typeface="Cambria Math" panose="02040503050406030204" pitchFamily="18" charset="0"/>
                      </a:rPr>
                      <m:t>𝒙</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is said to be asymptotic stable relative to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if </a:t>
                </a:r>
                <a14:m>
                  <m:oMath xmlns:m="http://schemas.openxmlformats.org/officeDocument/2006/math">
                    <m:r>
                      <a:rPr lang="en-US" sz="2000" b="1" i="1">
                        <a:latin typeface="Cambria Math" panose="02040503050406030204" pitchFamily="18" charset="0"/>
                      </a:rPr>
                      <m:t>𝒙</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is stable for any initial state vector</a:t>
                </a:r>
                <a:r>
                  <a:rPr lang="en-US" sz="2000" b="1">
                    <a:latin typeface="Times New Roman" panose="02020603050405020304" pitchFamily="18" charset="0"/>
                    <a:cs typeface="Times New Roman" panose="02020603050405020304" pitchFamily="18" charset="0"/>
                  </a:rPr>
                  <a:t> </a:t>
                </a:r>
                <a14:m>
                  <m:oMath xmlns:m="http://schemas.openxmlformats.org/officeDocument/2006/math">
                    <m:r>
                      <a:rPr lang="en-US" sz="2000" b="1" i="1">
                        <a:latin typeface="Cambria Math" panose="02040503050406030204" pitchFamily="18" charset="0"/>
                      </a:rPr>
                      <m:t>𝒙</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a:t>
                </a:r>
              </a:p>
              <a:p>
                <a:endParaRPr lang="en-US" sz="2000">
                  <a:latin typeface="Times New Roman" panose="02020603050405020304" pitchFamily="18" charset="0"/>
                  <a:cs typeface="Times New Roman" panose="020206030504050203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882316" y="5497702"/>
                <a:ext cx="9627468" cy="1015663"/>
              </a:xfrm>
              <a:prstGeom prst="rect">
                <a:avLst/>
              </a:prstGeom>
              <a:blipFill>
                <a:blip r:embed="rId6"/>
                <a:stretch>
                  <a:fillRect l="-570" t="-3614"/>
                </a:stretch>
              </a:blipFill>
            </p:spPr>
            <p:txBody>
              <a:bodyPr/>
              <a:lstStyle/>
              <a:p>
                <a:r>
                  <a:rPr lang="en-US">
                    <a:noFill/>
                  </a:rPr>
                  <a:t> </a:t>
                </a:r>
              </a:p>
            </p:txBody>
          </p:sp>
        </mc:Fallback>
      </mc:AlternateContent>
    </p:spTree>
    <p:extLst>
      <p:ext uri="{BB962C8B-B14F-4D97-AF65-F5344CB8AC3E}">
        <p14:creationId xmlns:p14="http://schemas.microsoft.com/office/powerpoint/2010/main" val="1449615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III: Control of Nonlinear Spacecraft Attitude Motion</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93558" y="946484"/>
            <a:ext cx="2671180" cy="400110"/>
          </a:xfrm>
          <a:prstGeom prst="rect">
            <a:avLst/>
          </a:prstGeom>
          <a:noFill/>
        </p:spPr>
        <p:txBody>
          <a:bodyPr wrap="none" rtlCol="0">
            <a:spAutoFit/>
          </a:bodyPr>
          <a:lstStyle/>
          <a:p>
            <a:r>
              <a:rPr lang="en-US" sz="2000" b="1" smtClean="0">
                <a:latin typeface="Times New Roman" panose="02020603050405020304" pitchFamily="18" charset="0"/>
                <a:cs typeface="Times New Roman" panose="02020603050405020304" pitchFamily="18" charset="0"/>
              </a:rPr>
              <a:t>2. Lyapunov Function:</a:t>
            </a:r>
            <a:endParaRPr lang="en-US" sz="2000" b="1">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5871411" y="1346594"/>
            <a:ext cx="5379435" cy="417189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93557" y="1678213"/>
                <a:ext cx="5277854" cy="3016210"/>
              </a:xfrm>
              <a:prstGeom prst="rect">
                <a:avLst/>
              </a:prstGeom>
              <a:noFill/>
            </p:spPr>
            <p:txBody>
              <a:bodyPr wrap="square" rtlCol="0">
                <a:spAutoFit/>
              </a:bodyPr>
              <a:lstStyle/>
              <a:p>
                <a:pPr>
                  <a:spcBef>
                    <a:spcPts val="1200"/>
                  </a:spcBef>
                </a:pPr>
                <a:r>
                  <a:rPr lang="en-US" sz="2000">
                    <a:latin typeface="Times New Roman" panose="02020603050405020304" pitchFamily="18" charset="0"/>
                    <a:cs typeface="Times New Roman" panose="02020603050405020304" pitchFamily="18" charset="0"/>
                  </a:rPr>
                  <a:t>+ The scalar function </a:t>
                </a:r>
                <a14:m>
                  <m:oMath xmlns:m="http://schemas.openxmlformats.org/officeDocument/2006/math">
                    <m:r>
                      <a:rPr lang="en-US" sz="2000" i="1">
                        <a:latin typeface="Cambria Math" panose="02040503050406030204" pitchFamily="18" charset="0"/>
                      </a:rPr>
                      <m:t>𝑉</m:t>
                    </m:r>
                    <m:r>
                      <a:rPr lang="en-US" sz="2000" i="1">
                        <a:latin typeface="Cambria Math" panose="02040503050406030204" pitchFamily="18" charset="0"/>
                      </a:rPr>
                      <m:t>(</m:t>
                    </m:r>
                    <m:r>
                      <a:rPr lang="en-US" sz="2000" b="1" i="1">
                        <a:latin typeface="Cambria Math" panose="02040503050406030204" pitchFamily="18" charset="0"/>
                      </a:rPr>
                      <m:t>𝒙</m:t>
                    </m:r>
                    <m:r>
                      <a:rPr lang="en-US" sz="2000" b="1"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is a Lyapunov function for the dynamical system </a:t>
                </a:r>
                <a14:m>
                  <m:oMath xmlns:m="http://schemas.openxmlformats.org/officeDocument/2006/math">
                    <m:acc>
                      <m:accPr>
                        <m:chr m:val="̇"/>
                        <m:ctrlPr>
                          <a:rPr lang="en-US" sz="2000" i="1">
                            <a:latin typeface="Cambria Math" panose="02040503050406030204" pitchFamily="18" charset="0"/>
                          </a:rPr>
                        </m:ctrlPr>
                      </m:accPr>
                      <m:e>
                        <m:r>
                          <a:rPr lang="en-US" sz="2000" b="1" i="1">
                            <a:latin typeface="Cambria Math" panose="02040503050406030204" pitchFamily="18" charset="0"/>
                          </a:rPr>
                          <m:t>𝒙</m:t>
                        </m:r>
                      </m:e>
                    </m:acc>
                    <m:r>
                      <a:rPr lang="en-US" sz="2000" i="1">
                        <a:latin typeface="Cambria Math" panose="02040503050406030204" pitchFamily="18" charset="0"/>
                      </a:rPr>
                      <m:t>=</m:t>
                    </m:r>
                    <m:r>
                      <a:rPr lang="en-US" sz="2000" b="1" i="1">
                        <a:latin typeface="Cambria Math" panose="02040503050406030204" pitchFamily="18" charset="0"/>
                      </a:rPr>
                      <m:t>𝒇</m:t>
                    </m:r>
                    <m:r>
                      <a:rPr lang="en-US" sz="2000" b="1" i="1">
                        <a:latin typeface="Cambria Math" panose="02040503050406030204" pitchFamily="18" charset="0"/>
                      </a:rPr>
                      <m:t>(</m:t>
                    </m:r>
                    <m:r>
                      <a:rPr lang="en-US" sz="2000" b="1" i="1">
                        <a:latin typeface="Cambria Math" panose="02040503050406030204" pitchFamily="18" charset="0"/>
                      </a:rPr>
                      <m:t>𝒙</m:t>
                    </m:r>
                    <m:r>
                      <a:rPr lang="en-US" sz="2000" b="1"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if it is continuos and there exists a </a:t>
                </a:r>
                <a14:m>
                  <m:oMath xmlns:m="http://schemas.openxmlformats.org/officeDocument/2006/math">
                    <m:r>
                      <a:rPr lang="en-US" sz="2000" i="1">
                        <a:latin typeface="Cambria Math" panose="02040503050406030204" pitchFamily="18" charset="0"/>
                      </a:rPr>
                      <m:t>𝛿</m:t>
                    </m:r>
                    <m:r>
                      <a:rPr lang="en-US" sz="2000" i="1">
                        <a:latin typeface="Cambria Math" panose="02040503050406030204" pitchFamily="18" charset="0"/>
                      </a:rPr>
                      <m:t>&gt;0</m:t>
                    </m:r>
                  </m:oMath>
                </a14:m>
                <a:r>
                  <a:rPr lang="en-US" sz="2000">
                    <a:latin typeface="Times New Roman" panose="02020603050405020304" pitchFamily="18" charset="0"/>
                    <a:cs typeface="Times New Roman" panose="02020603050405020304" pitchFamily="18" charset="0"/>
                  </a:rPr>
                  <a:t> such that for any </a:t>
                </a:r>
                <a14:m>
                  <m:oMath xmlns:m="http://schemas.openxmlformats.org/officeDocument/2006/math">
                    <m:r>
                      <a:rPr lang="en-US" sz="2000" b="1" i="1">
                        <a:latin typeface="Cambria Math" panose="02040503050406030204" pitchFamily="18" charset="0"/>
                      </a:rPr>
                      <m:t>𝒙</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𝛿</m:t>
                        </m:r>
                      </m:sub>
                    </m:sSub>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a:t>
                </a:r>
              </a:p>
              <a:p>
                <a:pPr marL="457200" lvl="0" indent="-457200">
                  <a:spcBef>
                    <a:spcPts val="1200"/>
                  </a:spcBef>
                  <a:buFont typeface="+mj-lt"/>
                  <a:buAutoNum type="arabicParenR"/>
                </a:pPr>
                <a14:m>
                  <m:oMath xmlns:m="http://schemas.openxmlformats.org/officeDocument/2006/math">
                    <m:r>
                      <a:rPr lang="en-US" sz="2000" i="1">
                        <a:latin typeface="Cambria Math" panose="02040503050406030204" pitchFamily="18" charset="0"/>
                      </a:rPr>
                      <m:t>𝑉</m:t>
                    </m:r>
                    <m:d>
                      <m:dPr>
                        <m:ctrlPr>
                          <a:rPr lang="en-US" sz="2000" i="1">
                            <a:latin typeface="Cambria Math" panose="02040503050406030204" pitchFamily="18" charset="0"/>
                          </a:rPr>
                        </m:ctrlPr>
                      </m:dPr>
                      <m:e>
                        <m:r>
                          <a:rPr lang="en-US" sz="2000" b="1" i="1">
                            <a:latin typeface="Cambria Math" panose="02040503050406030204" pitchFamily="18" charset="0"/>
                          </a:rPr>
                          <m:t>𝒙</m:t>
                        </m:r>
                      </m:e>
                    </m:d>
                  </m:oMath>
                </a14:m>
                <a:r>
                  <a:rPr lang="en-US" sz="2000">
                    <a:latin typeface="Times New Roman" panose="02020603050405020304" pitchFamily="18" charset="0"/>
                    <a:cs typeface="Times New Roman" panose="02020603050405020304" pitchFamily="18" charset="0"/>
                  </a:rPr>
                  <a:t> is a positive define function about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oMath>
                </a14:m>
                <a:r>
                  <a:rPr lang="en-US" sz="200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457200" lvl="0" indent="-457200">
                  <a:spcBef>
                    <a:spcPts val="1200"/>
                  </a:spcBef>
                  <a:buFont typeface="+mj-lt"/>
                  <a:buAutoNum type="arabicParenR"/>
                </a:pPr>
                <a14:m>
                  <m:oMath xmlns:m="http://schemas.openxmlformats.org/officeDocument/2006/math">
                    <m:r>
                      <a:rPr lang="en-US" sz="2000" i="1">
                        <a:latin typeface="Cambria Math" panose="02040503050406030204" pitchFamily="18" charset="0"/>
                      </a:rPr>
                      <m:t>𝑉</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has continuous partial derivatives.</a:t>
                </a:r>
                <a:endParaRPr lang="en-US" sz="2000" smtClean="0">
                  <a:latin typeface="Times New Roman" panose="02020603050405020304" pitchFamily="18" charset="0"/>
                  <a:cs typeface="Times New Roman" panose="02020603050405020304" pitchFamily="18" charset="0"/>
                </a:endParaRPr>
              </a:p>
              <a:p>
                <a:pPr marL="457200" lvl="0" indent="-457200">
                  <a:spcBef>
                    <a:spcPts val="1200"/>
                  </a:spcBef>
                  <a:buFont typeface="+mj-lt"/>
                  <a:buAutoNum type="arabicParenR"/>
                </a:pPr>
                <a14:m>
                  <m:oMath xmlns:m="http://schemas.openxmlformats.org/officeDocument/2006/math">
                    <m:r>
                      <a:rPr lang="en-US" sz="2000" i="1">
                        <a:latin typeface="Cambria Math" panose="02040503050406030204" pitchFamily="18" charset="0"/>
                      </a:rPr>
                      <m:t>𝑉</m:t>
                    </m:r>
                    <m:r>
                      <a:rPr lang="en-US" sz="2000" i="1">
                        <a:latin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is negative semi-difinite.</a:t>
                </a:r>
              </a:p>
              <a:p>
                <a:endParaRPr lang="en-US" sz="200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93557" y="1678213"/>
                <a:ext cx="5277854" cy="3016210"/>
              </a:xfrm>
              <a:prstGeom prst="rect">
                <a:avLst/>
              </a:prstGeom>
              <a:blipFill>
                <a:blip r:embed="rId3"/>
                <a:stretch>
                  <a:fillRect l="-1270" t="-1010" r="-1617"/>
                </a:stretch>
              </a:blipFill>
            </p:spPr>
            <p:txBody>
              <a:bodyPr/>
              <a:lstStyle/>
              <a:p>
                <a:r>
                  <a:rPr lang="en-US">
                    <a:noFill/>
                  </a:rPr>
                  <a:t> </a:t>
                </a:r>
              </a:p>
            </p:txBody>
          </p:sp>
        </mc:Fallback>
      </mc:AlternateContent>
    </p:spTree>
    <p:extLst>
      <p:ext uri="{BB962C8B-B14F-4D97-AF65-F5344CB8AC3E}">
        <p14:creationId xmlns:p14="http://schemas.microsoft.com/office/powerpoint/2010/main" val="2926658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III: Control of Nonlinear Spacecraft Attitude Motion</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93558" y="946484"/>
            <a:ext cx="4845237" cy="400110"/>
          </a:xfrm>
          <a:prstGeom prst="rect">
            <a:avLst/>
          </a:prstGeom>
          <a:noFill/>
        </p:spPr>
        <p:txBody>
          <a:bodyPr wrap="none" rtlCol="0">
            <a:spAutoFit/>
          </a:bodyPr>
          <a:lstStyle/>
          <a:p>
            <a:r>
              <a:rPr lang="en-US" sz="2000" b="1" smtClean="0">
                <a:latin typeface="Times New Roman" panose="02020603050405020304" pitchFamily="18" charset="0"/>
                <a:cs typeface="Times New Roman" panose="02020603050405020304" pitchFamily="18" charset="0"/>
              </a:rPr>
              <a:t>3. Lyapunov Function for Difference Goal:</a:t>
            </a:r>
            <a:endParaRPr lang="en-US" sz="2000" b="1">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593557" y="1497143"/>
                <a:ext cx="5053263" cy="4671920"/>
              </a:xfrm>
              <a:prstGeom prst="rect">
                <a:avLst/>
              </a:prstGeom>
              <a:noFill/>
            </p:spPr>
            <p:txBody>
              <a:bodyPr wrap="square" rtlCol="0">
                <a:spAutoFit/>
              </a:bodyPr>
              <a:lstStyle/>
              <a:p>
                <a:pPr>
                  <a:spcBef>
                    <a:spcPts val="1200"/>
                  </a:spcBef>
                </a:pPr>
                <a:r>
                  <a:rPr lang="en-US" sz="2000" smtClean="0">
                    <a:latin typeface="Times New Roman" panose="02020603050405020304" pitchFamily="18" charset="0"/>
                    <a:cs typeface="Times New Roman" panose="02020603050405020304" pitchFamily="18" charset="0"/>
                  </a:rPr>
                  <a:t>+ Equation of Motions: </a:t>
                </a:r>
              </a:p>
              <a:p>
                <a:pPr>
                  <a:spcBef>
                    <a:spcPts val="1200"/>
                  </a:spcBef>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𝐼</m:t>
                          </m:r>
                        </m:e>
                      </m:d>
                      <m:acc>
                        <m:accPr>
                          <m:chr m:val="̇"/>
                          <m:ctrlPr>
                            <a:rPr lang="en-US" sz="2000" b="1" i="1">
                              <a:latin typeface="Cambria Math" panose="02040503050406030204" pitchFamily="18" charset="0"/>
                            </a:rPr>
                          </m:ctrlPr>
                        </m:accPr>
                        <m:e>
                          <m:r>
                            <a:rPr lang="en-US" sz="2000" b="1" i="1">
                              <a:latin typeface="Cambria Math" panose="02040503050406030204" pitchFamily="18" charset="0"/>
                            </a:rPr>
                            <m:t>𝝎</m:t>
                          </m:r>
                        </m:e>
                      </m:acc>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r>
                                <a:rPr lang="en-US" sz="2000" b="1" i="1">
                                  <a:latin typeface="Cambria Math" panose="02040503050406030204" pitchFamily="18" charset="0"/>
                                </a:rPr>
                                <m:t>𝝎</m:t>
                              </m:r>
                            </m:e>
                          </m:acc>
                        </m:e>
                      </m:d>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𝐼</m:t>
                          </m:r>
                        </m:e>
                      </m:d>
                      <m:r>
                        <a:rPr lang="en-US" sz="2000" b="1" i="1">
                          <a:latin typeface="Cambria Math" panose="02040503050406030204" pitchFamily="18" charset="0"/>
                        </a:rPr>
                        <m:t>𝝎</m:t>
                      </m:r>
                      <m:r>
                        <a:rPr lang="en-US" sz="2000" i="1">
                          <a:latin typeface="Cambria Math" panose="02040503050406030204" pitchFamily="18" charset="0"/>
                        </a:rPr>
                        <m:t>+</m:t>
                      </m:r>
                      <m:r>
                        <a:rPr lang="en-US" sz="2000" b="1" i="1">
                          <a:latin typeface="Cambria Math" panose="02040503050406030204" pitchFamily="18" charset="0"/>
                        </a:rPr>
                        <m:t>𝒖</m:t>
                      </m:r>
                      <m:r>
                        <a:rPr lang="en-US" sz="2000" b="1" i="1">
                          <a:latin typeface="Cambria Math" panose="02040503050406030204" pitchFamily="18" charset="0"/>
                        </a:rPr>
                        <m:t>+</m:t>
                      </m:r>
                      <m:r>
                        <a:rPr lang="en-US" sz="2000" b="1" i="1">
                          <a:latin typeface="Cambria Math" panose="02040503050406030204" pitchFamily="18" charset="0"/>
                        </a:rPr>
                        <m:t>𝑳</m:t>
                      </m:r>
                    </m:oMath>
                  </m:oMathPara>
                </a14:m>
                <a:endParaRPr lang="en-US" sz="2000">
                  <a:latin typeface="Times New Roman" panose="02020603050405020304" pitchFamily="18" charset="0"/>
                  <a:cs typeface="Times New Roman" panose="02020603050405020304" pitchFamily="18" charset="0"/>
                </a:endParaRPr>
              </a:p>
              <a:p>
                <a:pPr marL="285750" lvl="0" indent="-285750">
                  <a:spcBef>
                    <a:spcPts val="1200"/>
                  </a:spcBef>
                  <a:buFont typeface="Wingdings" panose="05000000000000000000" pitchFamily="2" charset="2"/>
                  <a:buChar char="v"/>
                </a:pPr>
                <a:r>
                  <a:rPr lang="en-US" sz="2000" i="1">
                    <a:latin typeface="Times New Roman" panose="02020603050405020304" pitchFamily="18" charset="0"/>
                    <a:cs typeface="Times New Roman" panose="02020603050405020304" pitchFamily="18" charset="0"/>
                  </a:rPr>
                  <a:t>Rigid Body Detumbling:</a:t>
                </a:r>
              </a:p>
              <a:p>
                <a:pPr>
                  <a:spcBef>
                    <a:spcPts val="1200"/>
                  </a:spcBef>
                </a:pPr>
                <a:r>
                  <a:rPr lang="en-US" sz="2000">
                    <a:latin typeface="Times New Roman" panose="02020603050405020304" pitchFamily="18" charset="0"/>
                    <a:cs typeface="Times New Roman" panose="02020603050405020304" pitchFamily="18" charset="0"/>
                  </a:rPr>
                  <a:t>+ State Vector: </a:t>
                </a:r>
                <a14:m>
                  <m:oMath xmlns:m="http://schemas.openxmlformats.org/officeDocument/2006/math">
                    <m:r>
                      <a:rPr lang="en-US" sz="2000" i="1">
                        <a:latin typeface="Cambria Math" panose="02040503050406030204" pitchFamily="18" charset="0"/>
                      </a:rPr>
                      <m:t>𝜔</m:t>
                    </m:r>
                  </m:oMath>
                </a14:m>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Goal: </a:t>
                </a:r>
                <a14:m>
                  <m:oMath xmlns:m="http://schemas.openxmlformats.org/officeDocument/2006/math">
                    <m:r>
                      <a:rPr lang="en-US" sz="2000" i="1">
                        <a:latin typeface="Cambria Math" panose="02040503050406030204" pitchFamily="18" charset="0"/>
                      </a:rPr>
                      <m:t>𝜔</m:t>
                    </m:r>
                    <m:r>
                      <a:rPr lang="en-US" sz="2000" i="1">
                        <a:latin typeface="Cambria Math" panose="02040503050406030204" pitchFamily="18" charset="0"/>
                      </a:rPr>
                      <m:t>→</m:t>
                    </m:r>
                    <m:r>
                      <a:rPr lang="en-US" sz="2000" i="1">
                        <a:latin typeface="Cambria Math" panose="02040503050406030204" pitchFamily="18" charset="0"/>
                      </a:rPr>
                      <m:t>0</m:t>
                    </m:r>
                  </m:oMath>
                </a14:m>
                <a:endParaRPr lang="en-US" sz="2000">
                  <a:latin typeface="Times New Roman" panose="02020603050405020304" pitchFamily="18" charset="0"/>
                  <a:cs typeface="Times New Roman" panose="02020603050405020304" pitchFamily="18" charset="0"/>
                </a:endParaRPr>
              </a:p>
              <a:p>
                <a:pPr>
                  <a:spcBef>
                    <a:spcPts val="1200"/>
                  </a:spcBef>
                </a:pPr>
                <a14:m>
                  <m:oMath xmlns:m="http://schemas.openxmlformats.org/officeDocument/2006/math">
                    <m:r>
                      <a:rPr lang="en-US" sz="2000" i="1">
                        <a:latin typeface="Cambria Math" panose="02040503050406030204" pitchFamily="18" charset="0"/>
                      </a:rPr>
                      <m:t>→</m:t>
                    </m:r>
                    <m:r>
                      <a:rPr lang="en-US" sz="2000" b="0" i="0" smtClean="0">
                        <a:latin typeface="Cambria Math" panose="02040503050406030204" pitchFamily="18" charset="0"/>
                      </a:rPr>
                      <m:t> </m:t>
                    </m:r>
                  </m:oMath>
                </a14:m>
                <a:r>
                  <a:rPr lang="en-US" sz="2000">
                    <a:latin typeface="Times New Roman" panose="02020603050405020304" pitchFamily="18" charset="0"/>
                    <a:cs typeface="Times New Roman" panose="02020603050405020304" pitchFamily="18" charset="0"/>
                  </a:rPr>
                  <a:t>Lyapunov Function</a:t>
                </a:r>
                <a:r>
                  <a:rPr lang="en-US" sz="2000" smtClean="0">
                    <a:latin typeface="Times New Roman" panose="02020603050405020304" pitchFamily="18" charset="0"/>
                    <a:cs typeface="Times New Roman" panose="02020603050405020304" pitchFamily="18" charset="0"/>
                  </a:rPr>
                  <a:t>:</a:t>
                </a:r>
              </a:p>
              <a:p>
                <a:pPr algn="ctr">
                  <a:spcBef>
                    <a:spcPts val="1200"/>
                  </a:spcBef>
                </a:pPr>
                <a:r>
                  <a:rPr lang="en-US" sz="2000" smtClean="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rPr>
                      <m:t>𝑉</m:t>
                    </m:r>
                    <m:d>
                      <m:dPr>
                        <m:ctrlPr>
                          <a:rPr lang="en-US" sz="2000" i="1">
                            <a:latin typeface="Cambria Math" panose="02040503050406030204" pitchFamily="18" charset="0"/>
                          </a:rPr>
                        </m:ctrlPr>
                      </m:dPr>
                      <m:e>
                        <m:r>
                          <a:rPr lang="en-US" sz="2000" i="1">
                            <a:latin typeface="Cambria Math" panose="02040503050406030204" pitchFamily="18" charset="0"/>
                          </a:rPr>
                          <m:t>𝜔</m:t>
                        </m:r>
                      </m:e>
                    </m:d>
                    <m:r>
                      <a:rPr lang="en-US" sz="2000" i="1">
                        <a:latin typeface="Cambria Math" panose="02040503050406030204" pitchFamily="18" charset="0"/>
                      </a:rPr>
                      <m:t>=</m:t>
                    </m:r>
                    <m:r>
                      <a:rPr lang="en-US" sz="2000" i="1">
                        <a:latin typeface="Cambria Math" panose="02040503050406030204" pitchFamily="18" charset="0"/>
                      </a:rPr>
                      <m:t>𝑇</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sSup>
                      <m:sSupPr>
                        <m:ctrlPr>
                          <a:rPr lang="en-US" sz="2000" i="1">
                            <a:latin typeface="Cambria Math" panose="02040503050406030204" pitchFamily="18" charset="0"/>
                          </a:rPr>
                        </m:ctrlPr>
                      </m:sSupPr>
                      <m:e>
                        <m:r>
                          <a:rPr lang="en-US" sz="2000" i="1">
                            <a:latin typeface="Cambria Math" panose="02040503050406030204" pitchFamily="18" charset="0"/>
                          </a:rPr>
                          <m:t>𝜔</m:t>
                        </m:r>
                      </m:e>
                      <m:sup>
                        <m:r>
                          <a:rPr lang="en-US" sz="2000" i="1">
                            <a:latin typeface="Cambria Math" panose="02040503050406030204" pitchFamily="18" charset="0"/>
                          </a:rPr>
                          <m:t>𝑇</m:t>
                        </m:r>
                      </m:sup>
                    </m:sSup>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𝐼</m:t>
                        </m:r>
                      </m:e>
                    </m:d>
                    <m:r>
                      <a:rPr lang="en-US" sz="2000" i="1">
                        <a:latin typeface="Cambria Math" panose="02040503050406030204" pitchFamily="18" charset="0"/>
                      </a:rPr>
                      <m:t>𝜔</m:t>
                    </m:r>
                  </m:oMath>
                </a14:m>
                <a:endParaRPr lang="en-US" sz="2000">
                  <a:latin typeface="Times New Roman" panose="02020603050405020304" pitchFamily="18" charset="0"/>
                  <a:cs typeface="Times New Roman" panose="02020603050405020304" pitchFamily="18" charset="0"/>
                </a:endParaRPr>
              </a:p>
              <a:p>
                <a:pPr>
                  <a:spcBef>
                    <a:spcPts val="1200"/>
                  </a:spcBef>
                </a:pPr>
                <a:r>
                  <a:rPr lang="en-US" sz="2000">
                    <a:latin typeface="Times New Roman" panose="02020603050405020304" pitchFamily="18" charset="0"/>
                    <a:cs typeface="Times New Roman" panose="02020603050405020304" pitchFamily="18" charset="0"/>
                  </a:rPr>
                  <a:t>+ Reference: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𝜔</m:t>
                        </m:r>
                      </m:e>
                      <m:sub>
                        <m:r>
                          <a:rPr lang="en-US" sz="2000" i="1">
                            <a:latin typeface="Cambria Math" panose="02040503050406030204" pitchFamily="18" charset="0"/>
                          </a:rPr>
                          <m:t>𝑟</m:t>
                        </m:r>
                      </m:sub>
                    </m:sSub>
                  </m:oMath>
                </a14:m>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Goal: </a:t>
                </a:r>
                <a14:m>
                  <m:oMath xmlns:m="http://schemas.openxmlformats.org/officeDocument/2006/math">
                    <m:r>
                      <a:rPr lang="en-US" sz="2000" i="1">
                        <a:latin typeface="Cambria Math" panose="02040503050406030204" pitchFamily="18" charset="0"/>
                      </a:rPr>
                      <m:t>𝛿𝜔</m:t>
                    </m:r>
                    <m:r>
                      <a:rPr lang="en-US" sz="2000" i="1">
                        <a:latin typeface="Cambria Math" panose="02040503050406030204" pitchFamily="18" charset="0"/>
                      </a:rPr>
                      <m:t>=</m:t>
                    </m:r>
                    <m:r>
                      <a:rPr lang="en-US" sz="2000" i="1">
                        <a:latin typeface="Cambria Math" panose="02040503050406030204" pitchFamily="18" charset="0"/>
                      </a:rPr>
                      <m:t>𝜔</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𝜔</m:t>
                        </m:r>
                      </m:e>
                      <m:sub>
                        <m:r>
                          <a:rPr lang="en-US" sz="2000" i="1">
                            <a:latin typeface="Cambria Math" panose="02040503050406030204" pitchFamily="18" charset="0"/>
                          </a:rPr>
                          <m:t>𝑟</m:t>
                        </m:r>
                      </m:sub>
                    </m:sSub>
                  </m:oMath>
                </a14:m>
                <a:endParaRPr lang="en-US" sz="2000">
                  <a:latin typeface="Times New Roman" panose="02020603050405020304" pitchFamily="18" charset="0"/>
                  <a:cs typeface="Times New Roman" panose="02020603050405020304" pitchFamily="18" charset="0"/>
                </a:endParaRPr>
              </a:p>
              <a:p>
                <a:pPr>
                  <a:spcBef>
                    <a:spcPts val="1200"/>
                  </a:spcBef>
                </a:pPr>
                <a14:m>
                  <m:oMath xmlns:m="http://schemas.openxmlformats.org/officeDocument/2006/math">
                    <m:r>
                      <a:rPr lang="en-US" sz="2000" i="1">
                        <a:latin typeface="Cambria Math" panose="02040503050406030204" pitchFamily="18" charset="0"/>
                      </a:rPr>
                      <m:t>→</m:t>
                    </m:r>
                    <m:r>
                      <a:rPr lang="en-US" sz="2000" b="0" i="0" smtClean="0">
                        <a:latin typeface="Cambria Math" panose="02040503050406030204" pitchFamily="18" charset="0"/>
                      </a:rPr>
                      <m:t> </m:t>
                    </m:r>
                  </m:oMath>
                </a14:m>
                <a:r>
                  <a:rPr lang="en-US" sz="2000">
                    <a:latin typeface="Times New Roman" panose="02020603050405020304" pitchFamily="18" charset="0"/>
                    <a:cs typeface="Times New Roman" panose="02020603050405020304" pitchFamily="18" charset="0"/>
                  </a:rPr>
                  <a:t>Lyapunov Function</a:t>
                </a:r>
                <a:r>
                  <a:rPr lang="en-US" sz="2000" smtClean="0">
                    <a:latin typeface="Times New Roman" panose="02020603050405020304" pitchFamily="18" charset="0"/>
                    <a:cs typeface="Times New Roman" panose="02020603050405020304" pitchFamily="18" charset="0"/>
                  </a:rPr>
                  <a:t>:</a:t>
                </a:r>
              </a:p>
              <a:p>
                <a:pPr algn="ctr">
                  <a:spcBef>
                    <a:spcPts val="1200"/>
                  </a:spcBef>
                </a:pPr>
                <a:r>
                  <a:rPr lang="en-US" sz="2000" smtClean="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rPr>
                      <m:t>𝑉</m:t>
                    </m:r>
                    <m:d>
                      <m:dPr>
                        <m:ctrlPr>
                          <a:rPr lang="en-US" sz="2000" i="1">
                            <a:latin typeface="Cambria Math" panose="02040503050406030204" pitchFamily="18" charset="0"/>
                          </a:rPr>
                        </m:ctrlPr>
                      </m:dPr>
                      <m:e>
                        <m:r>
                          <a:rPr lang="en-US" sz="2000" i="1">
                            <a:latin typeface="Cambria Math" panose="02040503050406030204" pitchFamily="18" charset="0"/>
                          </a:rPr>
                          <m:t>𝛿𝜔</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i="1">
                        <a:latin typeface="Cambria Math" panose="02040503050406030204" pitchFamily="18" charset="0"/>
                      </a:rPr>
                      <m:t>𝛿</m:t>
                    </m:r>
                    <m:sSup>
                      <m:sSupPr>
                        <m:ctrlPr>
                          <a:rPr lang="en-US" sz="2000" i="1">
                            <a:latin typeface="Cambria Math" panose="02040503050406030204" pitchFamily="18" charset="0"/>
                          </a:rPr>
                        </m:ctrlPr>
                      </m:sSupPr>
                      <m:e>
                        <m:r>
                          <a:rPr lang="en-US" sz="2000" i="1">
                            <a:latin typeface="Cambria Math" panose="02040503050406030204" pitchFamily="18" charset="0"/>
                          </a:rPr>
                          <m:t>𝜔</m:t>
                        </m:r>
                      </m:e>
                      <m:sup>
                        <m:r>
                          <a:rPr lang="en-US" sz="2000" i="1">
                            <a:latin typeface="Cambria Math" panose="02040503050406030204" pitchFamily="18" charset="0"/>
                          </a:rPr>
                          <m:t>𝑇</m:t>
                        </m:r>
                      </m:sup>
                    </m:sSup>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𝐼</m:t>
                        </m:r>
                      </m:e>
                    </m:d>
                    <m:r>
                      <a:rPr lang="en-US" sz="2000" i="1">
                        <a:latin typeface="Cambria Math" panose="02040503050406030204" pitchFamily="18" charset="0"/>
                      </a:rPr>
                      <m:t>𝛿𝜔</m:t>
                    </m:r>
                  </m:oMath>
                </a14:m>
                <a:endParaRPr lang="en-US" sz="2000">
                  <a:latin typeface="Times New Roman" panose="02020603050405020304" pitchFamily="18" charset="0"/>
                  <a:cs typeface="Times New Roman" panose="02020603050405020304" pitchFamily="18" charset="0"/>
                </a:endParaRPr>
              </a:p>
              <a:p>
                <a:pPr>
                  <a:spcBef>
                    <a:spcPts val="1200"/>
                  </a:spcBef>
                </a:pPr>
                <a:endParaRPr lang="en-US" sz="200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93557" y="1497143"/>
                <a:ext cx="5053263" cy="4671920"/>
              </a:xfrm>
              <a:prstGeom prst="rect">
                <a:avLst/>
              </a:prstGeom>
              <a:blipFill>
                <a:blip r:embed="rId2"/>
                <a:stretch>
                  <a:fillRect l="-1206" t="-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063915" y="1497143"/>
                <a:ext cx="5053263" cy="2382127"/>
              </a:xfrm>
              <a:prstGeom prst="rect">
                <a:avLst/>
              </a:prstGeom>
              <a:noFill/>
            </p:spPr>
            <p:txBody>
              <a:bodyPr wrap="square" rtlCol="0">
                <a:spAutoFit/>
              </a:bodyPr>
              <a:lstStyle/>
              <a:p>
                <a:pPr marL="285750" lvl="0" indent="-285750">
                  <a:spcBef>
                    <a:spcPts val="1200"/>
                  </a:spcBef>
                  <a:buFont typeface="Wingdings" panose="05000000000000000000" pitchFamily="2" charset="2"/>
                  <a:buChar char="v"/>
                </a:pPr>
                <a:r>
                  <a:rPr lang="en-US" sz="2000" i="1" smtClean="0">
                    <a:latin typeface="Times New Roman" panose="02020603050405020304" pitchFamily="18" charset="0"/>
                    <a:cs typeface="Times New Roman" panose="02020603050405020304" pitchFamily="18" charset="0"/>
                  </a:rPr>
                  <a:t>Tracking:</a:t>
                </a:r>
              </a:p>
              <a:p>
                <a:pPr>
                  <a:spcBef>
                    <a:spcPts val="1200"/>
                  </a:spcBef>
                </a:pPr>
                <a:r>
                  <a:rPr lang="en-US" sz="2000">
                    <a:latin typeface="Times New Roman" panose="02020603050405020304" pitchFamily="18" charset="0"/>
                    <a:cs typeface="Times New Roman" panose="02020603050405020304" pitchFamily="18" charset="0"/>
                  </a:rPr>
                  <a:t>+ State Vector: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𝜔</m:t>
                    </m:r>
                    <m:r>
                      <a:rPr lang="en-US" sz="2000" i="1">
                        <a:latin typeface="Cambria Math" panose="02040503050406030204" pitchFamily="18" charset="0"/>
                      </a:rPr>
                      <m:t>,</m:t>
                    </m:r>
                    <m:r>
                      <a:rPr lang="en-US" sz="2000" i="1">
                        <a:latin typeface="Cambria Math" panose="02040503050406030204" pitchFamily="18" charset="0"/>
                      </a:rPr>
                      <m:t>𝜎</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Goal: </a:t>
                </a:r>
                <a14:m>
                  <m:oMath xmlns:m="http://schemas.openxmlformats.org/officeDocument/2006/math">
                    <m:r>
                      <a:rPr lang="en-US" sz="2000" i="1">
                        <a:latin typeface="Cambria Math" panose="02040503050406030204" pitchFamily="18" charset="0"/>
                      </a:rPr>
                      <m:t>𝛿𝜔</m:t>
                    </m:r>
                    <m:r>
                      <a:rPr lang="en-US" sz="2000" i="1">
                        <a:latin typeface="Cambria Math" panose="02040503050406030204" pitchFamily="18" charset="0"/>
                      </a:rPr>
                      <m:t>→</m:t>
                    </m:r>
                    <m:r>
                      <a:rPr lang="en-US" sz="2000" i="1">
                        <a:latin typeface="Cambria Math" panose="02040503050406030204" pitchFamily="18" charset="0"/>
                      </a:rPr>
                      <m:t>0</m:t>
                    </m:r>
                  </m:oMath>
                </a14:m>
                <a:endParaRPr lang="en-US" sz="2000">
                  <a:latin typeface="Times New Roman" panose="02020603050405020304" pitchFamily="18" charset="0"/>
                  <a:cs typeface="Times New Roman" panose="02020603050405020304" pitchFamily="18" charset="0"/>
                </a:endParaRPr>
              </a:p>
              <a:p>
                <a:pPr>
                  <a:spcBef>
                    <a:spcPts val="1200"/>
                  </a:spcBef>
                </a:pP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rPr>
                      <m:t>𝜎</m:t>
                    </m:r>
                    <m:r>
                      <a:rPr lang="en-US" sz="2000" i="1">
                        <a:latin typeface="Cambria Math" panose="02040503050406030204" pitchFamily="18" charset="0"/>
                      </a:rPr>
                      <m:t>→</m:t>
                    </m:r>
                    <m:r>
                      <a:rPr lang="en-US" sz="2000" i="1">
                        <a:latin typeface="Cambria Math" panose="02040503050406030204" pitchFamily="18" charset="0"/>
                      </a:rPr>
                      <m:t>0</m:t>
                    </m:r>
                  </m:oMath>
                </a14:m>
                <a:endParaRPr lang="en-US" sz="2000">
                  <a:latin typeface="Times New Roman" panose="02020603050405020304" pitchFamily="18" charset="0"/>
                  <a:cs typeface="Times New Roman" panose="02020603050405020304" pitchFamily="18" charset="0"/>
                </a:endParaRPr>
              </a:p>
              <a:p>
                <a:pPr>
                  <a:spcBef>
                    <a:spcPts val="1200"/>
                  </a:spcBef>
                </a:pPr>
                <a14:m>
                  <m:oMath xmlns:m="http://schemas.openxmlformats.org/officeDocument/2006/math">
                    <m:r>
                      <a:rPr lang="en-US" sz="2000" i="1">
                        <a:latin typeface="Cambria Math" panose="02040503050406030204" pitchFamily="18" charset="0"/>
                      </a:rPr>
                      <m:t>→</m:t>
                    </m:r>
                    <m:r>
                      <a:rPr lang="en-US" sz="2000" b="0" i="0" smtClean="0">
                        <a:latin typeface="Cambria Math" panose="02040503050406030204" pitchFamily="18" charset="0"/>
                      </a:rPr>
                      <m:t> </m:t>
                    </m:r>
                  </m:oMath>
                </a14:m>
                <a:r>
                  <a:rPr lang="en-US" sz="2000">
                    <a:latin typeface="Times New Roman" panose="02020603050405020304" pitchFamily="18" charset="0"/>
                    <a:cs typeface="Times New Roman" panose="02020603050405020304" pitchFamily="18" charset="0"/>
                  </a:rPr>
                  <a:t>Lyapunov Function</a:t>
                </a:r>
                <a:r>
                  <a:rPr lang="en-US" sz="2000" smtClean="0">
                    <a:latin typeface="Times New Roman" panose="02020603050405020304" pitchFamily="18" charset="0"/>
                    <a:cs typeface="Times New Roman" panose="02020603050405020304" pitchFamily="18" charset="0"/>
                  </a:rPr>
                  <a:t>:</a:t>
                </a:r>
              </a:p>
              <a:p>
                <a:pPr>
                  <a:spcBef>
                    <a:spcPts val="1200"/>
                  </a:spcBef>
                </a:pPr>
                <a:r>
                  <a:rPr lang="en-US" sz="2000" smtClean="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rPr>
                      <m:t>𝑉</m:t>
                    </m:r>
                    <m:d>
                      <m:dPr>
                        <m:ctrlPr>
                          <a:rPr lang="en-US" sz="2000" i="1">
                            <a:latin typeface="Cambria Math" panose="02040503050406030204" pitchFamily="18" charset="0"/>
                          </a:rPr>
                        </m:ctrlPr>
                      </m:dPr>
                      <m:e>
                        <m:r>
                          <a:rPr lang="en-US" sz="2000" i="1">
                            <a:latin typeface="Cambria Math" panose="02040503050406030204" pitchFamily="18" charset="0"/>
                          </a:rPr>
                          <m:t>𝛿𝜔</m:t>
                        </m:r>
                        <m:r>
                          <a:rPr lang="en-US" sz="2000" i="1">
                            <a:latin typeface="Cambria Math" panose="02040503050406030204" pitchFamily="18" charset="0"/>
                          </a:rPr>
                          <m:t>,</m:t>
                        </m:r>
                        <m:r>
                          <a:rPr lang="en-US" sz="2000" i="1">
                            <a:latin typeface="Cambria Math" panose="02040503050406030204" pitchFamily="18" charset="0"/>
                          </a:rPr>
                          <m:t>𝜎</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i="1">
                        <a:latin typeface="Cambria Math" panose="02040503050406030204" pitchFamily="18" charset="0"/>
                      </a:rPr>
                      <m:t>𝛿</m:t>
                    </m:r>
                    <m:sSup>
                      <m:sSupPr>
                        <m:ctrlPr>
                          <a:rPr lang="en-US" sz="2000" i="1">
                            <a:latin typeface="Cambria Math" panose="02040503050406030204" pitchFamily="18" charset="0"/>
                          </a:rPr>
                        </m:ctrlPr>
                      </m:sSupPr>
                      <m:e>
                        <m:r>
                          <a:rPr lang="en-US" sz="2000" i="1">
                            <a:latin typeface="Cambria Math" panose="02040503050406030204" pitchFamily="18" charset="0"/>
                          </a:rPr>
                          <m:t>𝜔</m:t>
                        </m:r>
                      </m:e>
                      <m:sup>
                        <m:r>
                          <a:rPr lang="en-US" sz="2000" i="1">
                            <a:latin typeface="Cambria Math" panose="02040503050406030204" pitchFamily="18" charset="0"/>
                          </a:rPr>
                          <m:t>𝑇</m:t>
                        </m:r>
                      </m:sup>
                    </m:sSup>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𝐼</m:t>
                        </m:r>
                      </m:e>
                    </m:d>
                    <m:r>
                      <a:rPr lang="en-US" sz="2000" i="1">
                        <a:latin typeface="Cambria Math" panose="02040503050406030204" pitchFamily="18" charset="0"/>
                      </a:rPr>
                      <m:t>𝛿𝜔</m:t>
                    </m:r>
                    <m:r>
                      <a:rPr lang="en-US" sz="2000" i="1">
                        <a:latin typeface="Cambria Math" panose="02040503050406030204" pitchFamily="18" charset="0"/>
                      </a:rPr>
                      <m:t>+</m:t>
                    </m:r>
                    <m:r>
                      <a:rPr lang="en-US" sz="2000" i="1">
                        <a:latin typeface="Cambria Math" panose="02040503050406030204" pitchFamily="18" charset="0"/>
                      </a:rPr>
                      <m:t>2</m:t>
                    </m:r>
                    <m:r>
                      <a:rPr lang="en-US" sz="2000" i="1">
                        <a:latin typeface="Cambria Math" panose="02040503050406030204" pitchFamily="18" charset="0"/>
                      </a:rPr>
                      <m:t>𝐾𝑙𝑛</m:t>
                    </m:r>
                    <m:r>
                      <a:rPr lang="en-US" sz="2000" i="1">
                        <a:latin typeface="Cambria Math" panose="02040503050406030204" pitchFamily="18" charset="0"/>
                      </a:rPr>
                      <m:t>(</m:t>
                    </m:r>
                    <m:r>
                      <a:rPr lang="en-US" sz="2000" i="1">
                        <a:latin typeface="Cambria Math" panose="02040503050406030204" pitchFamily="18" charset="0"/>
                      </a:rPr>
                      <m:t>1</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𝜎</m:t>
                        </m:r>
                      </m:e>
                      <m:sup>
                        <m:r>
                          <a:rPr lang="en-US" sz="2000" i="1">
                            <a:latin typeface="Cambria Math" panose="02040503050406030204" pitchFamily="18" charset="0"/>
                          </a:rPr>
                          <m:t>𝑇</m:t>
                        </m:r>
                      </m:sup>
                    </m:sSup>
                    <m:r>
                      <a:rPr lang="en-US" sz="2000" i="1">
                        <a:latin typeface="Cambria Math" panose="02040503050406030204" pitchFamily="18" charset="0"/>
                      </a:rPr>
                      <m:t>𝜎</m:t>
                    </m:r>
                    <m:r>
                      <a:rPr lang="en-US" sz="2000" i="1">
                        <a:latin typeface="Cambria Math" panose="02040503050406030204" pitchFamily="18" charset="0"/>
                      </a:rPr>
                      <m:t>)</m:t>
                    </m:r>
                  </m:oMath>
                </a14:m>
                <a:endParaRPr lang="en-US" sz="200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063915" y="1497143"/>
                <a:ext cx="5053263" cy="2382127"/>
              </a:xfrm>
              <a:prstGeom prst="rect">
                <a:avLst/>
              </a:prstGeom>
              <a:blipFill>
                <a:blip r:embed="rId3"/>
                <a:stretch>
                  <a:fillRect l="-1327" t="-1538"/>
                </a:stretch>
              </a:blipFill>
            </p:spPr>
            <p:txBody>
              <a:bodyPr/>
              <a:lstStyle/>
              <a:p>
                <a:r>
                  <a:rPr lang="en-US">
                    <a:noFill/>
                  </a:rPr>
                  <a:t> </a:t>
                </a:r>
              </a:p>
            </p:txBody>
          </p:sp>
        </mc:Fallback>
      </mc:AlternateContent>
    </p:spTree>
    <p:extLst>
      <p:ext uri="{BB962C8B-B14F-4D97-AF65-F5344CB8AC3E}">
        <p14:creationId xmlns:p14="http://schemas.microsoft.com/office/powerpoint/2010/main" val="2665218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a:solidFill>
                  <a:schemeClr val="accent4">
                    <a:lumMod val="75000"/>
                  </a:schemeClr>
                </a:solidFill>
                <a:latin typeface="Times New Roman" panose="02020603050405020304" pitchFamily="18" charset="0"/>
                <a:cs typeface="Times New Roman" panose="02020603050405020304" pitchFamily="18" charset="0"/>
              </a:rPr>
              <a:t>Hệ tọa độ biểu diễn quỹ đạo và </a:t>
            </a:r>
            <a:r>
              <a:rPr lang="en-US" sz="2800" b="1">
                <a:solidFill>
                  <a:schemeClr val="accent4">
                    <a:lumMod val="75000"/>
                  </a:schemeClr>
                </a:solidFill>
                <a:latin typeface="Times New Roman" panose="02020603050405020304" pitchFamily="18" charset="0"/>
                <a:cs typeface="Times New Roman" panose="02020603050405020304" pitchFamily="18" charset="0"/>
              </a:rPr>
              <a:t>tư </a:t>
            </a:r>
            <a:r>
              <a:rPr lang="en-US" sz="2800" b="1" smtClean="0">
                <a:solidFill>
                  <a:schemeClr val="accent4">
                    <a:lumMod val="75000"/>
                  </a:schemeClr>
                </a:solidFill>
                <a:latin typeface="Times New Roman" panose="02020603050405020304" pitchFamily="18" charset="0"/>
                <a:cs typeface="Times New Roman" panose="02020603050405020304" pitchFamily="18" charset="0"/>
              </a:rPr>
              <a:t>thế</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93558" y="946484"/>
            <a:ext cx="4237250" cy="400110"/>
          </a:xfrm>
          <a:prstGeom prst="rect">
            <a:avLst/>
          </a:prstGeom>
          <a:noFill/>
        </p:spPr>
        <p:txBody>
          <a:bodyPr wrap="none" rtlCol="0">
            <a:spAutoFit/>
          </a:bodyPr>
          <a:lstStyle/>
          <a:p>
            <a:r>
              <a:rPr lang="en-US" sz="2000" b="1" smtClean="0">
                <a:latin typeface="Times New Roman" panose="02020603050405020304" pitchFamily="18" charset="0"/>
                <a:cs typeface="Times New Roman" panose="02020603050405020304" pitchFamily="18" charset="0"/>
              </a:rPr>
              <a:t>ECI (Earth Centred Inertial) Frame:</a:t>
            </a:r>
            <a:endParaRPr lang="en-US" sz="2000" b="1">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p:cNvSpPr txBox="1"/>
              <p:nvPr/>
            </p:nvSpPr>
            <p:spPr>
              <a:xfrm>
                <a:off x="288757" y="4504267"/>
                <a:ext cx="5322226" cy="2246769"/>
              </a:xfrm>
              <a:prstGeom prst="rect">
                <a:avLst/>
              </a:prstGeom>
              <a:noFill/>
            </p:spPr>
            <p:txBody>
              <a:bodyPr wrap="none" rtlCol="0">
                <a:spAutoFit/>
              </a:bodyPr>
              <a:lstStyle/>
              <a:p>
                <a:pPr marL="342900" lvl="0" indent="-342900">
                  <a:spcBef>
                    <a:spcPts val="1200"/>
                  </a:spcBef>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Gốc là tâm Trái Đất</a:t>
                </a:r>
              </a:p>
              <a:p>
                <a:pPr marL="342900" lvl="0" indent="-342900">
                  <a:spcBef>
                    <a:spcPts val="1200"/>
                  </a:spcBef>
                  <a:buFont typeface="Arial" panose="020B0604020202020204" pitchFamily="34" charset="0"/>
                  <a:buChar char="•"/>
                </a:pPr>
                <a14:m>
                  <m:oMath xmlns:m="http://schemas.openxmlformats.org/officeDocument/2006/math">
                    <m:acc>
                      <m:accPr>
                        <m:chr m:val="⃗"/>
                        <m:ctrlPr>
                          <a:rPr lang="en-US" sz="2000" b="1" i="1"/>
                        </m:ctrlPr>
                      </m:accPr>
                      <m:e>
                        <m:r>
                          <a:rPr lang="en-US" sz="2000" b="1" i="1"/>
                          <m:t>𝒛</m:t>
                        </m:r>
                      </m:e>
                    </m:acc>
                  </m:oMath>
                </a14:m>
                <a:r>
                  <a:rPr lang="en-US" sz="2000">
                    <a:latin typeface="Times New Roman" panose="02020603050405020304" pitchFamily="18" charset="0"/>
                    <a:cs typeface="Times New Roman" panose="02020603050405020304" pitchFamily="18" charset="0"/>
                  </a:rPr>
                  <a:t>: Trục quay của Trái Đất (tự quay quanh trục)</a:t>
                </a:r>
              </a:p>
              <a:p>
                <a:pPr marL="342900" lvl="0" indent="-342900">
                  <a:spcBef>
                    <a:spcPts val="1200"/>
                  </a:spcBef>
                  <a:buFont typeface="Arial" panose="020B0604020202020204" pitchFamily="34" charset="0"/>
                  <a:buChar char="•"/>
                </a:pPr>
                <a14:m>
                  <m:oMath xmlns:m="http://schemas.openxmlformats.org/officeDocument/2006/math">
                    <m:acc>
                      <m:accPr>
                        <m:chr m:val="⃗"/>
                        <m:ctrlPr>
                          <a:rPr lang="en-US" sz="2000" b="1" i="1"/>
                        </m:ctrlPr>
                      </m:accPr>
                      <m:e>
                        <m:r>
                          <a:rPr lang="en-US" sz="2000" b="1" i="1"/>
                          <m:t>𝒙</m:t>
                        </m:r>
                      </m:e>
                    </m:acc>
                  </m:oMath>
                </a14:m>
                <a:r>
                  <a:rPr lang="en-US" sz="2000">
                    <a:latin typeface="Times New Roman" panose="02020603050405020304" pitchFamily="18" charset="0"/>
                    <a:cs typeface="Times New Roman" panose="02020603050405020304" pitchFamily="18" charset="0"/>
                  </a:rPr>
                  <a:t>: Hướng từ tâm Trái Đất đến điểm xuân phân</a:t>
                </a:r>
              </a:p>
              <a:p>
                <a:pPr marL="342900" lvl="0" indent="-342900">
                  <a:spcBef>
                    <a:spcPts val="1200"/>
                  </a:spcBef>
                  <a:buFont typeface="Arial" panose="020B0604020202020204" pitchFamily="34" charset="0"/>
                  <a:buChar char="•"/>
                </a:pPr>
                <a14:m>
                  <m:oMath xmlns:m="http://schemas.openxmlformats.org/officeDocument/2006/math">
                    <m:acc>
                      <m:accPr>
                        <m:chr m:val="⃗"/>
                        <m:ctrlPr>
                          <a:rPr lang="en-US" sz="2000" b="1" i="1"/>
                        </m:ctrlPr>
                      </m:accPr>
                      <m:e>
                        <m:r>
                          <a:rPr lang="en-US" sz="2000" b="1" i="1"/>
                          <m:t>𝒚</m:t>
                        </m:r>
                      </m:e>
                    </m:acc>
                    <m:r>
                      <a:rPr lang="en-US" sz="2000" b="1" i="1"/>
                      <m:t>=</m:t>
                    </m:r>
                    <m:acc>
                      <m:accPr>
                        <m:chr m:val="⃗"/>
                        <m:ctrlPr>
                          <a:rPr lang="en-US" sz="2000" b="1" i="1"/>
                        </m:ctrlPr>
                      </m:accPr>
                      <m:e>
                        <m:r>
                          <a:rPr lang="en-US" sz="2000" b="1" i="1"/>
                          <m:t>𝒛</m:t>
                        </m:r>
                      </m:e>
                    </m:acc>
                    <m:r>
                      <a:rPr lang="en-US" sz="2000" b="1" i="1"/>
                      <m:t>×</m:t>
                    </m:r>
                    <m:acc>
                      <m:accPr>
                        <m:chr m:val="⃗"/>
                        <m:ctrlPr>
                          <a:rPr lang="en-US" sz="2000" b="1" i="1"/>
                        </m:ctrlPr>
                      </m:accPr>
                      <m:e>
                        <m:r>
                          <a:rPr lang="en-US" sz="2000" b="1" i="1"/>
                          <m:t>𝒙</m:t>
                        </m:r>
                      </m:e>
                    </m:acc>
                  </m:oMath>
                </a14:m>
                <a:r>
                  <a:rPr lang="en-US" sz="2000" b="1">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 Tuân theo quy tắc bàn tay phải</a:t>
                </a:r>
              </a:p>
              <a:p>
                <a:pPr marL="342900" indent="-342900">
                  <a:spcBef>
                    <a:spcPts val="1200"/>
                  </a:spcBef>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288757" y="4504267"/>
                <a:ext cx="5322226" cy="2246769"/>
              </a:xfrm>
              <a:prstGeom prst="rect">
                <a:avLst/>
              </a:prstGeom>
              <a:blipFill>
                <a:blip r:embed="rId2"/>
                <a:stretch>
                  <a:fillRect l="-1031" t="-1630" r="-458"/>
                </a:stretch>
              </a:blipFill>
            </p:spPr>
            <p:txBody>
              <a:bodyPr/>
              <a:lstStyle/>
              <a:p>
                <a:r>
                  <a:rPr lang="en-US">
                    <a:noFill/>
                  </a:rPr>
                  <a:t> </a:t>
                </a:r>
              </a:p>
            </p:txBody>
          </p:sp>
        </mc:Fallback>
      </mc:AlternateContent>
      <p:pic>
        <p:nvPicPr>
          <p:cNvPr id="7" name="Picture 6" descr="Earth Centered Inertial (ECI) Coordinate System | Download Scientific  Diagram"/>
          <p:cNvPicPr/>
          <p:nvPr/>
        </p:nvPicPr>
        <p:blipFill>
          <a:blip r:embed="rId3">
            <a:extLst>
              <a:ext uri="{28A0092B-C50C-407E-A947-70E740481C1C}">
                <a14:useLocalDpi xmlns:a14="http://schemas.microsoft.com/office/drawing/2010/main" val="0"/>
              </a:ext>
            </a:extLst>
          </a:blip>
          <a:srcRect/>
          <a:stretch>
            <a:fillRect/>
          </a:stretch>
        </p:blipFill>
        <p:spPr bwMode="auto">
          <a:xfrm>
            <a:off x="1126599" y="1497143"/>
            <a:ext cx="3022067" cy="2629535"/>
          </a:xfrm>
          <a:prstGeom prst="rect">
            <a:avLst/>
          </a:prstGeom>
          <a:noFill/>
          <a:ln>
            <a:noFill/>
          </a:ln>
        </p:spPr>
      </p:pic>
      <p:sp>
        <p:nvSpPr>
          <p:cNvPr id="8" name="TextBox 7"/>
          <p:cNvSpPr txBox="1"/>
          <p:nvPr/>
        </p:nvSpPr>
        <p:spPr>
          <a:xfrm>
            <a:off x="6350892" y="946484"/>
            <a:ext cx="4830361" cy="400110"/>
          </a:xfrm>
          <a:prstGeom prst="rect">
            <a:avLst/>
          </a:prstGeom>
          <a:noFill/>
        </p:spPr>
        <p:txBody>
          <a:bodyPr wrap="none" rtlCol="0">
            <a:spAutoFit/>
          </a:bodyPr>
          <a:lstStyle/>
          <a:p>
            <a:r>
              <a:rPr lang="en-US" sz="2000" b="1" i="1">
                <a:latin typeface="Times New Roman" panose="02020603050405020304" pitchFamily="18" charset="0"/>
                <a:cs typeface="Times New Roman" panose="02020603050405020304" pitchFamily="18" charset="0"/>
              </a:rPr>
              <a:t>ECEF (Earth Centred Earth Fixed</a:t>
            </a:r>
            <a:r>
              <a:rPr lang="en-US" sz="2000" b="1" i="1">
                <a:latin typeface="Times New Roman" panose="02020603050405020304" pitchFamily="18" charset="0"/>
                <a:cs typeface="Times New Roman" panose="02020603050405020304" pitchFamily="18" charset="0"/>
              </a:rPr>
              <a:t>) </a:t>
            </a:r>
            <a:r>
              <a:rPr lang="en-US" sz="2000" b="1" i="1" smtClean="0">
                <a:latin typeface="Times New Roman" panose="02020603050405020304" pitchFamily="18" charset="0"/>
                <a:cs typeface="Times New Roman" panose="02020603050405020304" pitchFamily="18" charset="0"/>
              </a:rPr>
              <a:t>Frame</a:t>
            </a:r>
            <a:r>
              <a:rPr lang="en-US" sz="2000" b="1" smtClean="0">
                <a:latin typeface="Times New Roman" panose="02020603050405020304" pitchFamily="18" charset="0"/>
                <a:cs typeface="Times New Roman" panose="02020603050405020304" pitchFamily="18" charset="0"/>
              </a:rPr>
              <a:t>:</a:t>
            </a:r>
            <a:endParaRPr lang="en-US" sz="2000" b="1">
              <a:latin typeface="Times New Roman" panose="02020603050405020304" pitchFamily="18" charset="0"/>
              <a:cs typeface="Times New Roman" panose="02020603050405020304" pitchFamily="18" charset="0"/>
            </a:endParaRPr>
          </a:p>
        </p:txBody>
      </p:sp>
      <p:pic>
        <p:nvPicPr>
          <p:cNvPr id="9" name="Picture 8"/>
          <p:cNvPicPr/>
          <p:nvPr/>
        </p:nvPicPr>
        <p:blipFill>
          <a:blip r:embed="rId4"/>
          <a:stretch>
            <a:fillRect/>
          </a:stretch>
        </p:blipFill>
        <p:spPr>
          <a:xfrm>
            <a:off x="6946797" y="1428563"/>
            <a:ext cx="3638550" cy="2698115"/>
          </a:xfrm>
          <a:prstGeom prst="rect">
            <a:avLst/>
          </a:prstGeom>
        </p:spPr>
      </p:pic>
      <mc:AlternateContent xmlns:mc="http://schemas.openxmlformats.org/markup-compatibility/2006">
        <mc:Choice xmlns:a14="http://schemas.microsoft.com/office/drawing/2010/main" Requires="a14">
          <p:sp>
            <p:nvSpPr>
              <p:cNvPr id="10" name="TextBox 9"/>
              <p:cNvSpPr txBox="1"/>
              <p:nvPr/>
            </p:nvSpPr>
            <p:spPr>
              <a:xfrm>
                <a:off x="5941113" y="4504267"/>
                <a:ext cx="6060313" cy="2092881"/>
              </a:xfrm>
              <a:prstGeom prst="rect">
                <a:avLst/>
              </a:prstGeom>
              <a:noFill/>
            </p:spPr>
            <p:txBody>
              <a:bodyPr wrap="none" rtlCol="0">
                <a:spAutoFit/>
              </a:bodyPr>
              <a:lstStyle/>
              <a:p>
                <a:pPr marL="285750" lvl="0" indent="-285750">
                  <a:spcBef>
                    <a:spcPts val="1200"/>
                  </a:spcBef>
                  <a:buFont typeface="Arial" panose="020B0604020202020204" pitchFamily="34" charset="0"/>
                  <a:buChar char="•"/>
                </a:pPr>
                <a:r>
                  <a:rPr lang="en-US" smtClean="0"/>
                  <a:t>Gốc là tâm Trái Đất</a:t>
                </a:r>
              </a:p>
              <a:p>
                <a:pPr marL="285750" lvl="0" indent="-285750">
                  <a:spcBef>
                    <a:spcPts val="1200"/>
                  </a:spcBef>
                  <a:buFont typeface="Arial" panose="020B0604020202020204" pitchFamily="34" charset="0"/>
                  <a:buChar char="•"/>
                </a:pPr>
                <a14:m>
                  <m:oMath xmlns:m="http://schemas.openxmlformats.org/officeDocument/2006/math">
                    <m:acc>
                      <m:accPr>
                        <m:chr m:val="⃗"/>
                        <m:ctrlPr>
                          <a:rPr lang="en-US" b="1" i="1"/>
                        </m:ctrlPr>
                      </m:accPr>
                      <m:e>
                        <m:r>
                          <a:rPr lang="en-US" b="1" i="1"/>
                          <m:t>𝒛</m:t>
                        </m:r>
                      </m:e>
                    </m:acc>
                  </m:oMath>
                </a14:m>
                <a:r>
                  <a:rPr lang="en-US"/>
                  <a:t>: Trục quay của Trái Đất (tự quay quanh trục)</a:t>
                </a:r>
              </a:p>
              <a:p>
                <a:pPr marL="285750" lvl="0" indent="-285750">
                  <a:spcBef>
                    <a:spcPts val="1200"/>
                  </a:spcBef>
                  <a:buFont typeface="Arial" panose="020B0604020202020204" pitchFamily="34" charset="0"/>
                  <a:buChar char="•"/>
                </a:pPr>
                <a14:m>
                  <m:oMath xmlns:m="http://schemas.openxmlformats.org/officeDocument/2006/math">
                    <m:acc>
                      <m:accPr>
                        <m:chr m:val="⃗"/>
                        <m:ctrlPr>
                          <a:rPr lang="en-US" b="1" i="1"/>
                        </m:ctrlPr>
                      </m:accPr>
                      <m:e>
                        <m:r>
                          <a:rPr lang="en-US" b="1" i="1"/>
                          <m:t>𝒙</m:t>
                        </m:r>
                      </m:e>
                    </m:acc>
                  </m:oMath>
                </a14:m>
                <a:r>
                  <a:rPr lang="en-US"/>
                  <a:t>: Hướng từ tâm Trái Đất đến điểm kinh tuyến 0 Greenwich</a:t>
                </a:r>
              </a:p>
              <a:p>
                <a:pPr marL="285750" lvl="0" indent="-285750">
                  <a:spcBef>
                    <a:spcPts val="1200"/>
                  </a:spcBef>
                  <a:buFont typeface="Arial" panose="020B0604020202020204" pitchFamily="34" charset="0"/>
                  <a:buChar char="•"/>
                </a:pPr>
                <a14:m>
                  <m:oMath xmlns:m="http://schemas.openxmlformats.org/officeDocument/2006/math">
                    <m:acc>
                      <m:accPr>
                        <m:chr m:val="⃗"/>
                        <m:ctrlPr>
                          <a:rPr lang="en-US" b="1" i="1"/>
                        </m:ctrlPr>
                      </m:accPr>
                      <m:e>
                        <m:r>
                          <a:rPr lang="en-US" b="1" i="1"/>
                          <m:t>𝒚</m:t>
                        </m:r>
                      </m:e>
                    </m:acc>
                    <m:r>
                      <a:rPr lang="en-US" b="1" i="1"/>
                      <m:t>=</m:t>
                    </m:r>
                    <m:acc>
                      <m:accPr>
                        <m:chr m:val="⃗"/>
                        <m:ctrlPr>
                          <a:rPr lang="en-US" b="1" i="1"/>
                        </m:ctrlPr>
                      </m:accPr>
                      <m:e>
                        <m:r>
                          <a:rPr lang="en-US" b="1" i="1"/>
                          <m:t>𝒛</m:t>
                        </m:r>
                      </m:e>
                    </m:acc>
                    <m:r>
                      <a:rPr lang="en-US" b="1" i="1"/>
                      <m:t>×</m:t>
                    </m:r>
                    <m:acc>
                      <m:accPr>
                        <m:chr m:val="⃗"/>
                        <m:ctrlPr>
                          <a:rPr lang="en-US" b="1" i="1"/>
                        </m:ctrlPr>
                      </m:accPr>
                      <m:e>
                        <m:r>
                          <a:rPr lang="en-US" b="1" i="1"/>
                          <m:t>𝒙</m:t>
                        </m:r>
                      </m:e>
                    </m:acc>
                  </m:oMath>
                </a14:m>
                <a:r>
                  <a:rPr lang="en-US" b="1"/>
                  <a:t>:</a:t>
                </a:r>
                <a:r>
                  <a:rPr lang="en-US"/>
                  <a:t> Tuân theo quy tắc bàn tay phải</a:t>
                </a:r>
              </a:p>
              <a:p>
                <a:pPr>
                  <a:spcBef>
                    <a:spcPts val="1200"/>
                  </a:spcBef>
                </a:pPr>
                <a:r>
                  <a:rPr lang="en-US" smtClean="0"/>
                  <a:t>	</a:t>
                </a:r>
                <a14:m>
                  <m:oMath xmlns:m="http://schemas.openxmlformats.org/officeDocument/2006/math">
                    <m:r>
                      <a:rPr lang="en-US" i="1"/>
                      <m:t>→</m:t>
                    </m:r>
                    <m:r>
                      <a:rPr lang="en-US" b="0" i="0" smtClean="0">
                        <a:latin typeface="Cambria Math" panose="02040503050406030204" pitchFamily="18" charset="0"/>
                      </a:rPr>
                      <m:t>  </m:t>
                    </m:r>
                  </m:oMath>
                </a14:m>
                <a:r>
                  <a:rPr lang="en-US"/>
                  <a:t>Quay theo Trái Đất</a:t>
                </a:r>
              </a:p>
            </p:txBody>
          </p:sp>
        </mc:Choice>
        <mc:Fallback>
          <p:sp>
            <p:nvSpPr>
              <p:cNvPr id="10" name="TextBox 9"/>
              <p:cNvSpPr txBox="1">
                <a:spLocks noRot="1" noChangeAspect="1" noMove="1" noResize="1" noEditPoints="1" noAdjustHandles="1" noChangeArrowheads="1" noChangeShapeType="1" noTextEdit="1"/>
              </p:cNvSpPr>
              <p:nvPr/>
            </p:nvSpPr>
            <p:spPr>
              <a:xfrm>
                <a:off x="5941113" y="4504267"/>
                <a:ext cx="6060313" cy="2092881"/>
              </a:xfrm>
              <a:prstGeom prst="rect">
                <a:avLst/>
              </a:prstGeom>
              <a:blipFill>
                <a:blip r:embed="rId5"/>
                <a:stretch>
                  <a:fillRect l="-704" t="-1749" r="-201" b="-3790"/>
                </a:stretch>
              </a:blipFill>
            </p:spPr>
            <p:txBody>
              <a:bodyPr/>
              <a:lstStyle/>
              <a:p>
                <a:r>
                  <a:rPr lang="en-US">
                    <a:noFill/>
                  </a:rPr>
                  <a:t> </a:t>
                </a:r>
              </a:p>
            </p:txBody>
          </p:sp>
        </mc:Fallback>
      </mc:AlternateContent>
    </p:spTree>
    <p:extLst>
      <p:ext uri="{BB962C8B-B14F-4D97-AF65-F5344CB8AC3E}">
        <p14:creationId xmlns:p14="http://schemas.microsoft.com/office/powerpoint/2010/main" val="3304852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a:solidFill>
                  <a:schemeClr val="accent4">
                    <a:lumMod val="75000"/>
                  </a:schemeClr>
                </a:solidFill>
                <a:latin typeface="Times New Roman" panose="02020603050405020304" pitchFamily="18" charset="0"/>
                <a:cs typeface="Times New Roman" panose="02020603050405020304" pitchFamily="18" charset="0"/>
              </a:rPr>
              <a:t>Hệ tọa độ biểu diễn quỹ đạo và </a:t>
            </a:r>
            <a:r>
              <a:rPr lang="en-US" sz="2800" b="1">
                <a:solidFill>
                  <a:schemeClr val="accent4">
                    <a:lumMod val="75000"/>
                  </a:schemeClr>
                </a:solidFill>
                <a:latin typeface="Times New Roman" panose="02020603050405020304" pitchFamily="18" charset="0"/>
                <a:cs typeface="Times New Roman" panose="02020603050405020304" pitchFamily="18" charset="0"/>
              </a:rPr>
              <a:t>tư </a:t>
            </a:r>
            <a:r>
              <a:rPr lang="en-US" sz="2800" b="1" smtClean="0">
                <a:solidFill>
                  <a:schemeClr val="accent4">
                    <a:lumMod val="75000"/>
                  </a:schemeClr>
                </a:solidFill>
                <a:latin typeface="Times New Roman" panose="02020603050405020304" pitchFamily="18" charset="0"/>
                <a:cs typeface="Times New Roman" panose="02020603050405020304" pitchFamily="18" charset="0"/>
              </a:rPr>
              <a:t>thế</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35425" y="946484"/>
            <a:ext cx="1470274" cy="400110"/>
          </a:xfrm>
          <a:prstGeom prst="rect">
            <a:avLst/>
          </a:prstGeom>
          <a:noFill/>
        </p:spPr>
        <p:txBody>
          <a:bodyPr wrap="none" rtlCol="0">
            <a:spAutoFit/>
          </a:bodyPr>
          <a:lstStyle/>
          <a:p>
            <a:r>
              <a:rPr lang="en-US" sz="2000" b="1" smtClean="0">
                <a:latin typeface="Times New Roman" panose="02020603050405020304" pitchFamily="18" charset="0"/>
                <a:cs typeface="Times New Roman" panose="02020603050405020304" pitchFamily="18" charset="0"/>
              </a:rPr>
              <a:t>Hill Frame:</a:t>
            </a:r>
            <a:endParaRPr lang="en-US" sz="2000" b="1">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593557" y="1648142"/>
            <a:ext cx="3961510" cy="2856125"/>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898357" y="4587943"/>
                <a:ext cx="4626203" cy="1771639"/>
              </a:xfrm>
              <a:prstGeom prst="rect">
                <a:avLst/>
              </a:prstGeom>
              <a:noFill/>
            </p:spPr>
            <p:txBody>
              <a:bodyPr wrap="none" rtlCol="0">
                <a:spAutoFit/>
              </a:bodyPr>
              <a:lstStyle/>
              <a:p>
                <a:pPr marL="285750" lvl="0" indent="-285750">
                  <a:spcBef>
                    <a:spcPts val="1200"/>
                  </a:spcBef>
                  <a:buFont typeface="Arial" panose="020B0604020202020204" pitchFamily="34" charset="0"/>
                  <a:buChar char="•"/>
                </a:pPr>
                <a:r>
                  <a:rPr lang="en-US"/>
                  <a:t>Gốc là khối tâm của vệ tinh</a:t>
                </a:r>
              </a:p>
              <a:p>
                <a:pPr marL="285750" lvl="0" indent="-285750">
                  <a:spcBef>
                    <a:spcPts val="1200"/>
                  </a:spcBef>
                  <a:buFont typeface="Arial" panose="020B0604020202020204" pitchFamily="34" charset="0"/>
                  <a:buChar char="•"/>
                </a:pPr>
                <a14:m>
                  <m:oMath xmlns:m="http://schemas.openxmlformats.org/officeDocument/2006/math">
                    <m:sSub>
                      <m:sSubPr>
                        <m:ctrlPr>
                          <a:rPr lang="en-US" b="1" i="1"/>
                        </m:ctrlPr>
                      </m:sSubPr>
                      <m:e>
                        <m:acc>
                          <m:accPr>
                            <m:chr m:val="⃗"/>
                            <m:ctrlPr>
                              <a:rPr lang="en-US" b="1" i="1"/>
                            </m:ctrlPr>
                          </m:accPr>
                          <m:e>
                            <m:r>
                              <a:rPr lang="en-US" b="1" i="1"/>
                              <m:t>𝒊</m:t>
                            </m:r>
                          </m:e>
                        </m:acc>
                      </m:e>
                      <m:sub>
                        <m:r>
                          <a:rPr lang="en-US" b="1" i="1"/>
                          <m:t>𝒓</m:t>
                        </m:r>
                      </m:sub>
                    </m:sSub>
                  </m:oMath>
                </a14:m>
                <a:r>
                  <a:rPr lang="en-US"/>
                  <a:t>: Nằm dọc theo </a:t>
                </a:r>
                <a14:m>
                  <m:oMath xmlns:m="http://schemas.openxmlformats.org/officeDocument/2006/math">
                    <m:acc>
                      <m:accPr>
                        <m:chr m:val="⃗"/>
                        <m:ctrlPr>
                          <a:rPr lang="en-US" b="1" i="1"/>
                        </m:ctrlPr>
                      </m:accPr>
                      <m:e>
                        <m:r>
                          <a:rPr lang="en-US" b="1" i="1"/>
                          <m:t>𝒓</m:t>
                        </m:r>
                      </m:e>
                    </m:acc>
                  </m:oMath>
                </a14:m>
                <a:endParaRPr lang="en-US"/>
              </a:p>
              <a:p>
                <a:pPr marL="285750" lvl="0" indent="-285750">
                  <a:spcBef>
                    <a:spcPts val="1200"/>
                  </a:spcBef>
                  <a:buFont typeface="Arial" panose="020B0604020202020204" pitchFamily="34" charset="0"/>
                  <a:buChar char="•"/>
                </a:pPr>
                <a14:m>
                  <m:oMath xmlns:m="http://schemas.openxmlformats.org/officeDocument/2006/math">
                    <m:sSub>
                      <m:sSubPr>
                        <m:ctrlPr>
                          <a:rPr lang="en-US" b="1" i="1"/>
                        </m:ctrlPr>
                      </m:sSubPr>
                      <m:e>
                        <m:acc>
                          <m:accPr>
                            <m:chr m:val="⃗"/>
                            <m:ctrlPr>
                              <a:rPr lang="en-US" b="1" i="1"/>
                            </m:ctrlPr>
                          </m:accPr>
                          <m:e>
                            <m:r>
                              <a:rPr lang="en-US" b="1" i="1"/>
                              <m:t>𝒊</m:t>
                            </m:r>
                          </m:e>
                        </m:acc>
                      </m:e>
                      <m:sub>
                        <m:r>
                          <a:rPr lang="en-US" b="1" i="1"/>
                          <m:t>𝒉</m:t>
                        </m:r>
                      </m:sub>
                    </m:sSub>
                  </m:oMath>
                </a14:m>
                <a:r>
                  <a:rPr lang="en-US"/>
                  <a:t>: Hướng của momen động lượng</a:t>
                </a:r>
              </a:p>
              <a:p>
                <a:pPr marL="285750" lvl="0" indent="-285750">
                  <a:spcBef>
                    <a:spcPts val="1200"/>
                  </a:spcBef>
                  <a:buFont typeface="Arial" panose="020B0604020202020204" pitchFamily="34" charset="0"/>
                  <a:buChar char="•"/>
                </a:pPr>
                <a14:m>
                  <m:oMath xmlns:m="http://schemas.openxmlformats.org/officeDocument/2006/math">
                    <m:sSub>
                      <m:sSubPr>
                        <m:ctrlPr>
                          <a:rPr lang="en-US" b="1" i="1"/>
                        </m:ctrlPr>
                      </m:sSubPr>
                      <m:e>
                        <m:acc>
                          <m:accPr>
                            <m:chr m:val="⃗"/>
                            <m:ctrlPr>
                              <a:rPr lang="en-US" b="1" i="1"/>
                            </m:ctrlPr>
                          </m:accPr>
                          <m:e>
                            <m:r>
                              <a:rPr lang="en-US" b="1" i="1"/>
                              <m:t>𝒊</m:t>
                            </m:r>
                          </m:e>
                        </m:acc>
                      </m:e>
                      <m:sub>
                        <m:r>
                          <a:rPr lang="en-US" b="1" i="1"/>
                          <m:t>𝜽</m:t>
                        </m:r>
                      </m:sub>
                    </m:sSub>
                    <m:r>
                      <a:rPr lang="en-US" b="1" i="1"/>
                      <m:t>=</m:t>
                    </m:r>
                    <m:sSub>
                      <m:sSubPr>
                        <m:ctrlPr>
                          <a:rPr lang="en-US" b="1" i="1"/>
                        </m:ctrlPr>
                      </m:sSubPr>
                      <m:e>
                        <m:acc>
                          <m:accPr>
                            <m:chr m:val="⃗"/>
                            <m:ctrlPr>
                              <a:rPr lang="en-US" b="1" i="1"/>
                            </m:ctrlPr>
                          </m:accPr>
                          <m:e>
                            <m:r>
                              <a:rPr lang="en-US" b="1" i="1"/>
                              <m:t>𝒊</m:t>
                            </m:r>
                          </m:e>
                        </m:acc>
                      </m:e>
                      <m:sub>
                        <m:r>
                          <a:rPr lang="en-US" b="1" i="1"/>
                          <m:t>𝒉</m:t>
                        </m:r>
                      </m:sub>
                    </m:sSub>
                    <m:r>
                      <a:rPr lang="en-US" b="1" i="1"/>
                      <m:t>×</m:t>
                    </m:r>
                    <m:sSub>
                      <m:sSubPr>
                        <m:ctrlPr>
                          <a:rPr lang="en-US" b="1" i="1"/>
                        </m:ctrlPr>
                      </m:sSubPr>
                      <m:e>
                        <m:acc>
                          <m:accPr>
                            <m:chr m:val="⃗"/>
                            <m:ctrlPr>
                              <a:rPr lang="en-US" b="1" i="1"/>
                            </m:ctrlPr>
                          </m:accPr>
                          <m:e>
                            <m:r>
                              <a:rPr lang="en-US" b="1" i="1"/>
                              <m:t>𝒊</m:t>
                            </m:r>
                          </m:e>
                        </m:acc>
                      </m:e>
                      <m:sub>
                        <m:r>
                          <a:rPr lang="en-US" b="1" i="1"/>
                          <m:t>𝒓</m:t>
                        </m:r>
                      </m:sub>
                    </m:sSub>
                  </m:oMath>
                </a14:m>
                <a:r>
                  <a:rPr lang="en-US" b="1"/>
                  <a:t>:</a:t>
                </a:r>
                <a:r>
                  <a:rPr lang="en-US"/>
                  <a:t> Tuân theo quy tắc bàn tay phải</a:t>
                </a:r>
              </a:p>
            </p:txBody>
          </p:sp>
        </mc:Choice>
        <mc:Fallback>
          <p:sp>
            <p:nvSpPr>
              <p:cNvPr id="7" name="TextBox 6"/>
              <p:cNvSpPr txBox="1">
                <a:spLocks noRot="1" noChangeAspect="1" noMove="1" noResize="1" noEditPoints="1" noAdjustHandles="1" noChangeArrowheads="1" noChangeShapeType="1" noTextEdit="1"/>
              </p:cNvSpPr>
              <p:nvPr/>
            </p:nvSpPr>
            <p:spPr>
              <a:xfrm>
                <a:off x="898357" y="4587943"/>
                <a:ext cx="4626203" cy="1771639"/>
              </a:xfrm>
              <a:prstGeom prst="rect">
                <a:avLst/>
              </a:prstGeom>
              <a:blipFill>
                <a:blip r:embed="rId3"/>
                <a:stretch>
                  <a:fillRect l="-791" t="-2069" r="-264"/>
                </a:stretch>
              </a:blipFill>
            </p:spPr>
            <p:txBody>
              <a:bodyPr/>
              <a:lstStyle/>
              <a:p>
                <a:r>
                  <a:rPr lang="en-US">
                    <a:noFill/>
                  </a:rPr>
                  <a:t> </a:t>
                </a:r>
              </a:p>
            </p:txBody>
          </p:sp>
        </mc:Fallback>
      </mc:AlternateContent>
      <p:sp>
        <p:nvSpPr>
          <p:cNvPr id="8" name="TextBox 7"/>
          <p:cNvSpPr txBox="1"/>
          <p:nvPr/>
        </p:nvSpPr>
        <p:spPr>
          <a:xfrm>
            <a:off x="5922385" y="946484"/>
            <a:ext cx="5324022" cy="400110"/>
          </a:xfrm>
          <a:prstGeom prst="rect">
            <a:avLst/>
          </a:prstGeom>
          <a:noFill/>
        </p:spPr>
        <p:txBody>
          <a:bodyPr wrap="none" rtlCol="0">
            <a:spAutoFit/>
          </a:bodyPr>
          <a:lstStyle/>
          <a:p>
            <a:r>
              <a:rPr lang="en-US" sz="2000" b="1" i="1">
                <a:latin typeface="Times New Roman" panose="02020603050405020304" pitchFamily="18" charset="0"/>
                <a:cs typeface="Times New Roman" panose="02020603050405020304" pitchFamily="18" charset="0"/>
              </a:rPr>
              <a:t>Local-vertical, Local-horizontal (LVLH)</a:t>
            </a:r>
            <a:r>
              <a:rPr lang="en-US" sz="2000" b="1" smtClean="0">
                <a:latin typeface="Times New Roman" panose="02020603050405020304" pitchFamily="18" charset="0"/>
                <a:cs typeface="Times New Roman" panose="02020603050405020304" pitchFamily="18" charset="0"/>
              </a:rPr>
              <a:t> Frame:</a:t>
            </a:r>
            <a:endParaRPr lang="en-US" sz="2000" b="1">
              <a:latin typeface="Times New Roman" panose="02020603050405020304" pitchFamily="18" charset="0"/>
              <a:cs typeface="Times New Roman" panose="02020603050405020304" pitchFamily="18" charset="0"/>
            </a:endParaRPr>
          </a:p>
        </p:txBody>
      </p:sp>
      <p:pic>
        <p:nvPicPr>
          <p:cNvPr id="9" name="Picture 8"/>
          <p:cNvPicPr/>
          <p:nvPr/>
        </p:nvPicPr>
        <p:blipFill>
          <a:blip r:embed="rId4"/>
          <a:stretch>
            <a:fillRect/>
          </a:stretch>
        </p:blipFill>
        <p:spPr>
          <a:xfrm>
            <a:off x="6637867" y="1648142"/>
            <a:ext cx="4309215" cy="2204856"/>
          </a:xfrm>
          <a:prstGeom prst="rect">
            <a:avLst/>
          </a:prstGeom>
        </p:spPr>
      </p:pic>
      <mc:AlternateContent xmlns:mc="http://schemas.openxmlformats.org/markup-compatibility/2006">
        <mc:Choice xmlns:a14="http://schemas.microsoft.com/office/drawing/2010/main" Requires="a14">
          <p:sp>
            <p:nvSpPr>
              <p:cNvPr id="10" name="TextBox 9"/>
              <p:cNvSpPr txBox="1"/>
              <p:nvPr/>
            </p:nvSpPr>
            <p:spPr>
              <a:xfrm>
                <a:off x="6216709" y="4403657"/>
                <a:ext cx="4735374" cy="1938992"/>
              </a:xfrm>
              <a:prstGeom prst="rect">
                <a:avLst/>
              </a:prstGeom>
              <a:noFill/>
            </p:spPr>
            <p:txBody>
              <a:bodyPr wrap="square" rtlCol="0">
                <a:spAutoFit/>
              </a:bodyPr>
              <a:lstStyle/>
              <a:p>
                <a:pPr marL="285750" lvl="0" indent="-285750">
                  <a:spcBef>
                    <a:spcPts val="1200"/>
                  </a:spcBef>
                  <a:buFont typeface="Arial" panose="020B0604020202020204" pitchFamily="34" charset="0"/>
                  <a:buChar char="•"/>
                </a:pPr>
                <a:r>
                  <a:rPr lang="en-US"/>
                  <a:t>Gốc là khối tâm của vệ tinh</a:t>
                </a:r>
              </a:p>
              <a:p>
                <a:pPr marL="285750" lvl="0" indent="-285750">
                  <a:spcBef>
                    <a:spcPts val="1200"/>
                  </a:spcBef>
                  <a:buFont typeface="Arial" panose="020B0604020202020204" pitchFamily="34" charset="0"/>
                  <a:buChar char="•"/>
                </a:pPr>
                <a14:m>
                  <m:oMath xmlns:m="http://schemas.openxmlformats.org/officeDocument/2006/math">
                    <m:sSub>
                      <m:sSubPr>
                        <m:ctrlPr>
                          <a:rPr lang="en-US" b="1" i="1"/>
                        </m:ctrlPr>
                      </m:sSubPr>
                      <m:e>
                        <m:acc>
                          <m:accPr>
                            <m:chr m:val="⃗"/>
                            <m:ctrlPr>
                              <a:rPr lang="en-US" b="1" i="1"/>
                            </m:ctrlPr>
                          </m:accPr>
                          <m:e>
                            <m:r>
                              <a:rPr lang="en-US" b="1" i="1"/>
                              <m:t>𝒐</m:t>
                            </m:r>
                          </m:e>
                        </m:acc>
                      </m:e>
                      <m:sub>
                        <m:r>
                          <a:rPr lang="en-US" b="1" i="1"/>
                          <m:t>𝟑</m:t>
                        </m:r>
                      </m:sub>
                    </m:sSub>
                  </m:oMath>
                </a14:m>
                <a:r>
                  <a:rPr lang="en-US"/>
                  <a:t>: Nằm dọc theo nadir vector chỉ hướng từ khối tâm vệ tinh tới tâm Trái Đất</a:t>
                </a:r>
              </a:p>
              <a:p>
                <a:pPr marL="285750" lvl="0" indent="-285750">
                  <a:spcBef>
                    <a:spcPts val="1200"/>
                  </a:spcBef>
                  <a:buFont typeface="Arial" panose="020B0604020202020204" pitchFamily="34" charset="0"/>
                  <a:buChar char="•"/>
                </a:pPr>
                <a14:m>
                  <m:oMath xmlns:m="http://schemas.openxmlformats.org/officeDocument/2006/math">
                    <m:sSub>
                      <m:sSubPr>
                        <m:ctrlPr>
                          <a:rPr lang="en-US" b="1" i="1"/>
                        </m:ctrlPr>
                      </m:sSubPr>
                      <m:e>
                        <m:acc>
                          <m:accPr>
                            <m:chr m:val="⃗"/>
                            <m:ctrlPr>
                              <a:rPr lang="en-US" b="1" i="1"/>
                            </m:ctrlPr>
                          </m:accPr>
                          <m:e>
                            <m:r>
                              <a:rPr lang="en-US" b="1" i="1"/>
                              <m:t>𝒐</m:t>
                            </m:r>
                          </m:e>
                        </m:acc>
                      </m:e>
                      <m:sub>
                        <m:r>
                          <a:rPr lang="en-US" b="1" i="1"/>
                          <m:t>𝟐</m:t>
                        </m:r>
                      </m:sub>
                    </m:sSub>
                  </m:oMath>
                </a14:m>
                <a:r>
                  <a:rPr lang="en-US"/>
                  <a:t>: Ngược hướng vector vận tốc góc</a:t>
                </a:r>
              </a:p>
              <a:p>
                <a:pPr marL="285750" lvl="0" indent="-285750">
                  <a:spcBef>
                    <a:spcPts val="1200"/>
                  </a:spcBef>
                  <a:buFont typeface="Arial" panose="020B0604020202020204" pitchFamily="34" charset="0"/>
                  <a:buChar char="•"/>
                </a:pPr>
                <a14:m>
                  <m:oMath xmlns:m="http://schemas.openxmlformats.org/officeDocument/2006/math">
                    <m:sSub>
                      <m:sSubPr>
                        <m:ctrlPr>
                          <a:rPr lang="en-US" b="1" i="1"/>
                        </m:ctrlPr>
                      </m:sSubPr>
                      <m:e>
                        <m:acc>
                          <m:accPr>
                            <m:chr m:val="⃗"/>
                            <m:ctrlPr>
                              <a:rPr lang="en-US" b="1" i="1"/>
                            </m:ctrlPr>
                          </m:accPr>
                          <m:e>
                            <m:r>
                              <a:rPr lang="en-US" b="1" i="1"/>
                              <m:t>𝒐</m:t>
                            </m:r>
                          </m:e>
                        </m:acc>
                      </m:e>
                      <m:sub>
                        <m:r>
                          <a:rPr lang="en-US" b="1" i="1"/>
                          <m:t>𝟏</m:t>
                        </m:r>
                      </m:sub>
                    </m:sSub>
                    <m:r>
                      <a:rPr lang="en-US" b="1" i="1"/>
                      <m:t>=</m:t>
                    </m:r>
                    <m:sSub>
                      <m:sSubPr>
                        <m:ctrlPr>
                          <a:rPr lang="en-US" b="1" i="1"/>
                        </m:ctrlPr>
                      </m:sSubPr>
                      <m:e>
                        <m:acc>
                          <m:accPr>
                            <m:chr m:val="⃗"/>
                            <m:ctrlPr>
                              <a:rPr lang="en-US" b="1" i="1"/>
                            </m:ctrlPr>
                          </m:accPr>
                          <m:e>
                            <m:r>
                              <a:rPr lang="en-US" b="1" i="1"/>
                              <m:t>𝒐</m:t>
                            </m:r>
                          </m:e>
                        </m:acc>
                      </m:e>
                      <m:sub>
                        <m:r>
                          <a:rPr lang="en-US" b="1" i="1"/>
                          <m:t>𝟐</m:t>
                        </m:r>
                      </m:sub>
                    </m:sSub>
                    <m:r>
                      <a:rPr lang="en-US" b="1" i="1"/>
                      <m:t>×</m:t>
                    </m:r>
                    <m:sSub>
                      <m:sSubPr>
                        <m:ctrlPr>
                          <a:rPr lang="en-US" b="1" i="1"/>
                        </m:ctrlPr>
                      </m:sSubPr>
                      <m:e>
                        <m:acc>
                          <m:accPr>
                            <m:chr m:val="⃗"/>
                            <m:ctrlPr>
                              <a:rPr lang="en-US" b="1" i="1"/>
                            </m:ctrlPr>
                          </m:accPr>
                          <m:e>
                            <m:r>
                              <a:rPr lang="en-US" b="1" i="1"/>
                              <m:t>𝒐</m:t>
                            </m:r>
                          </m:e>
                        </m:acc>
                      </m:e>
                      <m:sub>
                        <m:r>
                          <a:rPr lang="en-US" b="1" i="1"/>
                          <m:t>𝟑</m:t>
                        </m:r>
                      </m:sub>
                    </m:sSub>
                  </m:oMath>
                </a14:m>
                <a:r>
                  <a:rPr lang="en-US" b="1"/>
                  <a:t>:</a:t>
                </a:r>
                <a:r>
                  <a:rPr lang="en-US"/>
                  <a:t> Tuân theo quy tắc bàn tay phải</a:t>
                </a:r>
              </a:p>
            </p:txBody>
          </p:sp>
        </mc:Choice>
        <mc:Fallback>
          <p:sp>
            <p:nvSpPr>
              <p:cNvPr id="10" name="TextBox 9"/>
              <p:cNvSpPr txBox="1">
                <a:spLocks noRot="1" noChangeAspect="1" noMove="1" noResize="1" noEditPoints="1" noAdjustHandles="1" noChangeArrowheads="1" noChangeShapeType="1" noTextEdit="1"/>
              </p:cNvSpPr>
              <p:nvPr/>
            </p:nvSpPr>
            <p:spPr>
              <a:xfrm>
                <a:off x="6216709" y="4403657"/>
                <a:ext cx="4735374" cy="1938992"/>
              </a:xfrm>
              <a:prstGeom prst="rect">
                <a:avLst/>
              </a:prstGeom>
              <a:blipFill>
                <a:blip r:embed="rId5"/>
                <a:stretch>
                  <a:fillRect l="-901" t="-1572" r="-901" b="-4088"/>
                </a:stretch>
              </a:blipFill>
            </p:spPr>
            <p:txBody>
              <a:bodyPr/>
              <a:lstStyle/>
              <a:p>
                <a:r>
                  <a:rPr lang="en-US">
                    <a:noFill/>
                  </a:rPr>
                  <a:t> </a:t>
                </a:r>
              </a:p>
            </p:txBody>
          </p:sp>
        </mc:Fallback>
      </mc:AlternateContent>
    </p:spTree>
    <p:extLst>
      <p:ext uri="{BB962C8B-B14F-4D97-AF65-F5344CB8AC3E}">
        <p14:creationId xmlns:p14="http://schemas.microsoft.com/office/powerpoint/2010/main" val="374171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a:solidFill>
                  <a:schemeClr val="accent4">
                    <a:lumMod val="75000"/>
                  </a:schemeClr>
                </a:solidFill>
                <a:latin typeface="Times New Roman" panose="02020603050405020304" pitchFamily="18" charset="0"/>
                <a:cs typeface="Times New Roman" panose="02020603050405020304" pitchFamily="18" charset="0"/>
              </a:rPr>
              <a:t>Hệ tọa độ biểu diễn quỹ đạo và </a:t>
            </a:r>
            <a:r>
              <a:rPr lang="en-US" sz="2800" b="1">
                <a:solidFill>
                  <a:schemeClr val="accent4">
                    <a:lumMod val="75000"/>
                  </a:schemeClr>
                </a:solidFill>
                <a:latin typeface="Times New Roman" panose="02020603050405020304" pitchFamily="18" charset="0"/>
                <a:cs typeface="Times New Roman" panose="02020603050405020304" pitchFamily="18" charset="0"/>
              </a:rPr>
              <a:t>tư </a:t>
            </a:r>
            <a:r>
              <a:rPr lang="en-US" sz="2800" b="1" smtClean="0">
                <a:solidFill>
                  <a:schemeClr val="accent4">
                    <a:lumMod val="75000"/>
                  </a:schemeClr>
                </a:solidFill>
                <a:latin typeface="Times New Roman" panose="02020603050405020304" pitchFamily="18" charset="0"/>
                <a:cs typeface="Times New Roman" panose="02020603050405020304" pitchFamily="18" charset="0"/>
              </a:rPr>
              <a:t>thế</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35425" y="946484"/>
            <a:ext cx="2263761" cy="400110"/>
          </a:xfrm>
          <a:prstGeom prst="rect">
            <a:avLst/>
          </a:prstGeom>
          <a:noFill/>
        </p:spPr>
        <p:txBody>
          <a:bodyPr wrap="none" rtlCol="0">
            <a:spAutoFit/>
          </a:bodyPr>
          <a:lstStyle/>
          <a:p>
            <a:r>
              <a:rPr lang="en-US" sz="2000" b="1" i="1">
                <a:latin typeface="Times New Roman" panose="02020603050405020304" pitchFamily="18" charset="0"/>
                <a:cs typeface="Times New Roman" panose="02020603050405020304" pitchFamily="18" charset="0"/>
              </a:rPr>
              <a:t>Body </a:t>
            </a:r>
            <a:r>
              <a:rPr lang="en-US" sz="2000" b="1" i="1">
                <a:latin typeface="Times New Roman" panose="02020603050405020304" pitchFamily="18" charset="0"/>
                <a:cs typeface="Times New Roman" panose="02020603050405020304" pitchFamily="18" charset="0"/>
              </a:rPr>
              <a:t>Fixed </a:t>
            </a:r>
            <a:r>
              <a:rPr lang="en-US" sz="2000" b="1" i="1" smtClean="0">
                <a:latin typeface="Times New Roman" panose="02020603050405020304" pitchFamily="18" charset="0"/>
                <a:cs typeface="Times New Roman" panose="02020603050405020304" pitchFamily="18" charset="0"/>
              </a:rPr>
              <a:t>Frame:</a:t>
            </a:r>
            <a:endParaRPr lang="en-US" sz="2000" b="1">
              <a:latin typeface="Times New Roman" panose="02020603050405020304" pitchFamily="18" charset="0"/>
              <a:cs typeface="Times New Roman" panose="02020603050405020304" pitchFamily="18" charset="0"/>
            </a:endParaRPr>
          </a:p>
        </p:txBody>
      </p:sp>
      <p:pic>
        <p:nvPicPr>
          <p:cNvPr id="6" name="Picture 5" descr="Reference frames and how they are used in inertial navigation · VectorNav"/>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7354" y="1346594"/>
            <a:ext cx="4976919" cy="4038206"/>
          </a:xfrm>
          <a:prstGeom prst="rect">
            <a:avLst/>
          </a:prstGeom>
          <a:noFill/>
          <a:ln>
            <a:noFill/>
          </a:ln>
        </p:spPr>
      </p:pic>
      <p:sp>
        <p:nvSpPr>
          <p:cNvPr id="7" name="TextBox 6"/>
          <p:cNvSpPr txBox="1"/>
          <p:nvPr/>
        </p:nvSpPr>
        <p:spPr>
          <a:xfrm>
            <a:off x="847559" y="1626759"/>
            <a:ext cx="4771698" cy="3477875"/>
          </a:xfrm>
          <a:prstGeom prst="rect">
            <a:avLst/>
          </a:prstGeom>
          <a:noFill/>
        </p:spPr>
        <p:txBody>
          <a:bodyPr wrap="square" rtlCol="0">
            <a:spAutoFit/>
          </a:bodyPr>
          <a:lstStyle/>
          <a:p>
            <a:pPr marL="285750" lvl="0" indent="-285750">
              <a:spcBef>
                <a:spcPts val="1200"/>
              </a:spcBef>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Hệ gồm 1 gốc tọa độ được gắn vào 1 điểm cụ thể trên thân vật thể (thường là khối tâm - centre mass) và 3 trục Descartes. </a:t>
            </a:r>
          </a:p>
          <a:p>
            <a:pPr marL="285750" lvl="0" indent="-285750">
              <a:spcBef>
                <a:spcPts val="1200"/>
              </a:spcBef>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Hệ tọa độ thường được gắn sao cho các trục tọa độ là các trục chính (Principle Axes) và ma trận quán tính (Inertial Matrix) có dạng ma trận đường chéo (Principle Inertial Matrix).</a:t>
            </a:r>
          </a:p>
          <a:p>
            <a:pPr marL="285750" indent="-285750">
              <a:spcBef>
                <a:spcPts val="1200"/>
              </a:spcBef>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2966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Các yếu tố biểu diễn quỹ đạo</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778933" y="903293"/>
            <a:ext cx="1970411" cy="400110"/>
          </a:xfrm>
          <a:prstGeom prst="rect">
            <a:avLst/>
          </a:prstGeom>
          <a:noFill/>
        </p:spPr>
        <p:txBody>
          <a:bodyPr wrap="none" rtlCol="0">
            <a:spAutoFit/>
          </a:bodyPr>
          <a:lstStyle/>
          <a:p>
            <a:r>
              <a:rPr lang="en-US" sz="2000" b="1" i="1" smtClean="0">
                <a:latin typeface="Times New Roman" panose="02020603050405020304" pitchFamily="18" charset="0"/>
                <a:cs typeface="Times New Roman" panose="02020603050405020304" pitchFamily="18" charset="0"/>
              </a:rPr>
              <a:t>6 tham số Kepler</a:t>
            </a:r>
            <a:endParaRPr lang="en-US" sz="2000" b="1">
              <a:latin typeface="Times New Roman" panose="02020603050405020304" pitchFamily="18" charset="0"/>
              <a:cs typeface="Times New Roman" panose="02020603050405020304" pitchFamily="18" charset="0"/>
            </a:endParaRPr>
          </a:p>
        </p:txBody>
      </p:sp>
      <p:sp>
        <p:nvSpPr>
          <p:cNvPr id="8" name="TextBox 7"/>
          <p:cNvSpPr txBox="1"/>
          <p:nvPr/>
        </p:nvSpPr>
        <p:spPr>
          <a:xfrm>
            <a:off x="778933" y="1410761"/>
            <a:ext cx="4555067" cy="4555093"/>
          </a:xfrm>
          <a:prstGeom prst="rect">
            <a:avLst/>
          </a:prstGeom>
          <a:noFill/>
        </p:spPr>
        <p:txBody>
          <a:bodyPr wrap="square" rtlCol="0">
            <a:spAutoFit/>
          </a:bodyPr>
          <a:lstStyle/>
          <a:p>
            <a:pPr>
              <a:spcBef>
                <a:spcPts val="1200"/>
              </a:spcBef>
            </a:pPr>
            <a:r>
              <a:rPr lang="en-US" sz="2000" i="1">
                <a:latin typeface="Times New Roman" panose="02020603050405020304" pitchFamily="18" charset="0"/>
                <a:cs typeface="Times New Roman" panose="02020603050405020304" pitchFamily="18" charset="0"/>
              </a:rPr>
              <a:t>Hai yếu tố xác định hình dạng và kích thước của hình elip:</a:t>
            </a:r>
            <a:endParaRPr lang="en-US" sz="2000">
              <a:latin typeface="Times New Roman" panose="02020603050405020304" pitchFamily="18" charset="0"/>
              <a:cs typeface="Times New Roman" panose="02020603050405020304" pitchFamily="18" charset="0"/>
            </a:endParaRPr>
          </a:p>
          <a:p>
            <a:pPr marL="285750" lvl="0" indent="-285750">
              <a:spcBef>
                <a:spcPts val="1200"/>
              </a:spcBef>
              <a:buFont typeface="Arial" panose="020B0604020202020204" pitchFamily="34" charset="0"/>
              <a:buChar char="•"/>
            </a:pPr>
            <a:r>
              <a:rPr lang="en-US" sz="2000" b="1" smtClean="0">
                <a:latin typeface="Times New Roman" panose="02020603050405020304" pitchFamily="18" charset="0"/>
                <a:cs typeface="Times New Roman" panose="02020603050405020304" pitchFamily="18" charset="0"/>
              </a:rPr>
              <a:t>Độ lệch tâm</a:t>
            </a:r>
            <a:r>
              <a:rPr lang="en-US" sz="2000">
                <a:latin typeface="Times New Roman" panose="02020603050405020304" pitchFamily="18" charset="0"/>
                <a:cs typeface="Times New Roman" panose="02020603050405020304" pitchFamily="18" charset="0"/>
              </a:rPr>
              <a:t> ( e )—hình dạng của hình elip, mô tả độ dài của nó so với hình tròn.</a:t>
            </a:r>
          </a:p>
          <a:p>
            <a:pPr marL="285750" lvl="0" indent="-285750">
              <a:spcBef>
                <a:spcPts val="1200"/>
              </a:spcBef>
              <a:buFont typeface="Arial" panose="020B0604020202020204" pitchFamily="34" charset="0"/>
              <a:buChar char="•"/>
            </a:pPr>
            <a:r>
              <a:rPr lang="en-US" sz="2000" b="1" smtClean="0">
                <a:latin typeface="Times New Roman" panose="02020603050405020304" pitchFamily="18" charset="0"/>
                <a:cs typeface="Times New Roman" panose="02020603050405020304" pitchFamily="18" charset="0"/>
              </a:rPr>
              <a:t>Bán </a:t>
            </a:r>
            <a:r>
              <a:rPr lang="en-US" sz="2000" b="1">
                <a:latin typeface="Times New Roman" panose="02020603050405020304" pitchFamily="18" charset="0"/>
                <a:cs typeface="Times New Roman" panose="02020603050405020304" pitchFamily="18" charset="0"/>
              </a:rPr>
              <a:t>trục lớn</a:t>
            </a:r>
            <a:r>
              <a:rPr lang="en-US" sz="2000">
                <a:latin typeface="Times New Roman" panose="02020603050405020304" pitchFamily="18" charset="0"/>
                <a:cs typeface="Times New Roman" panose="02020603050405020304" pitchFamily="18" charset="0"/>
              </a:rPr>
              <a:t> ( a ) — tổng của</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tổng khoảng cách </a:t>
            </a:r>
            <a:r>
              <a:rPr lang="en-US" sz="2000" i="1" smtClean="0">
                <a:latin typeface="Times New Roman" panose="02020603050405020304" pitchFamily="18" charset="0"/>
                <a:cs typeface="Times New Roman" panose="02020603050405020304" pitchFamily="18" charset="0"/>
              </a:rPr>
              <a:t>periapsis</a:t>
            </a:r>
            <a:r>
              <a:rPr lang="en-US" sz="2000" smtClean="0">
                <a:latin typeface="Times New Roman" panose="02020603050405020304" pitchFamily="18" charset="0"/>
                <a:cs typeface="Times New Roman" panose="02020603050405020304" pitchFamily="18" charset="0"/>
              </a:rPr>
              <a:t> và</a:t>
            </a:r>
            <a:r>
              <a:rPr lang="en-US" sz="2000" i="1" smtClean="0">
                <a:latin typeface="Times New Roman" panose="02020603050405020304" pitchFamily="18" charset="0"/>
                <a:cs typeface="Times New Roman" panose="02020603050405020304" pitchFamily="18" charset="0"/>
              </a:rPr>
              <a:t> apoapsis</a:t>
            </a:r>
            <a:r>
              <a:rPr lang="en-US" sz="2000">
                <a:latin typeface="Times New Roman" panose="02020603050405020304" pitchFamily="18" charset="0"/>
                <a:cs typeface="Times New Roman" panose="02020603050405020304" pitchFamily="18" charset="0"/>
              </a:rPr>
              <a:t> chia cho hai. Đối với các quỹ đạo hai vật thể cổ điển, trục bán chính là khoảng cách giữa tâm của các vật thể, không phải khoảng cách của các vật thể từ tâm khối lượng.</a:t>
            </a:r>
          </a:p>
          <a:p>
            <a:pPr>
              <a:spcBef>
                <a:spcPts val="1200"/>
              </a:spcBef>
            </a:pPr>
            <a:endParaRPr lang="en-US" sz="2000">
              <a:latin typeface="Times New Roman" panose="02020603050405020304" pitchFamily="18" charset="0"/>
              <a:cs typeface="Times New Roman" panose="02020603050405020304" pitchFamily="18" charset="0"/>
            </a:endParaRPr>
          </a:p>
        </p:txBody>
      </p:sp>
      <p:pic>
        <p:nvPicPr>
          <p:cNvPr id="9" name="Picture 8"/>
          <p:cNvPicPr/>
          <p:nvPr/>
        </p:nvPicPr>
        <p:blipFill>
          <a:blip r:embed="rId2"/>
          <a:stretch>
            <a:fillRect/>
          </a:stretch>
        </p:blipFill>
        <p:spPr>
          <a:xfrm>
            <a:off x="5969027" y="1410761"/>
            <a:ext cx="5565246" cy="3895130"/>
          </a:xfrm>
          <a:prstGeom prst="rect">
            <a:avLst/>
          </a:prstGeom>
        </p:spPr>
      </p:pic>
    </p:spTree>
    <p:extLst>
      <p:ext uri="{BB962C8B-B14F-4D97-AF65-F5344CB8AC3E}">
        <p14:creationId xmlns:p14="http://schemas.microsoft.com/office/powerpoint/2010/main" val="51281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598819191"/>
                  </p:ext>
                </p:extLst>
              </p:nvPr>
            </p:nvGraphicFramePr>
            <p:xfrm>
              <a:off x="739834" y="689956"/>
              <a:ext cx="10836222" cy="5654189"/>
            </p:xfrm>
            <a:graphic>
              <a:graphicData uri="http://schemas.openxmlformats.org/drawingml/2006/table">
                <a:tbl>
                  <a:tblPr firstRow="1" firstCol="1" bandRow="1">
                    <a:tableStyleId>{5C22544A-7EE6-4342-B048-85BDC9FD1C3A}</a:tableStyleId>
                  </a:tblPr>
                  <a:tblGrid>
                    <a:gridCol w="1281427">
                      <a:extLst>
                        <a:ext uri="{9D8B030D-6E8A-4147-A177-3AD203B41FA5}">
                          <a16:colId xmlns:a16="http://schemas.microsoft.com/office/drawing/2014/main" val="3348615044"/>
                        </a:ext>
                      </a:extLst>
                    </a:gridCol>
                    <a:gridCol w="821692">
                      <a:extLst>
                        <a:ext uri="{9D8B030D-6E8A-4147-A177-3AD203B41FA5}">
                          <a16:colId xmlns:a16="http://schemas.microsoft.com/office/drawing/2014/main" val="780460766"/>
                        </a:ext>
                      </a:extLst>
                    </a:gridCol>
                    <a:gridCol w="3224904">
                      <a:extLst>
                        <a:ext uri="{9D8B030D-6E8A-4147-A177-3AD203B41FA5}">
                          <a16:colId xmlns:a16="http://schemas.microsoft.com/office/drawing/2014/main" val="3462173258"/>
                        </a:ext>
                      </a:extLst>
                    </a:gridCol>
                    <a:gridCol w="3114449">
                      <a:extLst>
                        <a:ext uri="{9D8B030D-6E8A-4147-A177-3AD203B41FA5}">
                          <a16:colId xmlns:a16="http://schemas.microsoft.com/office/drawing/2014/main" val="220359023"/>
                        </a:ext>
                      </a:extLst>
                    </a:gridCol>
                    <a:gridCol w="1542269">
                      <a:extLst>
                        <a:ext uri="{9D8B030D-6E8A-4147-A177-3AD203B41FA5}">
                          <a16:colId xmlns:a16="http://schemas.microsoft.com/office/drawing/2014/main" val="495035761"/>
                        </a:ext>
                      </a:extLst>
                    </a:gridCol>
                    <a:gridCol w="851481">
                      <a:extLst>
                        <a:ext uri="{9D8B030D-6E8A-4147-A177-3AD203B41FA5}">
                          <a16:colId xmlns:a16="http://schemas.microsoft.com/office/drawing/2014/main" val="2043644326"/>
                        </a:ext>
                      </a:extLst>
                    </a:gridCol>
                  </a:tblGrid>
                  <a:tr h="391526">
                    <a:tc>
                      <a:txBody>
                        <a:bodyPr/>
                        <a:lstStyle/>
                        <a:p>
                          <a:pPr marL="0" marR="0" algn="ctr">
                            <a:lnSpc>
                              <a:spcPct val="107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Parameterization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Dimension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Attitude Matrix</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Kinematic Equations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Singularities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Constraints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extLst>
                      <a:ext uri="{0D108BD9-81ED-4DB2-BD59-A6C34878D82A}">
                        <a16:rowId xmlns:a16="http://schemas.microsoft.com/office/drawing/2014/main" val="1738670603"/>
                      </a:ext>
                    </a:extLst>
                  </a:tr>
                  <a:tr h="496712">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DCM</a:t>
                          </a: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𝑪</m:t>
                                </m:r>
                                <m:r>
                                  <a:rPr lang="en-US" sz="1200">
                                    <a:effectLst/>
                                    <a:latin typeface="Cambria Math" panose="02040503050406030204" pitchFamily="18" charset="0"/>
                                  </a:rPr>
                                  <m:t>=</m:t>
                                </m:r>
                                <m:d>
                                  <m:dPr>
                                    <m:begChr m:val="["/>
                                    <m:endChr m:val="]"/>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𝐶</m:t>
                                        </m:r>
                                      </m:e>
                                      <m:sub>
                                        <m:r>
                                          <a:rPr lang="en-US" sz="1200">
                                            <a:effectLst/>
                                            <a:latin typeface="Cambria Math" panose="02040503050406030204" pitchFamily="18" charset="0"/>
                                          </a:rPr>
                                          <m:t>𝑖𝑗</m:t>
                                        </m:r>
                                      </m:sub>
                                    </m:sSub>
                                  </m:e>
                                </m:d>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𝑪</m:t>
                                </m:r>
                                <m:r>
                                  <a:rPr lang="en-US" sz="1200">
                                    <a:effectLst/>
                                    <a:latin typeface="Cambria Math" panose="02040503050406030204" pitchFamily="18" charset="0"/>
                                  </a:rPr>
                                  <m:t>=</m:t>
                                </m:r>
                                <m:d>
                                  <m:dPr>
                                    <m:begChr m:val="["/>
                                    <m:endChr m:val="]"/>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𝐶</m:t>
                                        </m:r>
                                      </m:e>
                                      <m:sub>
                                        <m:r>
                                          <a:rPr lang="en-US" sz="1200">
                                            <a:effectLst/>
                                            <a:latin typeface="Cambria Math" panose="02040503050406030204" pitchFamily="18" charset="0"/>
                                          </a:rPr>
                                          <m:t>𝑖𝑗</m:t>
                                        </m:r>
                                      </m:sub>
                                    </m:sSub>
                                  </m:e>
                                </m:d>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1200" i="1">
                                        <a:effectLst/>
                                        <a:latin typeface="Cambria Math" panose="02040503050406030204" pitchFamily="18" charset="0"/>
                                      </a:rPr>
                                    </m:ctrlPr>
                                  </m:accPr>
                                  <m:e>
                                    <m:r>
                                      <a:rPr lang="en-US" sz="1200">
                                        <a:effectLst/>
                                        <a:latin typeface="Cambria Math" panose="02040503050406030204" pitchFamily="18" charset="0"/>
                                      </a:rPr>
                                      <m:t>𝐶</m:t>
                                    </m:r>
                                  </m:e>
                                </m:acc>
                                <m:r>
                                  <a:rPr lang="en-US" sz="1200">
                                    <a:effectLst/>
                                    <a:latin typeface="Cambria Math" panose="02040503050406030204" pitchFamily="18" charset="0"/>
                                  </a:rPr>
                                  <m:t>=−</m:t>
                                </m:r>
                                <m:d>
                                  <m:dPr>
                                    <m:begChr m:val="["/>
                                    <m:endChr m:val="]"/>
                                    <m:ctrlPr>
                                      <a:rPr lang="en-US" sz="1200" i="1">
                                        <a:effectLst/>
                                        <a:latin typeface="Cambria Math" panose="02040503050406030204" pitchFamily="18" charset="0"/>
                                      </a:rPr>
                                    </m:ctrlPr>
                                  </m:dPr>
                                  <m:e>
                                    <m:acc>
                                      <m:accPr>
                                        <m:chr m:val="̃"/>
                                        <m:ctrlPr>
                                          <a:rPr lang="en-US" sz="1200" i="1">
                                            <a:effectLst/>
                                            <a:latin typeface="Cambria Math" panose="02040503050406030204" pitchFamily="18" charset="0"/>
                                          </a:rPr>
                                        </m:ctrlPr>
                                      </m:accPr>
                                      <m:e>
                                        <m:r>
                                          <a:rPr lang="en-US" sz="1200">
                                            <a:effectLst/>
                                            <a:latin typeface="Cambria Math" panose="02040503050406030204" pitchFamily="18" charset="0"/>
                                          </a:rPr>
                                          <m:t>𝜔</m:t>
                                        </m:r>
                                      </m:e>
                                    </m:acc>
                                  </m:e>
                                </m:d>
                                <m:r>
                                  <a:rPr lang="en-US" sz="1200">
                                    <a:effectLst/>
                                    <a:latin typeface="Cambria Math" panose="02040503050406030204" pitchFamily="18" charset="0"/>
                                  </a:rPr>
                                  <m:t>𝐶</m:t>
                                </m:r>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𝐶</m:t>
                                    </m:r>
                                  </m:e>
                                  <m:sup>
                                    <m:r>
                                      <a:rPr lang="en-US" sz="1200">
                                        <a:effectLst/>
                                        <a:latin typeface="Cambria Math" panose="02040503050406030204" pitchFamily="18" charset="0"/>
                                      </a:rPr>
                                      <m:t>𝑇</m:t>
                                    </m:r>
                                  </m:sup>
                                </m:sSup>
                                <m:r>
                                  <a:rPr lang="en-US" sz="1200">
                                    <a:effectLst/>
                                    <a:latin typeface="Cambria Math" panose="02040503050406030204" pitchFamily="18" charset="0"/>
                                  </a:rPr>
                                  <m:t>𝐶</m:t>
                                </m:r>
                                <m:r>
                                  <a:rPr lang="en-US" sz="1200">
                                    <a:effectLst/>
                                    <a:latin typeface="Cambria Math" panose="02040503050406030204" pitchFamily="18" charset="0"/>
                                  </a:rPr>
                                  <m:t>=</m:t>
                                </m:r>
                                <m:r>
                                  <a:rPr lang="en-US" sz="1200">
                                    <a:effectLst/>
                                    <a:latin typeface="Cambria Math" panose="02040503050406030204" pitchFamily="18" charset="0"/>
                                  </a:rPr>
                                  <m:t>𝐼</m:t>
                                </m:r>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extLst>
                      <a:ext uri="{0D108BD9-81ED-4DB2-BD59-A6C34878D82A}">
                        <a16:rowId xmlns:a16="http://schemas.microsoft.com/office/drawing/2014/main" val="3813180380"/>
                      </a:ext>
                    </a:extLst>
                  </a:tr>
                  <a:tr h="1396126">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Euler Angles</a:t>
                          </a: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𝜽</m:t>
                                </m:r>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𝜃</m:t>
                                    </m:r>
                                  </m:e>
                                  <m:sub>
                                    <m:r>
                                      <a:rPr lang="en-US" sz="1200">
                                        <a:effectLst/>
                                        <a:latin typeface="Cambria Math" panose="02040503050406030204" pitchFamily="18" charset="0"/>
                                      </a:rPr>
                                      <m:t>1</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m:rPr>
                                        <m:sty m:val="p"/>
                                      </m:rPr>
                                      <a:rPr lang="en-US" sz="1200">
                                        <a:effectLst/>
                                        <a:latin typeface="Cambria Math" panose="02040503050406030204" pitchFamily="18" charset="0"/>
                                      </a:rPr>
                                      <m:t>θ</m:t>
                                    </m:r>
                                  </m:e>
                                  <m:sub>
                                    <m:r>
                                      <a:rPr lang="en-US" sz="1200">
                                        <a:effectLst/>
                                        <a:latin typeface="Cambria Math" panose="02040503050406030204" pitchFamily="18" charset="0"/>
                                      </a:rPr>
                                      <m:t>2</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𝜃</m:t>
                                    </m:r>
                                  </m:e>
                                  <m:sub>
                                    <m:r>
                                      <a:rPr lang="en-US" sz="1200">
                                        <a:effectLst/>
                                        <a:latin typeface="Cambria Math" panose="02040503050406030204" pitchFamily="18" charset="0"/>
                                      </a:rPr>
                                      <m:t>3</m:t>
                                    </m:r>
                                  </m:sub>
                                </m:sSub>
                                <m:r>
                                  <a:rPr lang="en-US" sz="1200">
                                    <a:effectLst/>
                                    <a:latin typeface="Cambria Math" panose="02040503050406030204" pitchFamily="18" charset="0"/>
                                  </a:rPr>
                                  <m:t>)</m:t>
                                </m:r>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endParaRPr lang="en-US" sz="1200" smtClean="0">
                            <a:effectLst/>
                          </a:endParaRP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𝑪</m:t>
                                </m:r>
                                <m:r>
                                  <a:rPr lang="en-US" sz="1200">
                                    <a:effectLst/>
                                    <a:latin typeface="Cambria Math" panose="02040503050406030204" pitchFamily="18" charset="0"/>
                                  </a:rPr>
                                  <m:t>=</m:t>
                                </m:r>
                                <m:d>
                                  <m:dPr>
                                    <m:begChr m:val="["/>
                                    <m:endChr m:val="]"/>
                                    <m:ctrlPr>
                                      <a:rPr lang="en-US" sz="1200" i="1">
                                        <a:effectLst/>
                                        <a:latin typeface="Cambria Math" panose="02040503050406030204" pitchFamily="18" charset="0"/>
                                      </a:rPr>
                                    </m:ctrlPr>
                                  </m:dPr>
                                  <m:e>
                                    <m:r>
                                      <a:rPr lang="en-US" sz="1200">
                                        <a:effectLst/>
                                        <a:latin typeface="Cambria Math" panose="02040503050406030204" pitchFamily="18" charset="0"/>
                                      </a:rPr>
                                      <m:t>𝐶</m:t>
                                    </m:r>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𝜃</m:t>
                                        </m:r>
                                      </m:e>
                                      <m:sub>
                                        <m:r>
                                          <a:rPr lang="en-US" sz="1200">
                                            <a:effectLst/>
                                            <a:latin typeface="Cambria Math" panose="02040503050406030204" pitchFamily="18" charset="0"/>
                                          </a:rPr>
                                          <m:t>3</m:t>
                                        </m:r>
                                      </m:sub>
                                    </m:sSub>
                                    <m:r>
                                      <a:rPr lang="en-US" sz="1200">
                                        <a:effectLst/>
                                        <a:latin typeface="Cambria Math" panose="02040503050406030204" pitchFamily="18" charset="0"/>
                                      </a:rPr>
                                      <m:t>)</m:t>
                                    </m:r>
                                  </m:e>
                                </m:d>
                                <m:d>
                                  <m:dPr>
                                    <m:begChr m:val="["/>
                                    <m:endChr m:val="]"/>
                                    <m:ctrlPr>
                                      <a:rPr lang="en-US" sz="1200" i="1">
                                        <a:effectLst/>
                                        <a:latin typeface="Cambria Math" panose="02040503050406030204" pitchFamily="18" charset="0"/>
                                      </a:rPr>
                                    </m:ctrlPr>
                                  </m:dPr>
                                  <m:e>
                                    <m:r>
                                      <a:rPr lang="en-US" sz="1200">
                                        <a:effectLst/>
                                        <a:latin typeface="Cambria Math" panose="02040503050406030204" pitchFamily="18" charset="0"/>
                                      </a:rPr>
                                      <m:t>𝐶</m:t>
                                    </m:r>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m:rPr>
                                            <m:sty m:val="p"/>
                                          </m:rPr>
                                          <a:rPr lang="en-US" sz="1200">
                                            <a:effectLst/>
                                            <a:latin typeface="Cambria Math" panose="02040503050406030204" pitchFamily="18" charset="0"/>
                                          </a:rPr>
                                          <m:t>θ</m:t>
                                        </m:r>
                                      </m:e>
                                      <m:sub>
                                        <m:r>
                                          <a:rPr lang="en-US" sz="1200">
                                            <a:effectLst/>
                                            <a:latin typeface="Cambria Math" panose="02040503050406030204" pitchFamily="18" charset="0"/>
                                          </a:rPr>
                                          <m:t>2</m:t>
                                        </m:r>
                                      </m:sub>
                                    </m:sSub>
                                    <m:r>
                                      <a:rPr lang="en-US" sz="1200">
                                        <a:effectLst/>
                                        <a:latin typeface="Cambria Math" panose="02040503050406030204" pitchFamily="18" charset="0"/>
                                      </a:rPr>
                                      <m:t>)</m:t>
                                    </m:r>
                                  </m:e>
                                </m:d>
                                <m:d>
                                  <m:dPr>
                                    <m:begChr m:val="["/>
                                    <m:endChr m:val="]"/>
                                    <m:ctrlPr>
                                      <a:rPr lang="en-US" sz="1200" i="1">
                                        <a:effectLst/>
                                        <a:latin typeface="Cambria Math" panose="02040503050406030204" pitchFamily="18" charset="0"/>
                                      </a:rPr>
                                    </m:ctrlPr>
                                  </m:dPr>
                                  <m:e>
                                    <m:r>
                                      <a:rPr lang="en-US" sz="1200">
                                        <a:effectLst/>
                                        <a:latin typeface="Cambria Math" panose="02040503050406030204" pitchFamily="18" charset="0"/>
                                      </a:rPr>
                                      <m:t>𝐶</m:t>
                                    </m:r>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𝜃</m:t>
                                        </m:r>
                                      </m:e>
                                      <m:sub>
                                        <m:r>
                                          <a:rPr lang="en-US" sz="1200">
                                            <a:effectLst/>
                                            <a:latin typeface="Cambria Math" panose="02040503050406030204" pitchFamily="18" charset="0"/>
                                          </a:rPr>
                                          <m:t>1</m:t>
                                        </m:r>
                                      </m:sub>
                                    </m:sSub>
                                    <m:r>
                                      <a:rPr lang="en-US" sz="1200">
                                        <a:effectLst/>
                                        <a:latin typeface="Cambria Math" panose="02040503050406030204" pitchFamily="18" charset="0"/>
                                      </a:rPr>
                                      <m:t>)</m:t>
                                    </m:r>
                                  </m:e>
                                </m:d>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1200" i="1">
                                        <a:effectLst/>
                                        <a:latin typeface="Cambria Math" panose="02040503050406030204" pitchFamily="18" charset="0"/>
                                      </a:rPr>
                                    </m:ctrlPr>
                                  </m:accPr>
                                  <m:e>
                                    <m:r>
                                      <a:rPr lang="en-US" sz="1200">
                                        <a:effectLst/>
                                        <a:latin typeface="Cambria Math" panose="02040503050406030204" pitchFamily="18" charset="0"/>
                                      </a:rPr>
                                      <m:t>𝜽</m:t>
                                    </m:r>
                                  </m:e>
                                </m:acc>
                                <m:r>
                                  <a:rPr lang="en-US" sz="1200">
                                    <a:effectLst/>
                                    <a:latin typeface="Cambria Math" panose="02040503050406030204" pitchFamily="18" charset="0"/>
                                  </a:rPr>
                                  <m:t>=</m:t>
                                </m:r>
                                <m:d>
                                  <m:dPr>
                                    <m:begChr m:val="["/>
                                    <m:endChr m:val="]"/>
                                    <m:ctrlPr>
                                      <a:rPr lang="en-US" sz="1200" i="1">
                                        <a:effectLst/>
                                        <a:latin typeface="Cambria Math" panose="02040503050406030204" pitchFamily="18" charset="0"/>
                                      </a:rPr>
                                    </m:ctrlPr>
                                  </m:dPr>
                                  <m:e>
                                    <m:r>
                                      <a:rPr lang="en-US" sz="1200">
                                        <a:effectLst/>
                                        <a:latin typeface="Cambria Math" panose="02040503050406030204" pitchFamily="18" charset="0"/>
                                      </a:rPr>
                                      <m:t>𝐵</m:t>
                                    </m:r>
                                    <m:r>
                                      <a:rPr lang="en-US" sz="1200">
                                        <a:effectLst/>
                                        <a:latin typeface="Cambria Math" panose="02040503050406030204" pitchFamily="18" charset="0"/>
                                      </a:rPr>
                                      <m:t>(</m:t>
                                    </m:r>
                                    <m:r>
                                      <a:rPr lang="en-US" sz="1200">
                                        <a:effectLst/>
                                        <a:latin typeface="Cambria Math" panose="02040503050406030204" pitchFamily="18" charset="0"/>
                                      </a:rPr>
                                      <m:t>𝜽</m:t>
                                    </m:r>
                                    <m:r>
                                      <a:rPr lang="en-US" sz="1200">
                                        <a:effectLst/>
                                        <a:latin typeface="Cambria Math" panose="02040503050406030204" pitchFamily="18" charset="0"/>
                                      </a:rPr>
                                      <m:t>)</m:t>
                                    </m:r>
                                  </m:e>
                                </m:d>
                                <m:sPre>
                                  <m:sPrePr>
                                    <m:ctrlPr>
                                      <a:rPr lang="en-US" sz="1200" i="1">
                                        <a:effectLst/>
                                        <a:latin typeface="Cambria Math" panose="02040503050406030204" pitchFamily="18" charset="0"/>
                                      </a:rPr>
                                    </m:ctrlPr>
                                  </m:sPrePr>
                                  <m:sub/>
                                  <m:sup>
                                    <m:r>
                                      <a:rPr lang="en-US" sz="1200">
                                        <a:effectLst/>
                                        <a:latin typeface="Cambria Math" panose="02040503050406030204" pitchFamily="18" charset="0"/>
                                      </a:rPr>
                                      <m:t>𝐵</m:t>
                                    </m:r>
                                  </m:sup>
                                  <m:e>
                                    <m:r>
                                      <a:rPr lang="en-US" sz="1200">
                                        <a:effectLst/>
                                        <a:latin typeface="Cambria Math" panose="02040503050406030204" pitchFamily="18" charset="0"/>
                                      </a:rPr>
                                      <m:t>𝝎</m:t>
                                    </m:r>
                                  </m:e>
                                </m:sPre>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nSpc>
                              <a:spcPct val="107000"/>
                            </a:lnSpc>
                            <a:spcBef>
                              <a:spcPts val="0"/>
                            </a:spcBef>
                            <a:spcAft>
                              <a:spcPts val="0"/>
                            </a:spcAft>
                          </a:pPr>
                          <a:endParaRPr lang="en-US" sz="1200" smtClean="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Symmetric </a:t>
                          </a:r>
                          <a:r>
                            <a:rPr lang="en-US" sz="1200">
                              <a:effectLst/>
                              <a:latin typeface="Times New Roman" panose="02020603050405020304" pitchFamily="18" charset="0"/>
                              <a:cs typeface="Times New Roman" panose="02020603050405020304" pitchFamily="18" charset="0"/>
                            </a:rPr>
                            <a:t>set: </a:t>
                          </a: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𝜃</m:t>
                                    </m:r>
                                  </m:e>
                                  <m:sub>
                                    <m:r>
                                      <a:rPr lang="en-US" sz="1200">
                                        <a:effectLst/>
                                        <a:latin typeface="Cambria Math" panose="02040503050406030204" pitchFamily="18" charset="0"/>
                                      </a:rPr>
                                      <m:t>2</m:t>
                                    </m:r>
                                  </m:sub>
                                </m:sSub>
                                <m:r>
                                  <a:rPr lang="en-US" sz="1200">
                                    <a:effectLst/>
                                    <a:latin typeface="Cambria Math" panose="02040503050406030204" pitchFamily="18" charset="0"/>
                                  </a:rPr>
                                  <m:t>=</m:t>
                                </m:r>
                                <m:r>
                                  <a:rPr lang="en-US" sz="1200">
                                    <a:effectLst/>
                                    <a:latin typeface="Cambria Math" panose="02040503050406030204" pitchFamily="18" charset="0"/>
                                  </a:rPr>
                                  <m:t>0</m:t>
                                </m:r>
                                <m:r>
                                  <a:rPr lang="en-US" sz="1200">
                                    <a:effectLst/>
                                    <a:latin typeface="Cambria Math" panose="02040503050406030204" pitchFamily="18" charset="0"/>
                                  </a:rPr>
                                  <m:t>∨</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180</m:t>
                                    </m:r>
                                  </m:e>
                                  <m:sup>
                                    <m:r>
                                      <a:rPr lang="en-US" sz="1200">
                                        <a:effectLst/>
                                        <a:latin typeface="Cambria Math" panose="02040503050406030204" pitchFamily="18" charset="0"/>
                                      </a:rPr>
                                      <m:t>𝑜</m:t>
                                    </m:r>
                                  </m:sup>
                                </m:sSup>
                              </m:oMath>
                            </m:oMathPara>
                          </a14:m>
                          <a:endParaRPr lang="en-US" sz="1200" smtClean="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endParaRPr lang="en-US" sz="120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Asymmetrix set:</a:t>
                          </a: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𝜃</m:t>
                                    </m:r>
                                  </m:e>
                                  <m:sub>
                                    <m:r>
                                      <a:rPr lang="en-US" sz="1200">
                                        <a:effectLst/>
                                        <a:latin typeface="Cambria Math" panose="02040503050406030204" pitchFamily="18" charset="0"/>
                                      </a:rPr>
                                      <m:t>2</m:t>
                                    </m:r>
                                  </m:sub>
                                </m:sSub>
                                <m:r>
                                  <a:rPr lang="en-US" sz="1200">
                                    <a:effectLst/>
                                    <a:latin typeface="Cambria Math" panose="02040503050406030204" pitchFamily="18" charset="0"/>
                                  </a:rPr>
                                  <m:t>=±</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90</m:t>
                                    </m:r>
                                  </m:e>
                                  <m:sup>
                                    <m:r>
                                      <a:rPr lang="en-US" sz="1200">
                                        <a:effectLst/>
                                        <a:latin typeface="Cambria Math" panose="02040503050406030204" pitchFamily="18" charset="0"/>
                                      </a:rPr>
                                      <m:t>𝑜</m:t>
                                    </m:r>
                                  </m:sup>
                                </m:sSup>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extLst>
                      <a:ext uri="{0D108BD9-81ED-4DB2-BD59-A6C34878D82A}">
                        <a16:rowId xmlns:a16="http://schemas.microsoft.com/office/drawing/2014/main" val="963484633"/>
                      </a:ext>
                    </a:extLst>
                  </a:tr>
                  <a:tr h="905783">
                    <a:tc>
                      <a:txBody>
                        <a:bodyPr/>
                        <a:lstStyle/>
                        <a:p>
                          <a:pPr marL="0" marR="0" algn="ctr">
                            <a:lnSpc>
                              <a:spcPct val="107000"/>
                            </a:lnSpc>
                            <a:spcBef>
                              <a:spcPts val="0"/>
                            </a:spcBef>
                            <a:spcAft>
                              <a:spcPts val="0"/>
                            </a:spcAft>
                          </a:pPr>
                          <a:endParaRPr lang="en-US" sz="120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Quaternions</a:t>
                          </a:r>
                          <a:endParaRPr lang="en-US" sz="120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𝜷</m:t>
                                </m:r>
                                <m:r>
                                  <a:rPr lang="en-US" sz="1200">
                                    <a:effectLst/>
                                    <a:latin typeface="Cambria Math" panose="02040503050406030204" pitchFamily="18" charset="0"/>
                                  </a:rPr>
                                  <m:t>=</m:t>
                                </m:r>
                              </m:oMath>
                            </m:oMathPara>
                          </a14:m>
                          <a:endParaRPr lang="en-US" sz="120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200" i="1">
                                        <a:effectLst/>
                                        <a:latin typeface="Cambria Math" panose="02040503050406030204" pitchFamily="18" charset="0"/>
                                      </a:rPr>
                                    </m:ctrlPr>
                                  </m:sSupPr>
                                  <m:e>
                                    <m:d>
                                      <m:dPr>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𝛽</m:t>
                                            </m:r>
                                          </m:e>
                                          <m:sub>
                                            <m:r>
                                              <a:rPr lang="en-US" sz="1200">
                                                <a:effectLst/>
                                                <a:latin typeface="Cambria Math" panose="02040503050406030204" pitchFamily="18" charset="0"/>
                                              </a:rPr>
                                              <m:t>0</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𝛽</m:t>
                                            </m:r>
                                          </m:e>
                                          <m:sub>
                                            <m:r>
                                              <a:rPr lang="en-US" sz="1200">
                                                <a:effectLst/>
                                                <a:latin typeface="Cambria Math" panose="02040503050406030204" pitchFamily="18" charset="0"/>
                                              </a:rPr>
                                              <m:t>1</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𝛽</m:t>
                                            </m:r>
                                          </m:e>
                                          <m:sub>
                                            <m:r>
                                              <a:rPr lang="en-US" sz="1200">
                                                <a:effectLst/>
                                                <a:latin typeface="Cambria Math" panose="02040503050406030204" pitchFamily="18" charset="0"/>
                                              </a:rPr>
                                              <m:t>2</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𝛽</m:t>
                                            </m:r>
                                          </m:e>
                                          <m:sub>
                                            <m:r>
                                              <a:rPr lang="en-US" sz="1200">
                                                <a:effectLst/>
                                                <a:latin typeface="Cambria Math" panose="02040503050406030204" pitchFamily="18" charset="0"/>
                                              </a:rPr>
                                              <m:t>3</m:t>
                                            </m:r>
                                          </m:sub>
                                        </m:sSub>
                                      </m:e>
                                    </m:d>
                                  </m:e>
                                  <m:sup>
                                    <m:r>
                                      <a:rPr lang="en-US" sz="1200">
                                        <a:effectLst/>
                                        <a:latin typeface="Cambria Math" panose="02040503050406030204" pitchFamily="18" charset="0"/>
                                      </a:rPr>
                                      <m:t>𝑇</m:t>
                                    </m:r>
                                  </m:sup>
                                </m:sSup>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endParaRPr lang="en-US" sz="120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1200" i="1">
                                        <a:effectLst/>
                                        <a:latin typeface="Cambria Math" panose="02040503050406030204" pitchFamily="18" charset="0"/>
                                      </a:rPr>
                                    </m:ctrlPr>
                                  </m:accPr>
                                  <m:e>
                                    <m:r>
                                      <a:rPr lang="en-US" sz="1200">
                                        <a:effectLst/>
                                        <a:latin typeface="Cambria Math" panose="02040503050406030204" pitchFamily="18" charset="0"/>
                                      </a:rPr>
                                      <m:t>𝜷</m:t>
                                    </m:r>
                                  </m:e>
                                </m:acc>
                                <m:r>
                                  <a:rPr lang="en-US" sz="1200">
                                    <a:effectLst/>
                                    <a:latin typeface="Cambria Math" panose="02040503050406030204" pitchFamily="18" charset="0"/>
                                  </a:rPr>
                                  <m:t>=</m:t>
                                </m:r>
                                <m:f>
                                  <m:fPr>
                                    <m:ctrlPr>
                                      <a:rPr lang="en-US" sz="1200" i="1">
                                        <a:effectLst/>
                                        <a:latin typeface="Cambria Math" panose="02040503050406030204" pitchFamily="18" charset="0"/>
                                      </a:rPr>
                                    </m:ctrlPr>
                                  </m:fPr>
                                  <m:num>
                                    <m:r>
                                      <a:rPr lang="en-US" sz="1200">
                                        <a:effectLst/>
                                        <a:latin typeface="Cambria Math" panose="02040503050406030204" pitchFamily="18" charset="0"/>
                                      </a:rPr>
                                      <m:t>1</m:t>
                                    </m:r>
                                  </m:num>
                                  <m:den>
                                    <m:r>
                                      <a:rPr lang="en-US" sz="1200">
                                        <a:effectLst/>
                                        <a:latin typeface="Cambria Math" panose="02040503050406030204" pitchFamily="18" charset="0"/>
                                      </a:rPr>
                                      <m:t>2</m:t>
                                    </m:r>
                                  </m:den>
                                </m:f>
                                <m:d>
                                  <m:dPr>
                                    <m:begChr m:val="["/>
                                    <m:endChr m:val="]"/>
                                    <m:ctrlPr>
                                      <a:rPr lang="en-US" sz="1200" i="1">
                                        <a:effectLst/>
                                        <a:latin typeface="Cambria Math" panose="02040503050406030204" pitchFamily="18" charset="0"/>
                                      </a:rPr>
                                    </m:ctrlPr>
                                  </m:dPr>
                                  <m:e>
                                    <m:r>
                                      <a:rPr lang="en-US" sz="1200">
                                        <a:effectLst/>
                                        <a:latin typeface="Cambria Math" panose="02040503050406030204" pitchFamily="18" charset="0"/>
                                      </a:rPr>
                                      <m:t>𝐵</m:t>
                                    </m:r>
                                    <m:r>
                                      <a:rPr lang="en-US" sz="1200">
                                        <a:effectLst/>
                                        <a:latin typeface="Cambria Math" panose="02040503050406030204" pitchFamily="18" charset="0"/>
                                      </a:rPr>
                                      <m:t>(</m:t>
                                    </m:r>
                                    <m:r>
                                      <a:rPr lang="en-US" sz="1200">
                                        <a:effectLst/>
                                        <a:latin typeface="Cambria Math" panose="02040503050406030204" pitchFamily="18" charset="0"/>
                                      </a:rPr>
                                      <m:t>𝜷</m:t>
                                    </m:r>
                                    <m:r>
                                      <a:rPr lang="en-US" sz="1200">
                                        <a:effectLst/>
                                        <a:latin typeface="Cambria Math" panose="02040503050406030204" pitchFamily="18" charset="0"/>
                                      </a:rPr>
                                      <m:t>)</m:t>
                                    </m:r>
                                  </m:e>
                                </m:d>
                                <m:d>
                                  <m:dPr>
                                    <m:begChr m:val="["/>
                                    <m:endChr m:val="]"/>
                                    <m:ctrlPr>
                                      <a:rPr lang="en-US" sz="1200" i="1">
                                        <a:effectLst/>
                                        <a:latin typeface="Cambria Math" panose="02040503050406030204" pitchFamily="18" charset="0"/>
                                      </a:rPr>
                                    </m:ctrlPr>
                                  </m:dPr>
                                  <m:e>
                                    <m:m>
                                      <m:mPr>
                                        <m:mcs>
                                          <m:mc>
                                            <m:mcPr>
                                              <m:count m:val="1"/>
                                              <m:mcJc m:val="center"/>
                                            </m:mcPr>
                                          </m:mc>
                                        </m:mcs>
                                        <m:ctrlPr>
                                          <a:rPr lang="en-US" sz="1200" i="1">
                                            <a:effectLst/>
                                            <a:latin typeface="Cambria Math" panose="02040503050406030204" pitchFamily="18" charset="0"/>
                                          </a:rPr>
                                        </m:ctrlPr>
                                      </m:mPr>
                                      <m:mr>
                                        <m:e>
                                          <m:r>
                                            <a:rPr lang="en-US" sz="1200">
                                              <a:effectLst/>
                                              <a:latin typeface="Cambria Math" panose="02040503050406030204" pitchFamily="18" charset="0"/>
                                            </a:rPr>
                                            <m:t>0</m:t>
                                          </m:r>
                                        </m:e>
                                      </m:mr>
                                      <m:mr>
                                        <m:e>
                                          <m:r>
                                            <a:rPr lang="en-US" sz="1200">
                                              <a:effectLst/>
                                              <a:latin typeface="Cambria Math" panose="02040503050406030204" pitchFamily="18" charset="0"/>
                                            </a:rPr>
                                            <m:t>𝝎</m:t>
                                          </m:r>
                                        </m:e>
                                      </m:mr>
                                    </m:m>
                                  </m:e>
                                </m:d>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𝜷</m:t>
                                    </m:r>
                                  </m:e>
                                  <m:sup>
                                    <m:r>
                                      <a:rPr lang="en-US" sz="1200">
                                        <a:effectLst/>
                                        <a:latin typeface="Cambria Math" panose="02040503050406030204" pitchFamily="18" charset="0"/>
                                      </a:rPr>
                                      <m:t>𝑇</m:t>
                                    </m:r>
                                  </m:sup>
                                </m:sSup>
                                <m:r>
                                  <a:rPr lang="en-US" sz="1200">
                                    <a:effectLst/>
                                    <a:latin typeface="Cambria Math" panose="02040503050406030204" pitchFamily="18" charset="0"/>
                                  </a:rPr>
                                  <m:t>𝜷</m:t>
                                </m:r>
                                <m:r>
                                  <a:rPr lang="en-US" sz="1200">
                                    <a:effectLst/>
                                    <a:latin typeface="Cambria Math" panose="02040503050406030204" pitchFamily="18" charset="0"/>
                                  </a:rPr>
                                  <m:t>=</m:t>
                                </m:r>
                                <m:r>
                                  <a:rPr lang="en-US" sz="1200">
                                    <a:effectLst/>
                                    <a:latin typeface="Cambria Math" panose="02040503050406030204" pitchFamily="18" charset="0"/>
                                  </a:rPr>
                                  <m:t>1</m:t>
                                </m:r>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extLst>
                      <a:ext uri="{0D108BD9-81ED-4DB2-BD59-A6C34878D82A}">
                        <a16:rowId xmlns:a16="http://schemas.microsoft.com/office/drawing/2014/main" val="4008288106"/>
                      </a:ext>
                    </a:extLst>
                  </a:tr>
                  <a:tr h="1284306">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CRP</a:t>
                          </a: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𝒒</m:t>
                                </m:r>
                                <m:r>
                                  <a:rPr lang="en-US" sz="1200">
                                    <a:effectLst/>
                                    <a:latin typeface="Cambria Math" panose="02040503050406030204" pitchFamily="18" charset="0"/>
                                  </a:rPr>
                                  <m:t>=</m:t>
                                </m:r>
                                <m:sSup>
                                  <m:sSupPr>
                                    <m:ctrlPr>
                                      <a:rPr lang="en-US" sz="1200" i="1">
                                        <a:effectLst/>
                                        <a:latin typeface="Cambria Math" panose="02040503050406030204" pitchFamily="18" charset="0"/>
                                      </a:rPr>
                                    </m:ctrlPr>
                                  </m:sSupPr>
                                  <m:e>
                                    <m:d>
                                      <m:dPr>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𝑞</m:t>
                                            </m:r>
                                          </m:e>
                                          <m:sub>
                                            <m:r>
                                              <a:rPr lang="en-US" sz="1200">
                                                <a:effectLst/>
                                                <a:latin typeface="Cambria Math" panose="02040503050406030204" pitchFamily="18" charset="0"/>
                                              </a:rPr>
                                              <m:t>1</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𝑞</m:t>
                                            </m:r>
                                          </m:e>
                                          <m:sub>
                                            <m:r>
                                              <a:rPr lang="en-US" sz="1200">
                                                <a:effectLst/>
                                                <a:latin typeface="Cambria Math" panose="02040503050406030204" pitchFamily="18" charset="0"/>
                                              </a:rPr>
                                              <m:t>2</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𝑞</m:t>
                                            </m:r>
                                          </m:e>
                                          <m:sub>
                                            <m:r>
                                              <a:rPr lang="en-US" sz="1200">
                                                <a:effectLst/>
                                                <a:latin typeface="Cambria Math" panose="02040503050406030204" pitchFamily="18" charset="0"/>
                                              </a:rPr>
                                              <m:t>3</m:t>
                                            </m:r>
                                          </m:sub>
                                        </m:sSub>
                                      </m:e>
                                    </m:d>
                                  </m:e>
                                  <m:sup>
                                    <m:r>
                                      <a:rPr lang="en-US" sz="1200">
                                        <a:effectLst/>
                                        <a:latin typeface="Cambria Math" panose="02040503050406030204" pitchFamily="18" charset="0"/>
                                      </a:rPr>
                                      <m:t>𝑇</m:t>
                                    </m:r>
                                  </m:sup>
                                </m:sSup>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15000"/>
                            </a:lnSpc>
                            <a:spcBef>
                              <a:spcPts val="0"/>
                            </a:spcBef>
                            <a:spcAft>
                              <a:spcPts val="0"/>
                            </a:spcAft>
                          </a:pPr>
                          <a:endParaRPr lang="en-US" sz="1200" smtClean="0">
                            <a:effectLst/>
                            <a:latin typeface="Times New Roman" panose="02020603050405020304" pitchFamily="18" charset="0"/>
                            <a:cs typeface="Times New Roman" panose="02020603050405020304" pitchFamily="18" charset="0"/>
                          </a:endParaRPr>
                        </a:p>
                        <a:p>
                          <a:pPr marL="0" marR="0" algn="ctr">
                            <a:lnSpc>
                              <a:spcPct val="115000"/>
                            </a:lnSpc>
                            <a:spcBef>
                              <a:spcPts val="0"/>
                            </a:spcBef>
                            <a:spcAft>
                              <a:spcPts val="0"/>
                            </a:spcAft>
                          </a:pPr>
                          <a14:m>
                            <m:oMath xmlns:m="http://schemas.openxmlformats.org/officeDocument/2006/math">
                              <m:d>
                                <m:dPr>
                                  <m:begChr m:val="["/>
                                  <m:endChr m:val="]"/>
                                  <m:ctrlPr>
                                    <a:rPr lang="en-US" sz="1200" i="1">
                                      <a:effectLst/>
                                      <a:latin typeface="Cambria Math" panose="02040503050406030204" pitchFamily="18" charset="0"/>
                                    </a:rPr>
                                  </m:ctrlPr>
                                </m:dPr>
                                <m:e>
                                  <m:r>
                                    <a:rPr lang="en-US" sz="1200">
                                      <a:effectLst/>
                                      <a:latin typeface="Cambria Math" panose="02040503050406030204" pitchFamily="18" charset="0"/>
                                    </a:rPr>
                                    <m:t>𝐶</m:t>
                                  </m:r>
                                </m:e>
                              </m:d>
                              <m:r>
                                <a:rPr lang="en-US" sz="1200">
                                  <a:effectLst/>
                                  <a:latin typeface="Cambria Math" panose="02040503050406030204" pitchFamily="18" charset="0"/>
                                </a:rPr>
                                <m:t>=</m:t>
                              </m:r>
                              <m:f>
                                <m:fPr>
                                  <m:ctrlPr>
                                    <a:rPr lang="en-US" sz="1200" i="1">
                                      <a:effectLst/>
                                      <a:latin typeface="Cambria Math" panose="02040503050406030204" pitchFamily="18" charset="0"/>
                                    </a:rPr>
                                  </m:ctrlPr>
                                </m:fPr>
                                <m:num>
                                  <m:r>
                                    <a:rPr lang="en-US" sz="1200">
                                      <a:effectLst/>
                                      <a:latin typeface="Cambria Math" panose="02040503050406030204" pitchFamily="18" charset="0"/>
                                    </a:rPr>
                                    <m:t>1</m:t>
                                  </m:r>
                                </m:num>
                                <m:den>
                                  <m:r>
                                    <a:rPr lang="en-US" sz="1200">
                                      <a:effectLst/>
                                      <a:latin typeface="Cambria Math" panose="02040503050406030204" pitchFamily="18" charset="0"/>
                                    </a:rPr>
                                    <m:t>1</m:t>
                                  </m:r>
                                  <m:r>
                                    <a:rPr lang="en-US" sz="1200">
                                      <a:effectLst/>
                                      <a:latin typeface="Cambria Math" panose="02040503050406030204" pitchFamily="18" charset="0"/>
                                    </a:rPr>
                                    <m:t>+</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𝒒</m:t>
                                      </m:r>
                                    </m:e>
                                    <m:sup>
                                      <m:r>
                                        <a:rPr lang="en-US" sz="1200">
                                          <a:effectLst/>
                                          <a:latin typeface="Cambria Math" panose="02040503050406030204" pitchFamily="18" charset="0"/>
                                        </a:rPr>
                                        <m:t>𝑻</m:t>
                                      </m:r>
                                    </m:sup>
                                  </m:sSup>
                                  <m:r>
                                    <a:rPr lang="en-US" sz="1200">
                                      <a:effectLst/>
                                      <a:latin typeface="Cambria Math" panose="02040503050406030204" pitchFamily="18" charset="0"/>
                                    </a:rPr>
                                    <m:t>𝒒</m:t>
                                  </m:r>
                                </m:den>
                              </m:f>
                              <m:d>
                                <m:dPr>
                                  <m:ctrlPr>
                                    <a:rPr lang="en-US" sz="1200" i="1">
                                      <a:effectLst/>
                                      <a:latin typeface="Cambria Math" panose="02040503050406030204" pitchFamily="18" charset="0"/>
                                    </a:rPr>
                                  </m:ctrlPr>
                                </m:dPr>
                                <m:e>
                                  <m:d>
                                    <m:dPr>
                                      <m:ctrlPr>
                                        <a:rPr lang="en-US" sz="1200" i="1">
                                          <a:effectLst/>
                                          <a:latin typeface="Cambria Math" panose="02040503050406030204" pitchFamily="18" charset="0"/>
                                        </a:rPr>
                                      </m:ctrlPr>
                                    </m:dPr>
                                    <m:e>
                                      <m:r>
                                        <a:rPr lang="en-US" sz="1200">
                                          <a:effectLst/>
                                          <a:latin typeface="Cambria Math" panose="02040503050406030204" pitchFamily="18" charset="0"/>
                                        </a:rPr>
                                        <m:t>1</m:t>
                                      </m:r>
                                      <m:r>
                                        <a:rPr lang="en-US" sz="1200">
                                          <a:effectLst/>
                                          <a:latin typeface="Cambria Math" panose="02040503050406030204" pitchFamily="18" charset="0"/>
                                        </a:rPr>
                                        <m:t>−</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𝒒</m:t>
                                          </m:r>
                                        </m:e>
                                        <m:sup>
                                          <m:r>
                                            <a:rPr lang="en-US" sz="1200">
                                              <a:effectLst/>
                                              <a:latin typeface="Cambria Math" panose="02040503050406030204" pitchFamily="18" charset="0"/>
                                            </a:rPr>
                                            <m:t>𝑻</m:t>
                                          </m:r>
                                        </m:sup>
                                      </m:sSup>
                                      <m:r>
                                        <a:rPr lang="en-US" sz="1200">
                                          <a:effectLst/>
                                          <a:latin typeface="Cambria Math" panose="02040503050406030204" pitchFamily="18" charset="0"/>
                                        </a:rPr>
                                        <m:t>𝒒</m:t>
                                      </m:r>
                                    </m:e>
                                  </m:d>
                                  <m:d>
                                    <m:dPr>
                                      <m:begChr m:val="["/>
                                      <m:endChr m:val="]"/>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𝐼</m:t>
                                          </m:r>
                                        </m:e>
                                        <m:sub>
                                          <m:r>
                                            <a:rPr lang="en-US" sz="1200">
                                              <a:effectLst/>
                                              <a:latin typeface="Cambria Math" panose="02040503050406030204" pitchFamily="18" charset="0"/>
                                            </a:rPr>
                                            <m:t>3</m:t>
                                          </m:r>
                                          <m:r>
                                            <a:rPr lang="en-US" sz="1200">
                                              <a:effectLst/>
                                              <a:latin typeface="Cambria Math" panose="02040503050406030204" pitchFamily="18" charset="0"/>
                                            </a:rPr>
                                            <m:t>×</m:t>
                                          </m:r>
                                          <m:r>
                                            <a:rPr lang="en-US" sz="1200">
                                              <a:effectLst/>
                                              <a:latin typeface="Cambria Math" panose="02040503050406030204" pitchFamily="18" charset="0"/>
                                            </a:rPr>
                                            <m:t>3</m:t>
                                          </m:r>
                                        </m:sub>
                                      </m:sSub>
                                    </m:e>
                                  </m:d>
                                  <m:r>
                                    <a:rPr lang="en-US" sz="1200">
                                      <a:effectLst/>
                                      <a:latin typeface="Cambria Math" panose="02040503050406030204" pitchFamily="18" charset="0"/>
                                    </a:rPr>
                                    <m:t>−</m:t>
                                  </m:r>
                                  <m:r>
                                    <a:rPr lang="en-US" sz="1200">
                                      <a:effectLst/>
                                      <a:latin typeface="Cambria Math" panose="02040503050406030204" pitchFamily="18" charset="0"/>
                                    </a:rPr>
                                    <m:t>2</m:t>
                                  </m:r>
                                  <m:d>
                                    <m:dPr>
                                      <m:begChr m:val="["/>
                                      <m:endChr m:val="]"/>
                                      <m:ctrlPr>
                                        <a:rPr lang="en-US" sz="1200" i="1">
                                          <a:effectLst/>
                                          <a:latin typeface="Cambria Math" panose="02040503050406030204" pitchFamily="18" charset="0"/>
                                        </a:rPr>
                                      </m:ctrlPr>
                                    </m:dPr>
                                    <m:e>
                                      <m:acc>
                                        <m:accPr>
                                          <m:chr m:val="̃"/>
                                          <m:ctrlPr>
                                            <a:rPr lang="en-US" sz="1200" i="1">
                                              <a:effectLst/>
                                              <a:latin typeface="Cambria Math" panose="02040503050406030204" pitchFamily="18" charset="0"/>
                                            </a:rPr>
                                          </m:ctrlPr>
                                        </m:accPr>
                                        <m:e>
                                          <m:r>
                                            <a:rPr lang="en-US" sz="1200">
                                              <a:effectLst/>
                                              <a:latin typeface="Cambria Math" panose="02040503050406030204" pitchFamily="18" charset="0"/>
                                            </a:rPr>
                                            <m:t>𝒒</m:t>
                                          </m:r>
                                        </m:e>
                                      </m:acc>
                                    </m:e>
                                  </m:d>
                                  <m:r>
                                    <a:rPr lang="en-US" sz="1200">
                                      <a:effectLst/>
                                      <a:latin typeface="Cambria Math" panose="02040503050406030204" pitchFamily="18" charset="0"/>
                                    </a:rPr>
                                    <m:t>+</m:t>
                                  </m:r>
                                  <m:r>
                                    <a:rPr lang="en-US" sz="1200">
                                      <a:effectLst/>
                                      <a:latin typeface="Cambria Math" panose="02040503050406030204" pitchFamily="18" charset="0"/>
                                    </a:rPr>
                                    <m:t>2</m:t>
                                  </m:r>
                                  <m:r>
                                    <a:rPr lang="en-US" sz="1200">
                                      <a:effectLst/>
                                      <a:latin typeface="Cambria Math" panose="02040503050406030204" pitchFamily="18" charset="0"/>
                                    </a:rPr>
                                    <m:t>𝒒</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𝒒</m:t>
                                      </m:r>
                                    </m:e>
                                    <m:sup>
                                      <m:r>
                                        <a:rPr lang="en-US" sz="1200">
                                          <a:effectLst/>
                                          <a:latin typeface="Cambria Math" panose="02040503050406030204" pitchFamily="18" charset="0"/>
                                        </a:rPr>
                                        <m:t>𝑻</m:t>
                                      </m:r>
                                    </m:sup>
                                  </m:sSup>
                                </m:e>
                              </m:d>
                            </m:oMath>
                          </a14:m>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endParaRPr lang="en-US" sz="120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1200" i="1">
                                        <a:effectLst/>
                                        <a:latin typeface="Cambria Math" panose="02040503050406030204" pitchFamily="18" charset="0"/>
                                      </a:rPr>
                                    </m:ctrlPr>
                                  </m:accPr>
                                  <m:e>
                                    <m:r>
                                      <a:rPr lang="en-US" sz="1200">
                                        <a:effectLst/>
                                        <a:latin typeface="Cambria Math" panose="02040503050406030204" pitchFamily="18" charset="0"/>
                                      </a:rPr>
                                      <m:t>𝒒</m:t>
                                    </m:r>
                                  </m:e>
                                </m:acc>
                                <m:r>
                                  <a:rPr lang="en-US" sz="1200">
                                    <a:effectLst/>
                                    <a:latin typeface="Cambria Math" panose="02040503050406030204" pitchFamily="18" charset="0"/>
                                  </a:rPr>
                                  <m:t>=</m:t>
                                </m:r>
                                <m:f>
                                  <m:fPr>
                                    <m:ctrlPr>
                                      <a:rPr lang="en-US" sz="1200" i="1">
                                        <a:effectLst/>
                                        <a:latin typeface="Cambria Math" panose="02040503050406030204" pitchFamily="18" charset="0"/>
                                      </a:rPr>
                                    </m:ctrlPr>
                                  </m:fPr>
                                  <m:num>
                                    <m:r>
                                      <a:rPr lang="en-US" sz="1200">
                                        <a:effectLst/>
                                        <a:latin typeface="Cambria Math" panose="02040503050406030204" pitchFamily="18" charset="0"/>
                                      </a:rPr>
                                      <m:t>1</m:t>
                                    </m:r>
                                  </m:num>
                                  <m:den>
                                    <m:r>
                                      <a:rPr lang="en-US" sz="1200">
                                        <a:effectLst/>
                                        <a:latin typeface="Cambria Math" panose="02040503050406030204" pitchFamily="18" charset="0"/>
                                      </a:rPr>
                                      <m:t>2</m:t>
                                    </m:r>
                                  </m:den>
                                </m:f>
                                <m:d>
                                  <m:dPr>
                                    <m:begChr m:val="["/>
                                    <m:endChr m:val="]"/>
                                    <m:ctrlPr>
                                      <a:rPr lang="en-US" sz="1200" i="1">
                                        <a:effectLst/>
                                        <a:latin typeface="Cambria Math" panose="02040503050406030204" pitchFamily="18" charset="0"/>
                                      </a:rPr>
                                    </m:ctrlPr>
                                  </m:dPr>
                                  <m:e>
                                    <m:d>
                                      <m:dPr>
                                        <m:begChr m:val="["/>
                                        <m:endChr m:val="]"/>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𝐼</m:t>
                                            </m:r>
                                          </m:e>
                                          <m:sub>
                                            <m:r>
                                              <a:rPr lang="en-US" sz="1200">
                                                <a:effectLst/>
                                                <a:latin typeface="Cambria Math" panose="02040503050406030204" pitchFamily="18" charset="0"/>
                                              </a:rPr>
                                              <m:t>3</m:t>
                                            </m:r>
                                            <m:r>
                                              <a:rPr lang="en-US" sz="1200">
                                                <a:effectLst/>
                                                <a:latin typeface="Cambria Math" panose="02040503050406030204" pitchFamily="18" charset="0"/>
                                              </a:rPr>
                                              <m:t>×</m:t>
                                            </m:r>
                                            <m:r>
                                              <a:rPr lang="en-US" sz="1200">
                                                <a:effectLst/>
                                                <a:latin typeface="Cambria Math" panose="02040503050406030204" pitchFamily="18" charset="0"/>
                                              </a:rPr>
                                              <m:t>3</m:t>
                                            </m:r>
                                          </m:sub>
                                        </m:sSub>
                                      </m:e>
                                    </m:d>
                                    <m:r>
                                      <a:rPr lang="en-US" sz="1200">
                                        <a:effectLst/>
                                        <a:latin typeface="Cambria Math" panose="02040503050406030204" pitchFamily="18" charset="0"/>
                                      </a:rPr>
                                      <m:t>+</m:t>
                                    </m:r>
                                    <m:d>
                                      <m:dPr>
                                        <m:begChr m:val="["/>
                                        <m:endChr m:val="]"/>
                                        <m:ctrlPr>
                                          <a:rPr lang="en-US" sz="1200" i="1">
                                            <a:effectLst/>
                                            <a:latin typeface="Cambria Math" panose="02040503050406030204" pitchFamily="18" charset="0"/>
                                          </a:rPr>
                                        </m:ctrlPr>
                                      </m:dPr>
                                      <m:e>
                                        <m:acc>
                                          <m:accPr>
                                            <m:chr m:val="̃"/>
                                            <m:ctrlPr>
                                              <a:rPr lang="en-US" sz="1200" i="1">
                                                <a:effectLst/>
                                                <a:latin typeface="Cambria Math" panose="02040503050406030204" pitchFamily="18" charset="0"/>
                                              </a:rPr>
                                            </m:ctrlPr>
                                          </m:accPr>
                                          <m:e>
                                            <m:r>
                                              <a:rPr lang="en-US" sz="1200">
                                                <a:effectLst/>
                                                <a:latin typeface="Cambria Math" panose="02040503050406030204" pitchFamily="18" charset="0"/>
                                              </a:rPr>
                                              <m:t>𝒒</m:t>
                                            </m:r>
                                          </m:e>
                                        </m:acc>
                                      </m:e>
                                    </m:d>
                                    <m:r>
                                      <a:rPr lang="en-US" sz="1200">
                                        <a:effectLst/>
                                        <a:latin typeface="Cambria Math" panose="02040503050406030204" pitchFamily="18" charset="0"/>
                                      </a:rPr>
                                      <m:t>+</m:t>
                                    </m:r>
                                    <m:r>
                                      <a:rPr lang="en-US" sz="1200">
                                        <a:effectLst/>
                                        <a:latin typeface="Cambria Math" panose="02040503050406030204" pitchFamily="18" charset="0"/>
                                      </a:rPr>
                                      <m:t>𝒒</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𝒒</m:t>
                                        </m:r>
                                      </m:e>
                                      <m:sup>
                                        <m:r>
                                          <a:rPr lang="en-US" sz="1200">
                                            <a:effectLst/>
                                            <a:latin typeface="Cambria Math" panose="02040503050406030204" pitchFamily="18" charset="0"/>
                                          </a:rPr>
                                          <m:t>𝑻</m:t>
                                        </m:r>
                                      </m:sup>
                                    </m:sSup>
                                  </m:e>
                                </m:d>
                                <m:sPre>
                                  <m:sPrePr>
                                    <m:ctrlPr>
                                      <a:rPr lang="en-US" sz="1200" i="1">
                                        <a:effectLst/>
                                        <a:latin typeface="Cambria Math" panose="02040503050406030204" pitchFamily="18" charset="0"/>
                                      </a:rPr>
                                    </m:ctrlPr>
                                  </m:sPrePr>
                                  <m:sub/>
                                  <m:sup>
                                    <m:r>
                                      <a:rPr lang="en-US" sz="1200">
                                        <a:effectLst/>
                                        <a:latin typeface="Cambria Math" panose="02040503050406030204" pitchFamily="18" charset="0"/>
                                      </a:rPr>
                                      <m:t>𝐵</m:t>
                                    </m:r>
                                  </m:sup>
                                  <m:e>
                                    <m:r>
                                      <a:rPr lang="en-US" sz="1200">
                                        <a:effectLst/>
                                        <a:latin typeface="Cambria Math" panose="02040503050406030204" pitchFamily="18" charset="0"/>
                                      </a:rPr>
                                      <m:t>𝝎</m:t>
                                    </m:r>
                                  </m:e>
                                </m:sPre>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n-US" sz="1200">
                                    <a:effectLst/>
                                    <a:latin typeface="Cambria Math" panose="02040503050406030204" pitchFamily="18" charset="0"/>
                                  </a:rPr>
                                  <m:t>Φ</m:t>
                                </m:r>
                                <m:r>
                                  <a:rPr lang="en-US" sz="1200">
                                    <a:effectLst/>
                                    <a:latin typeface="Cambria Math" panose="02040503050406030204" pitchFamily="18" charset="0"/>
                                  </a:rPr>
                                  <m:t>=±</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180</m:t>
                                    </m:r>
                                  </m:e>
                                  <m:sup>
                                    <m:r>
                                      <a:rPr lang="en-US" sz="1200">
                                        <a:effectLst/>
                                        <a:latin typeface="Cambria Math" panose="02040503050406030204" pitchFamily="18" charset="0"/>
                                      </a:rPr>
                                      <m:t>𝑜</m:t>
                                    </m:r>
                                  </m:sup>
                                </m:sSup>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extLst>
                      <a:ext uri="{0D108BD9-81ED-4DB2-BD59-A6C34878D82A}">
                        <a16:rowId xmlns:a16="http://schemas.microsoft.com/office/drawing/2014/main" val="2034223048"/>
                      </a:ext>
                    </a:extLst>
                  </a:tr>
                  <a:tr h="1179736">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endParaRPr lang="en-US" sz="120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MRP</a:t>
                          </a:r>
                          <a:endParaRPr lang="en-US" sz="120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𝝈</m:t>
                                </m:r>
                                <m:r>
                                  <a:rPr lang="en-US" sz="1200">
                                    <a:effectLst/>
                                    <a:latin typeface="Cambria Math" panose="02040503050406030204" pitchFamily="18" charset="0"/>
                                  </a:rPr>
                                  <m:t>=</m:t>
                                </m:r>
                                <m:sSup>
                                  <m:sSupPr>
                                    <m:ctrlPr>
                                      <a:rPr lang="en-US" sz="1200" i="1">
                                        <a:effectLst/>
                                        <a:latin typeface="Cambria Math" panose="02040503050406030204" pitchFamily="18" charset="0"/>
                                      </a:rPr>
                                    </m:ctrlPr>
                                  </m:sSupPr>
                                  <m:e>
                                    <m:d>
                                      <m:dPr>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𝜎</m:t>
                                            </m:r>
                                          </m:e>
                                          <m:sub>
                                            <m:r>
                                              <a:rPr lang="en-US" sz="1200">
                                                <a:effectLst/>
                                                <a:latin typeface="Cambria Math" panose="02040503050406030204" pitchFamily="18" charset="0"/>
                                              </a:rPr>
                                              <m:t>1</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𝜎</m:t>
                                            </m:r>
                                          </m:e>
                                          <m:sub>
                                            <m:r>
                                              <a:rPr lang="en-US" sz="1200">
                                                <a:effectLst/>
                                                <a:latin typeface="Cambria Math" panose="02040503050406030204" pitchFamily="18" charset="0"/>
                                              </a:rPr>
                                              <m:t>2</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𝜎</m:t>
                                            </m:r>
                                          </m:e>
                                          <m:sub>
                                            <m:r>
                                              <a:rPr lang="en-US" sz="1200">
                                                <a:effectLst/>
                                                <a:latin typeface="Cambria Math" panose="02040503050406030204" pitchFamily="18" charset="0"/>
                                              </a:rPr>
                                              <m:t>3</m:t>
                                            </m:r>
                                          </m:sub>
                                        </m:sSub>
                                      </m:e>
                                    </m:d>
                                  </m:e>
                                  <m:sup>
                                    <m:r>
                                      <a:rPr lang="en-US" sz="1200">
                                        <a:effectLst/>
                                        <a:latin typeface="Cambria Math" panose="02040503050406030204" pitchFamily="18" charset="0"/>
                                      </a:rPr>
                                      <m:t>𝑇</m:t>
                                    </m:r>
                                  </m:sup>
                                </m:sSup>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endParaRPr lang="en-US" sz="120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50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d>
                                  <m:dPr>
                                    <m:begChr m:val="["/>
                                    <m:endChr m:val="]"/>
                                    <m:ctrlPr>
                                      <a:rPr lang="en-US" sz="1200" i="1">
                                        <a:effectLst/>
                                        <a:latin typeface="Cambria Math" panose="02040503050406030204" pitchFamily="18" charset="0"/>
                                      </a:rPr>
                                    </m:ctrlPr>
                                  </m:dPr>
                                  <m:e>
                                    <m:r>
                                      <a:rPr lang="en-US" sz="1200">
                                        <a:effectLst/>
                                        <a:latin typeface="Cambria Math" panose="02040503050406030204" pitchFamily="18" charset="0"/>
                                      </a:rPr>
                                      <m:t>𝐶</m:t>
                                    </m:r>
                                  </m:e>
                                </m:d>
                                <m:r>
                                  <a:rPr lang="en-US" sz="1200">
                                    <a:effectLst/>
                                    <a:latin typeface="Cambria Math" panose="02040503050406030204" pitchFamily="18" charset="0"/>
                                  </a:rPr>
                                  <m:t>=</m:t>
                                </m:r>
                                <m:d>
                                  <m:dPr>
                                    <m:begChr m:val="["/>
                                    <m:endChr m:val="]"/>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𝐼</m:t>
                                        </m:r>
                                      </m:e>
                                      <m:sub>
                                        <m:r>
                                          <a:rPr lang="en-US" sz="1200">
                                            <a:effectLst/>
                                            <a:latin typeface="Cambria Math" panose="02040503050406030204" pitchFamily="18" charset="0"/>
                                          </a:rPr>
                                          <m:t>3</m:t>
                                        </m:r>
                                        <m:r>
                                          <a:rPr lang="en-US" sz="1200">
                                            <a:effectLst/>
                                            <a:latin typeface="Cambria Math" panose="02040503050406030204" pitchFamily="18" charset="0"/>
                                          </a:rPr>
                                          <m:t>×</m:t>
                                        </m:r>
                                        <m:r>
                                          <a:rPr lang="en-US" sz="1200">
                                            <a:effectLst/>
                                            <a:latin typeface="Cambria Math" panose="02040503050406030204" pitchFamily="18" charset="0"/>
                                          </a:rPr>
                                          <m:t>3</m:t>
                                        </m:r>
                                      </m:sub>
                                    </m:sSub>
                                  </m:e>
                                </m:d>
                                <m:r>
                                  <a:rPr lang="en-US" sz="1200">
                                    <a:effectLst/>
                                    <a:latin typeface="Cambria Math" panose="02040503050406030204" pitchFamily="18" charset="0"/>
                                  </a:rPr>
                                  <m:t>+</m:t>
                                </m:r>
                                <m:f>
                                  <m:fPr>
                                    <m:ctrlPr>
                                      <a:rPr lang="en-US" sz="1200" i="1">
                                        <a:effectLst/>
                                        <a:latin typeface="Cambria Math" panose="02040503050406030204" pitchFamily="18" charset="0"/>
                                      </a:rPr>
                                    </m:ctrlPr>
                                  </m:fPr>
                                  <m:num>
                                    <m:r>
                                      <a:rPr lang="en-US" sz="1200">
                                        <a:effectLst/>
                                        <a:latin typeface="Cambria Math" panose="02040503050406030204" pitchFamily="18" charset="0"/>
                                      </a:rPr>
                                      <m:t>8</m:t>
                                    </m:r>
                                    <m:d>
                                      <m:dPr>
                                        <m:begChr m:val="["/>
                                        <m:endChr m:val="]"/>
                                        <m:ctrlPr>
                                          <a:rPr lang="en-US" sz="1200" i="1">
                                            <a:effectLst/>
                                            <a:latin typeface="Cambria Math" panose="02040503050406030204" pitchFamily="18" charset="0"/>
                                          </a:rPr>
                                        </m:ctrlPr>
                                      </m:dPr>
                                      <m:e>
                                        <m:acc>
                                          <m:accPr>
                                            <m:chr m:val="̃"/>
                                            <m:ctrlPr>
                                              <a:rPr lang="en-US" sz="1200" i="1">
                                                <a:effectLst/>
                                                <a:latin typeface="Cambria Math" panose="02040503050406030204" pitchFamily="18" charset="0"/>
                                              </a:rPr>
                                            </m:ctrlPr>
                                          </m:accPr>
                                          <m:e>
                                            <m:r>
                                              <a:rPr lang="en-US" sz="1200">
                                                <a:effectLst/>
                                                <a:latin typeface="Cambria Math" panose="02040503050406030204" pitchFamily="18" charset="0"/>
                                              </a:rPr>
                                              <m:t>𝝈</m:t>
                                            </m:r>
                                          </m:e>
                                        </m:acc>
                                      </m:e>
                                    </m:d>
                                    <m:r>
                                      <a:rPr lang="en-US" sz="1200">
                                        <a:effectLst/>
                                        <a:latin typeface="Cambria Math" panose="02040503050406030204" pitchFamily="18" charset="0"/>
                                      </a:rPr>
                                      <m:t>−</m:t>
                                    </m:r>
                                    <m:r>
                                      <a:rPr lang="en-US" sz="1200">
                                        <a:effectLst/>
                                        <a:latin typeface="Cambria Math" panose="02040503050406030204" pitchFamily="18" charset="0"/>
                                      </a:rPr>
                                      <m:t>4</m:t>
                                    </m:r>
                                    <m:d>
                                      <m:dPr>
                                        <m:ctrlPr>
                                          <a:rPr lang="en-US" sz="1200" i="1">
                                            <a:effectLst/>
                                            <a:latin typeface="Cambria Math" panose="02040503050406030204" pitchFamily="18" charset="0"/>
                                          </a:rPr>
                                        </m:ctrlPr>
                                      </m:dPr>
                                      <m:e>
                                        <m:r>
                                          <a:rPr lang="en-US" sz="1200">
                                            <a:effectLst/>
                                            <a:latin typeface="Cambria Math" panose="02040503050406030204" pitchFamily="18" charset="0"/>
                                          </a:rPr>
                                          <m:t>1</m:t>
                                        </m:r>
                                        <m:r>
                                          <a:rPr lang="en-US" sz="1200">
                                            <a:effectLst/>
                                            <a:latin typeface="Cambria Math" panose="02040503050406030204" pitchFamily="18" charset="0"/>
                                          </a:rPr>
                                          <m:t>−</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𝜎</m:t>
                                            </m:r>
                                          </m:e>
                                          <m:sup>
                                            <m:r>
                                              <a:rPr lang="en-US" sz="1200">
                                                <a:effectLst/>
                                                <a:latin typeface="Cambria Math" panose="02040503050406030204" pitchFamily="18" charset="0"/>
                                              </a:rPr>
                                              <m:t>2</m:t>
                                            </m:r>
                                          </m:sup>
                                        </m:sSup>
                                      </m:e>
                                    </m:d>
                                    <m:d>
                                      <m:dPr>
                                        <m:begChr m:val="["/>
                                        <m:endChr m:val="]"/>
                                        <m:ctrlPr>
                                          <a:rPr lang="en-US" sz="1200" i="1">
                                            <a:effectLst/>
                                            <a:latin typeface="Cambria Math" panose="02040503050406030204" pitchFamily="18" charset="0"/>
                                          </a:rPr>
                                        </m:ctrlPr>
                                      </m:dPr>
                                      <m:e>
                                        <m:acc>
                                          <m:accPr>
                                            <m:chr m:val="̃"/>
                                            <m:ctrlPr>
                                              <a:rPr lang="en-US" sz="1200" i="1">
                                                <a:effectLst/>
                                                <a:latin typeface="Cambria Math" panose="02040503050406030204" pitchFamily="18" charset="0"/>
                                              </a:rPr>
                                            </m:ctrlPr>
                                          </m:accPr>
                                          <m:e>
                                            <m:r>
                                              <a:rPr lang="en-US" sz="1200">
                                                <a:effectLst/>
                                                <a:latin typeface="Cambria Math" panose="02040503050406030204" pitchFamily="18" charset="0"/>
                                              </a:rPr>
                                              <m:t>𝝈</m:t>
                                            </m:r>
                                          </m:e>
                                        </m:acc>
                                      </m:e>
                                    </m:d>
                                  </m:num>
                                  <m:den>
                                    <m:sSup>
                                      <m:sSupPr>
                                        <m:ctrlPr>
                                          <a:rPr lang="en-US" sz="1200" i="1">
                                            <a:effectLst/>
                                            <a:latin typeface="Cambria Math" panose="02040503050406030204" pitchFamily="18" charset="0"/>
                                          </a:rPr>
                                        </m:ctrlPr>
                                      </m:sSupPr>
                                      <m:e>
                                        <m:d>
                                          <m:dPr>
                                            <m:ctrlPr>
                                              <a:rPr lang="en-US" sz="1200" i="1">
                                                <a:effectLst/>
                                                <a:latin typeface="Cambria Math" panose="02040503050406030204" pitchFamily="18" charset="0"/>
                                              </a:rPr>
                                            </m:ctrlPr>
                                          </m:dPr>
                                          <m:e>
                                            <m:r>
                                              <a:rPr lang="en-US" sz="1200">
                                                <a:effectLst/>
                                                <a:latin typeface="Cambria Math" panose="02040503050406030204" pitchFamily="18" charset="0"/>
                                              </a:rPr>
                                              <m:t>1</m:t>
                                            </m:r>
                                            <m:r>
                                              <a:rPr lang="en-US" sz="1200">
                                                <a:effectLst/>
                                                <a:latin typeface="Cambria Math" panose="02040503050406030204" pitchFamily="18" charset="0"/>
                                              </a:rPr>
                                              <m:t>+</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𝜎</m:t>
                                                </m:r>
                                              </m:e>
                                              <m:sup>
                                                <m:r>
                                                  <a:rPr lang="en-US" sz="1200">
                                                    <a:effectLst/>
                                                    <a:latin typeface="Cambria Math" panose="02040503050406030204" pitchFamily="18" charset="0"/>
                                                  </a:rPr>
                                                  <m:t>2</m:t>
                                                </m:r>
                                              </m:sup>
                                            </m:sSup>
                                          </m:e>
                                        </m:d>
                                      </m:e>
                                      <m:sup>
                                        <m:r>
                                          <a:rPr lang="en-US" sz="1200">
                                            <a:effectLst/>
                                            <a:latin typeface="Cambria Math" panose="02040503050406030204" pitchFamily="18" charset="0"/>
                                          </a:rPr>
                                          <m:t>2</m:t>
                                        </m:r>
                                      </m:sup>
                                    </m:sSup>
                                  </m:den>
                                </m:f>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nSpc>
                              <a:spcPct val="107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endParaRPr lang="en-US" sz="1200" smtClean="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1200" i="1">
                                        <a:effectLst/>
                                        <a:latin typeface="Cambria Math" panose="02040503050406030204" pitchFamily="18" charset="0"/>
                                      </a:rPr>
                                    </m:ctrlPr>
                                  </m:accPr>
                                  <m:e>
                                    <m:r>
                                      <a:rPr lang="en-US" sz="1200">
                                        <a:effectLst/>
                                        <a:latin typeface="Cambria Math" panose="02040503050406030204" pitchFamily="18" charset="0"/>
                                      </a:rPr>
                                      <m:t>𝝈</m:t>
                                    </m:r>
                                  </m:e>
                                </m:acc>
                                <m:r>
                                  <a:rPr lang="en-US" sz="1200">
                                    <a:effectLst/>
                                    <a:latin typeface="Cambria Math" panose="02040503050406030204" pitchFamily="18" charset="0"/>
                                  </a:rPr>
                                  <m:t>=</m:t>
                                </m:r>
                                <m:f>
                                  <m:fPr>
                                    <m:ctrlPr>
                                      <a:rPr lang="en-US" sz="1200" i="1">
                                        <a:effectLst/>
                                        <a:latin typeface="Cambria Math" panose="02040503050406030204" pitchFamily="18" charset="0"/>
                                      </a:rPr>
                                    </m:ctrlPr>
                                  </m:fPr>
                                  <m:num>
                                    <m:r>
                                      <a:rPr lang="en-US" sz="1200">
                                        <a:effectLst/>
                                        <a:latin typeface="Cambria Math" panose="02040503050406030204" pitchFamily="18" charset="0"/>
                                      </a:rPr>
                                      <m:t>1</m:t>
                                    </m:r>
                                  </m:num>
                                  <m:den>
                                    <m:r>
                                      <a:rPr lang="en-US" sz="1200">
                                        <a:effectLst/>
                                        <a:latin typeface="Cambria Math" panose="02040503050406030204" pitchFamily="18" charset="0"/>
                                      </a:rPr>
                                      <m:t>4</m:t>
                                    </m:r>
                                  </m:den>
                                </m:f>
                                <m:d>
                                  <m:dPr>
                                    <m:begChr m:val="["/>
                                    <m:endChr m:val="]"/>
                                    <m:ctrlPr>
                                      <a:rPr lang="en-US" sz="1200" i="1">
                                        <a:effectLst/>
                                        <a:latin typeface="Cambria Math" panose="02040503050406030204" pitchFamily="18" charset="0"/>
                                      </a:rPr>
                                    </m:ctrlPr>
                                  </m:dPr>
                                  <m:e>
                                    <m:d>
                                      <m:dPr>
                                        <m:ctrlPr>
                                          <a:rPr lang="en-US" sz="1200" i="1">
                                            <a:effectLst/>
                                            <a:latin typeface="Cambria Math" panose="02040503050406030204" pitchFamily="18" charset="0"/>
                                          </a:rPr>
                                        </m:ctrlPr>
                                      </m:dPr>
                                      <m:e>
                                        <m:r>
                                          <a:rPr lang="en-US" sz="1200">
                                            <a:effectLst/>
                                            <a:latin typeface="Cambria Math" panose="02040503050406030204" pitchFamily="18" charset="0"/>
                                          </a:rPr>
                                          <m:t>1</m:t>
                                        </m:r>
                                        <m:r>
                                          <a:rPr lang="en-US" sz="1200">
                                            <a:effectLst/>
                                            <a:latin typeface="Cambria Math" panose="02040503050406030204" pitchFamily="18" charset="0"/>
                                          </a:rPr>
                                          <m:t>−</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𝜎</m:t>
                                            </m:r>
                                          </m:e>
                                          <m:sup>
                                            <m:r>
                                              <a:rPr lang="en-US" sz="1200">
                                                <a:effectLst/>
                                                <a:latin typeface="Cambria Math" panose="02040503050406030204" pitchFamily="18" charset="0"/>
                                              </a:rPr>
                                              <m:t>2</m:t>
                                            </m:r>
                                          </m:sup>
                                        </m:sSup>
                                      </m:e>
                                    </m:d>
                                    <m:d>
                                      <m:dPr>
                                        <m:begChr m:val="["/>
                                        <m:endChr m:val="]"/>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𝐼</m:t>
                                            </m:r>
                                          </m:e>
                                          <m:sub>
                                            <m:r>
                                              <a:rPr lang="en-US" sz="1200">
                                                <a:effectLst/>
                                                <a:latin typeface="Cambria Math" panose="02040503050406030204" pitchFamily="18" charset="0"/>
                                              </a:rPr>
                                              <m:t>3</m:t>
                                            </m:r>
                                            <m:r>
                                              <a:rPr lang="en-US" sz="1200">
                                                <a:effectLst/>
                                                <a:latin typeface="Cambria Math" panose="02040503050406030204" pitchFamily="18" charset="0"/>
                                              </a:rPr>
                                              <m:t>×</m:t>
                                            </m:r>
                                            <m:r>
                                              <a:rPr lang="en-US" sz="1200">
                                                <a:effectLst/>
                                                <a:latin typeface="Cambria Math" panose="02040503050406030204" pitchFamily="18" charset="0"/>
                                              </a:rPr>
                                              <m:t>3</m:t>
                                            </m:r>
                                          </m:sub>
                                        </m:sSub>
                                      </m:e>
                                    </m:d>
                                    <m:r>
                                      <a:rPr lang="en-US" sz="1200">
                                        <a:effectLst/>
                                        <a:latin typeface="Cambria Math" panose="02040503050406030204" pitchFamily="18" charset="0"/>
                                      </a:rPr>
                                      <m:t>+</m:t>
                                    </m:r>
                                    <m:r>
                                      <a:rPr lang="en-US" sz="1200">
                                        <a:effectLst/>
                                        <a:latin typeface="Cambria Math" panose="02040503050406030204" pitchFamily="18" charset="0"/>
                                      </a:rPr>
                                      <m:t>2</m:t>
                                    </m:r>
                                    <m:d>
                                      <m:dPr>
                                        <m:begChr m:val="["/>
                                        <m:endChr m:val="]"/>
                                        <m:ctrlPr>
                                          <a:rPr lang="en-US" sz="1200" i="1">
                                            <a:effectLst/>
                                            <a:latin typeface="Cambria Math" panose="02040503050406030204" pitchFamily="18" charset="0"/>
                                          </a:rPr>
                                        </m:ctrlPr>
                                      </m:dPr>
                                      <m:e>
                                        <m:acc>
                                          <m:accPr>
                                            <m:chr m:val="̃"/>
                                            <m:ctrlPr>
                                              <a:rPr lang="en-US" sz="1200" i="1">
                                                <a:effectLst/>
                                                <a:latin typeface="Cambria Math" panose="02040503050406030204" pitchFamily="18" charset="0"/>
                                              </a:rPr>
                                            </m:ctrlPr>
                                          </m:accPr>
                                          <m:e>
                                            <m:r>
                                              <a:rPr lang="en-US" sz="1200">
                                                <a:effectLst/>
                                                <a:latin typeface="Cambria Math" panose="02040503050406030204" pitchFamily="18" charset="0"/>
                                              </a:rPr>
                                              <m:t>𝝈</m:t>
                                            </m:r>
                                          </m:e>
                                        </m:acc>
                                      </m:e>
                                    </m:d>
                                    <m:r>
                                      <a:rPr lang="en-US" sz="1200">
                                        <a:effectLst/>
                                        <a:latin typeface="Cambria Math" panose="02040503050406030204" pitchFamily="18" charset="0"/>
                                      </a:rPr>
                                      <m:t>   +</m:t>
                                    </m:r>
                                    <m:r>
                                      <a:rPr lang="en-US" sz="1200">
                                        <a:effectLst/>
                                        <a:latin typeface="Cambria Math" panose="02040503050406030204" pitchFamily="18" charset="0"/>
                                      </a:rPr>
                                      <m:t>2</m:t>
                                    </m:r>
                                    <m:r>
                                      <a:rPr lang="en-US" sz="1200">
                                        <a:effectLst/>
                                        <a:latin typeface="Cambria Math" panose="02040503050406030204" pitchFamily="18" charset="0"/>
                                      </a:rPr>
                                      <m:t>𝝈</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𝝈</m:t>
                                        </m:r>
                                      </m:e>
                                      <m:sup>
                                        <m:r>
                                          <a:rPr lang="en-US" sz="1200">
                                            <a:effectLst/>
                                            <a:latin typeface="Cambria Math" panose="02040503050406030204" pitchFamily="18" charset="0"/>
                                          </a:rPr>
                                          <m:t>𝑻</m:t>
                                        </m:r>
                                      </m:sup>
                                    </m:sSup>
                                  </m:e>
                                </m:d>
                                <m:sPre>
                                  <m:sPrePr>
                                    <m:ctrlPr>
                                      <a:rPr lang="en-US" sz="1200" i="1">
                                        <a:effectLst/>
                                        <a:latin typeface="Cambria Math" panose="02040503050406030204" pitchFamily="18" charset="0"/>
                                      </a:rPr>
                                    </m:ctrlPr>
                                  </m:sPrePr>
                                  <m:sub/>
                                  <m:sup>
                                    <m:r>
                                      <a:rPr lang="en-US" sz="1200">
                                        <a:effectLst/>
                                        <a:latin typeface="Cambria Math" panose="02040503050406030204" pitchFamily="18" charset="0"/>
                                      </a:rPr>
                                      <m:t>𝑩</m:t>
                                    </m:r>
                                  </m:sup>
                                  <m:e>
                                    <m:r>
                                      <a:rPr lang="en-US" sz="1200">
                                        <a:effectLst/>
                                        <a:latin typeface="Cambria Math" panose="02040503050406030204" pitchFamily="18" charset="0"/>
                                      </a:rPr>
                                      <m:t>𝝎</m:t>
                                    </m:r>
                                  </m:e>
                                </m:sPre>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n-US" sz="1200">
                                    <a:effectLst/>
                                    <a:latin typeface="Cambria Math" panose="02040503050406030204" pitchFamily="18" charset="0"/>
                                  </a:rPr>
                                  <m:t>Φ</m:t>
                                </m:r>
                                <m:r>
                                  <a:rPr lang="en-US" sz="1200">
                                    <a:effectLst/>
                                    <a:latin typeface="Cambria Math" panose="02040503050406030204" pitchFamily="18" charset="0"/>
                                  </a:rPr>
                                  <m:t>=±</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360</m:t>
                                    </m:r>
                                  </m:e>
                                  <m:sup>
                                    <m:r>
                                      <a:rPr lang="en-US" sz="1200">
                                        <a:effectLst/>
                                        <a:latin typeface="Cambria Math" panose="02040503050406030204" pitchFamily="18" charset="0"/>
                                      </a:rPr>
                                      <m:t>𝑜</m:t>
                                    </m:r>
                                  </m:sup>
                                </m:sSup>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extLst>
                      <a:ext uri="{0D108BD9-81ED-4DB2-BD59-A6C34878D82A}">
                        <a16:rowId xmlns:a16="http://schemas.microsoft.com/office/drawing/2014/main" val="1173456680"/>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598819191"/>
                  </p:ext>
                </p:extLst>
              </p:nvPr>
            </p:nvGraphicFramePr>
            <p:xfrm>
              <a:off x="739834" y="689956"/>
              <a:ext cx="10836222" cy="5654189"/>
            </p:xfrm>
            <a:graphic>
              <a:graphicData uri="http://schemas.openxmlformats.org/drawingml/2006/table">
                <a:tbl>
                  <a:tblPr firstRow="1" firstCol="1" bandRow="1">
                    <a:tableStyleId>{5C22544A-7EE6-4342-B048-85BDC9FD1C3A}</a:tableStyleId>
                  </a:tblPr>
                  <a:tblGrid>
                    <a:gridCol w="1281427">
                      <a:extLst>
                        <a:ext uri="{9D8B030D-6E8A-4147-A177-3AD203B41FA5}">
                          <a16:colId xmlns:a16="http://schemas.microsoft.com/office/drawing/2014/main" val="3348615044"/>
                        </a:ext>
                      </a:extLst>
                    </a:gridCol>
                    <a:gridCol w="821692">
                      <a:extLst>
                        <a:ext uri="{9D8B030D-6E8A-4147-A177-3AD203B41FA5}">
                          <a16:colId xmlns:a16="http://schemas.microsoft.com/office/drawing/2014/main" val="780460766"/>
                        </a:ext>
                      </a:extLst>
                    </a:gridCol>
                    <a:gridCol w="3224904">
                      <a:extLst>
                        <a:ext uri="{9D8B030D-6E8A-4147-A177-3AD203B41FA5}">
                          <a16:colId xmlns:a16="http://schemas.microsoft.com/office/drawing/2014/main" val="3462173258"/>
                        </a:ext>
                      </a:extLst>
                    </a:gridCol>
                    <a:gridCol w="3114449">
                      <a:extLst>
                        <a:ext uri="{9D8B030D-6E8A-4147-A177-3AD203B41FA5}">
                          <a16:colId xmlns:a16="http://schemas.microsoft.com/office/drawing/2014/main" val="220359023"/>
                        </a:ext>
                      </a:extLst>
                    </a:gridCol>
                    <a:gridCol w="1542269">
                      <a:extLst>
                        <a:ext uri="{9D8B030D-6E8A-4147-A177-3AD203B41FA5}">
                          <a16:colId xmlns:a16="http://schemas.microsoft.com/office/drawing/2014/main" val="495035761"/>
                        </a:ext>
                      </a:extLst>
                    </a:gridCol>
                    <a:gridCol w="851481">
                      <a:extLst>
                        <a:ext uri="{9D8B030D-6E8A-4147-A177-3AD203B41FA5}">
                          <a16:colId xmlns:a16="http://schemas.microsoft.com/office/drawing/2014/main" val="2043644326"/>
                        </a:ext>
                      </a:extLst>
                    </a:gridCol>
                  </a:tblGrid>
                  <a:tr h="391526">
                    <a:tc>
                      <a:txBody>
                        <a:bodyPr/>
                        <a:lstStyle/>
                        <a:p>
                          <a:pPr marL="0" marR="0" algn="ctr">
                            <a:lnSpc>
                              <a:spcPct val="107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Parameterization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Dimension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Attitude Matrix</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Kinematic Equations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Singularities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Constraints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extLst>
                      <a:ext uri="{0D108BD9-81ED-4DB2-BD59-A6C34878D82A}">
                        <a16:rowId xmlns:a16="http://schemas.microsoft.com/office/drawing/2014/main" val="1738670603"/>
                      </a:ext>
                    </a:extLst>
                  </a:tr>
                  <a:tr h="496712">
                    <a:tc>
                      <a:txBody>
                        <a:bodyPr/>
                        <a:lstStyle/>
                        <a:p>
                          <a:endParaRPr lang="en-US"/>
                        </a:p>
                      </a:txBody>
                      <a:tcPr marL="55903" marR="55903" marT="0" marB="0">
                        <a:blipFill>
                          <a:blip r:embed="rId2"/>
                          <a:stretch>
                            <a:fillRect l="-476" t="-87805" r="-749048" b="-956098"/>
                          </a:stretch>
                        </a:blipFill>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endParaRPr lang="en-US"/>
                        </a:p>
                      </a:txBody>
                      <a:tcPr marL="55903" marR="55903" marT="0" marB="0">
                        <a:blipFill>
                          <a:blip r:embed="rId2"/>
                          <a:stretch>
                            <a:fillRect l="-65406" t="-87805" r="-171834" b="-956098"/>
                          </a:stretch>
                        </a:blipFill>
                      </a:tcPr>
                    </a:tc>
                    <a:tc>
                      <a:txBody>
                        <a:bodyPr/>
                        <a:lstStyle/>
                        <a:p>
                          <a:endParaRPr lang="en-US"/>
                        </a:p>
                      </a:txBody>
                      <a:tcPr marL="55903" marR="55903" marT="0" marB="0">
                        <a:blipFill>
                          <a:blip r:embed="rId2"/>
                          <a:stretch>
                            <a:fillRect l="-171233" t="-87805" r="-77886" b="-956098"/>
                          </a:stretch>
                        </a:blipFill>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endParaRPr lang="en-US"/>
                        </a:p>
                      </a:txBody>
                      <a:tcPr marL="55903" marR="55903" marT="0" marB="0">
                        <a:blipFill>
                          <a:blip r:embed="rId2"/>
                          <a:stretch>
                            <a:fillRect l="-1170714" t="-87805" r="-3571" b="-956098"/>
                          </a:stretch>
                        </a:blipFill>
                      </a:tcPr>
                    </a:tc>
                    <a:extLst>
                      <a:ext uri="{0D108BD9-81ED-4DB2-BD59-A6C34878D82A}">
                        <a16:rowId xmlns:a16="http://schemas.microsoft.com/office/drawing/2014/main" val="3813180380"/>
                      </a:ext>
                    </a:extLst>
                  </a:tr>
                  <a:tr h="1396126">
                    <a:tc>
                      <a:txBody>
                        <a:bodyPr/>
                        <a:lstStyle/>
                        <a:p>
                          <a:endParaRPr lang="en-US"/>
                        </a:p>
                      </a:txBody>
                      <a:tcPr marL="55903" marR="55903" marT="0" marB="0">
                        <a:blipFill>
                          <a:blip r:embed="rId2"/>
                          <a:stretch>
                            <a:fillRect l="-476" t="-67249" r="-749048" b="-242358"/>
                          </a:stretch>
                        </a:blipFill>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endParaRPr lang="en-US"/>
                        </a:p>
                      </a:txBody>
                      <a:tcPr marL="55903" marR="55903" marT="0" marB="0">
                        <a:blipFill>
                          <a:blip r:embed="rId2"/>
                          <a:stretch>
                            <a:fillRect l="-65406" t="-67249" r="-171834" b="-242358"/>
                          </a:stretch>
                        </a:blipFill>
                      </a:tcPr>
                    </a:tc>
                    <a:tc>
                      <a:txBody>
                        <a:bodyPr/>
                        <a:lstStyle/>
                        <a:p>
                          <a:endParaRPr lang="en-US"/>
                        </a:p>
                      </a:txBody>
                      <a:tcPr marL="55903" marR="55903" marT="0" marB="0">
                        <a:blipFill>
                          <a:blip r:embed="rId2"/>
                          <a:stretch>
                            <a:fillRect l="-171233" t="-67249" r="-77886" b="-242358"/>
                          </a:stretch>
                        </a:blipFill>
                      </a:tcPr>
                    </a:tc>
                    <a:tc>
                      <a:txBody>
                        <a:bodyPr/>
                        <a:lstStyle/>
                        <a:p>
                          <a:endParaRPr lang="en-US"/>
                        </a:p>
                      </a:txBody>
                      <a:tcPr marL="55903" marR="55903" marT="0" marB="0">
                        <a:blipFill>
                          <a:blip r:embed="rId2"/>
                          <a:stretch>
                            <a:fillRect l="-547826" t="-67249" r="-57312" b="-242358"/>
                          </a:stretch>
                        </a:blipFill>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extLst>
                      <a:ext uri="{0D108BD9-81ED-4DB2-BD59-A6C34878D82A}">
                        <a16:rowId xmlns:a16="http://schemas.microsoft.com/office/drawing/2014/main" val="963484633"/>
                      </a:ext>
                    </a:extLst>
                  </a:tr>
                  <a:tr h="905783">
                    <a:tc>
                      <a:txBody>
                        <a:bodyPr/>
                        <a:lstStyle/>
                        <a:p>
                          <a:endParaRPr lang="en-US"/>
                        </a:p>
                      </a:txBody>
                      <a:tcPr marL="55903" marR="55903" marT="0" marB="0">
                        <a:blipFill>
                          <a:blip r:embed="rId2"/>
                          <a:stretch>
                            <a:fillRect l="-476" t="-257047" r="-749048" b="-272483"/>
                          </a:stretch>
                        </a:blipFill>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endParaRPr lang="en-US" sz="120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endParaRPr lang="en-US"/>
                        </a:p>
                      </a:txBody>
                      <a:tcPr marL="55903" marR="55903" marT="0" marB="0">
                        <a:blipFill>
                          <a:blip r:embed="rId2"/>
                          <a:stretch>
                            <a:fillRect l="-171233" t="-257047" r="-77886" b="-272483"/>
                          </a:stretch>
                        </a:blipFill>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endParaRPr lang="en-US"/>
                        </a:p>
                      </a:txBody>
                      <a:tcPr marL="55903" marR="55903" marT="0" marB="0">
                        <a:blipFill>
                          <a:blip r:embed="rId2"/>
                          <a:stretch>
                            <a:fillRect l="-1170714" t="-257047" r="-3571" b="-272483"/>
                          </a:stretch>
                        </a:blipFill>
                      </a:tcPr>
                    </a:tc>
                    <a:extLst>
                      <a:ext uri="{0D108BD9-81ED-4DB2-BD59-A6C34878D82A}">
                        <a16:rowId xmlns:a16="http://schemas.microsoft.com/office/drawing/2014/main" val="4008288106"/>
                      </a:ext>
                    </a:extLst>
                  </a:tr>
                  <a:tr h="1284306">
                    <a:tc>
                      <a:txBody>
                        <a:bodyPr/>
                        <a:lstStyle/>
                        <a:p>
                          <a:endParaRPr lang="en-US"/>
                        </a:p>
                      </a:txBody>
                      <a:tcPr marL="55903" marR="55903" marT="0" marB="0">
                        <a:blipFill>
                          <a:blip r:embed="rId2"/>
                          <a:stretch>
                            <a:fillRect l="-476" t="-253333" r="-749048" b="-93333"/>
                          </a:stretch>
                        </a:blipFill>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endParaRPr lang="en-US"/>
                        </a:p>
                      </a:txBody>
                      <a:tcPr marL="55903" marR="55903" marT="0" marB="0">
                        <a:blipFill>
                          <a:blip r:embed="rId2"/>
                          <a:stretch>
                            <a:fillRect l="-65406" t="-253333" r="-171834" b="-93333"/>
                          </a:stretch>
                        </a:blipFill>
                      </a:tcPr>
                    </a:tc>
                    <a:tc>
                      <a:txBody>
                        <a:bodyPr/>
                        <a:lstStyle/>
                        <a:p>
                          <a:endParaRPr lang="en-US"/>
                        </a:p>
                      </a:txBody>
                      <a:tcPr marL="55903" marR="55903" marT="0" marB="0">
                        <a:blipFill>
                          <a:blip r:embed="rId2"/>
                          <a:stretch>
                            <a:fillRect l="-171233" t="-253333" r="-77886" b="-93333"/>
                          </a:stretch>
                        </a:blipFill>
                      </a:tcPr>
                    </a:tc>
                    <a:tc>
                      <a:txBody>
                        <a:bodyPr/>
                        <a:lstStyle/>
                        <a:p>
                          <a:endParaRPr lang="en-US"/>
                        </a:p>
                      </a:txBody>
                      <a:tcPr marL="55903" marR="55903" marT="0" marB="0">
                        <a:blipFill>
                          <a:blip r:embed="rId2"/>
                          <a:stretch>
                            <a:fillRect l="-547826" t="-253333" r="-57312" b="-93333"/>
                          </a:stretch>
                        </a:blipFill>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extLst>
                      <a:ext uri="{0D108BD9-81ED-4DB2-BD59-A6C34878D82A}">
                        <a16:rowId xmlns:a16="http://schemas.microsoft.com/office/drawing/2014/main" val="2034223048"/>
                      </a:ext>
                    </a:extLst>
                  </a:tr>
                  <a:tr h="1179736">
                    <a:tc>
                      <a:txBody>
                        <a:bodyPr/>
                        <a:lstStyle/>
                        <a:p>
                          <a:endParaRPr lang="en-US"/>
                        </a:p>
                      </a:txBody>
                      <a:tcPr marL="55903" marR="55903" marT="0" marB="0">
                        <a:blipFill>
                          <a:blip r:embed="rId2"/>
                          <a:stretch>
                            <a:fillRect l="-476" t="-382474" r="-749048" b="-1031"/>
                          </a:stretch>
                        </a:blipFill>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endParaRPr lang="en-US" sz="120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endParaRPr lang="en-US"/>
                        </a:p>
                      </a:txBody>
                      <a:tcPr marL="55903" marR="55903" marT="0" marB="0">
                        <a:blipFill>
                          <a:blip r:embed="rId2"/>
                          <a:stretch>
                            <a:fillRect l="-65406" t="-382474" r="-171834" b="-1031"/>
                          </a:stretch>
                        </a:blipFill>
                      </a:tcPr>
                    </a:tc>
                    <a:tc>
                      <a:txBody>
                        <a:bodyPr/>
                        <a:lstStyle/>
                        <a:p>
                          <a:endParaRPr lang="en-US"/>
                        </a:p>
                      </a:txBody>
                      <a:tcPr marL="55903" marR="55903" marT="0" marB="0">
                        <a:blipFill>
                          <a:blip r:embed="rId2"/>
                          <a:stretch>
                            <a:fillRect l="-171233" t="-382474" r="-77886" b="-1031"/>
                          </a:stretch>
                        </a:blipFill>
                      </a:tcPr>
                    </a:tc>
                    <a:tc>
                      <a:txBody>
                        <a:bodyPr/>
                        <a:lstStyle/>
                        <a:p>
                          <a:endParaRPr lang="en-US"/>
                        </a:p>
                      </a:txBody>
                      <a:tcPr marL="55903" marR="55903" marT="0" marB="0">
                        <a:blipFill>
                          <a:blip r:embed="rId2"/>
                          <a:stretch>
                            <a:fillRect l="-547826" t="-382474" r="-57312" b="-1031"/>
                          </a:stretch>
                        </a:blipFill>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extLst>
                      <a:ext uri="{0D108BD9-81ED-4DB2-BD59-A6C34878D82A}">
                        <a16:rowId xmlns:a16="http://schemas.microsoft.com/office/drawing/2014/main" val="1173456680"/>
                      </a:ext>
                    </a:extLst>
                  </a:tr>
                </a:tbl>
              </a:graphicData>
            </a:graphic>
          </p:graphicFrame>
        </mc:Fallback>
      </mc:AlternateContent>
      <p:sp>
        <p:nvSpPr>
          <p:cNvPr id="3" name="TextBox 2"/>
          <p:cNvSpPr txBox="1"/>
          <p:nvPr/>
        </p:nvSpPr>
        <p:spPr>
          <a:xfrm>
            <a:off x="635340" y="91440"/>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 Kinematics: Describing the Motions of spacecraft</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5580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Các yếu tố biểu diễn quỹ đạo</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5825068" y="795934"/>
            <a:ext cx="5849971" cy="4419533"/>
          </a:xfrm>
          <a:prstGeom prst="rect">
            <a:avLst/>
          </a:prstGeom>
        </p:spPr>
      </p:pic>
      <p:sp>
        <p:nvSpPr>
          <p:cNvPr id="6" name="TextBox 5"/>
          <p:cNvSpPr txBox="1"/>
          <p:nvPr/>
        </p:nvSpPr>
        <p:spPr>
          <a:xfrm>
            <a:off x="593558" y="795935"/>
            <a:ext cx="5231510" cy="4247317"/>
          </a:xfrm>
          <a:prstGeom prst="rect">
            <a:avLst/>
          </a:prstGeom>
          <a:noFill/>
        </p:spPr>
        <p:txBody>
          <a:bodyPr wrap="square" rtlCol="0">
            <a:spAutoFit/>
          </a:bodyPr>
          <a:lstStyle/>
          <a:p>
            <a:pPr>
              <a:spcBef>
                <a:spcPts val="1200"/>
              </a:spcBef>
            </a:pPr>
            <a:r>
              <a:rPr lang="en-US" sz="2000" i="1">
                <a:latin typeface="Times New Roman" panose="02020603050405020304" pitchFamily="18" charset="0"/>
                <a:cs typeface="Times New Roman" panose="02020603050405020304" pitchFamily="18" charset="0"/>
              </a:rPr>
              <a:t>Hai yếu tố xác định hướng của mặt phẳng quỹ đạo trong đó hình elip được nhúng:</a:t>
            </a:r>
            <a:endParaRPr lang="en-US" sz="2000">
              <a:latin typeface="Times New Roman" panose="02020603050405020304" pitchFamily="18" charset="0"/>
              <a:cs typeface="Times New Roman" panose="02020603050405020304" pitchFamily="18" charset="0"/>
            </a:endParaRPr>
          </a:p>
          <a:p>
            <a:pPr marL="342900" lvl="0" indent="-342900">
              <a:spcBef>
                <a:spcPts val="1200"/>
              </a:spcBef>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Độ nghiêng</a:t>
            </a:r>
            <a:r>
              <a:rPr lang="en-US" sz="2000">
                <a:latin typeface="Times New Roman" panose="02020603050405020304" pitchFamily="18" charset="0"/>
                <a:cs typeface="Times New Roman" panose="02020603050405020304" pitchFamily="18" charset="0"/>
              </a:rPr>
              <a:t> ( i ) — độ nghiêng của hình elip so với mặt phẳng tham chiếu, được đo tại</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điểm lên</a:t>
            </a:r>
            <a:r>
              <a:rPr lang="en-US" sz="2000">
                <a:latin typeface="Times New Roman" panose="02020603050405020304" pitchFamily="18" charset="0"/>
                <a:cs typeface="Times New Roman" panose="02020603050405020304" pitchFamily="18" charset="0"/>
              </a:rPr>
              <a:t> (nơi quỹ đạo đi lên trên qua mặt phẳng tham chiếu, góc i màu lục trong biểu đồ). Góc nghiêng được đo vuông góc với đường giao nhau giữa mặt phẳng quỹ đạo và mặt phẳng tham chiếu. Ba điểm bất kỳ trên một hình elip sẽ xác định mặt phẳng quỹ đạo của hình elip. Mặt phẳng và hình elip đều là các đối tượng hai chiều được xác định trong không gian ba </a:t>
            </a:r>
            <a:r>
              <a:rPr lang="en-US" sz="2000">
                <a:latin typeface="Times New Roman" panose="02020603050405020304" pitchFamily="18" charset="0"/>
                <a:cs typeface="Times New Roman" panose="02020603050405020304" pitchFamily="18" charset="0"/>
              </a:rPr>
              <a:t>chiều</a:t>
            </a:r>
            <a:r>
              <a:rPr lang="en-US"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
        <p:nvSpPr>
          <p:cNvPr id="7" name="TextBox 6"/>
          <p:cNvSpPr txBox="1"/>
          <p:nvPr/>
        </p:nvSpPr>
        <p:spPr>
          <a:xfrm>
            <a:off x="593557" y="5531211"/>
            <a:ext cx="10940716" cy="1200329"/>
          </a:xfrm>
          <a:prstGeom prst="rect">
            <a:avLst/>
          </a:prstGeom>
          <a:noFill/>
        </p:spPr>
        <p:txBody>
          <a:bodyPr wrap="square" rtlCol="0">
            <a:spAutoFit/>
          </a:bodyPr>
          <a:lstStyle/>
          <a:p>
            <a:pPr marL="285750" lvl="0" indent="-285750">
              <a:buFont typeface="Arial" panose="020B0604020202020204" pitchFamily="34" charset="0"/>
              <a:buChar char="•"/>
            </a:pPr>
            <a:r>
              <a:rPr lang="en-US" b="1">
                <a:latin typeface="Times New Roman" panose="02020603050405020304" pitchFamily="18" charset="0"/>
                <a:cs typeface="Times New Roman" panose="02020603050405020304" pitchFamily="18" charset="0"/>
              </a:rPr>
              <a:t>Kinh độ của điểm lên</a:t>
            </a:r>
            <a:r>
              <a:rPr lang="en-US">
                <a:latin typeface="Times New Roman" panose="02020603050405020304" pitchFamily="18" charset="0"/>
                <a:cs typeface="Times New Roman" panose="02020603050405020304" pitchFamily="18" charset="0"/>
              </a:rPr>
              <a:t> ( Ω ) — định hướng theo chiều ngang</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điểm lên</a:t>
            </a:r>
            <a:r>
              <a:rPr lang="en-US">
                <a:latin typeface="Times New Roman" panose="02020603050405020304" pitchFamily="18" charset="0"/>
                <a:cs typeface="Times New Roman" panose="02020603050405020304" pitchFamily="18" charset="0"/>
              </a:rPr>
              <a:t> của hình elip (nơi quỹ đạo đi từ nam lên bắc qua mặt phẳng tham chiếu, ký hiệu là ☊ ) đối với điểm cuối của hệ quy chiếu (ký hiệu là ♈︎). Giá trị này được đo trong mặt phẳng tham chiếu và được hiển thị dưới dạng góc màu lục Ω trong biểu đồ.</a:t>
            </a:r>
          </a:p>
          <a:p>
            <a:endParaRPr lang="en-US"/>
          </a:p>
        </p:txBody>
      </p:sp>
    </p:spTree>
    <p:extLst>
      <p:ext uri="{BB962C8B-B14F-4D97-AF65-F5344CB8AC3E}">
        <p14:creationId xmlns:p14="http://schemas.microsoft.com/office/powerpoint/2010/main" val="450092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778934"/>
            <a:ext cx="9291762" cy="2246769"/>
          </a:xfrm>
          <a:prstGeom prst="rect">
            <a:avLst/>
          </a:prstGeom>
          <a:noFill/>
        </p:spPr>
        <p:txBody>
          <a:bodyPr wrap="square" rtlCol="0">
            <a:spAutoFit/>
          </a:bodyPr>
          <a:lstStyle/>
          <a:p>
            <a:r>
              <a:rPr lang="en-US" sz="2000" i="1">
                <a:latin typeface="Times New Roman" panose="02020603050405020304" pitchFamily="18" charset="0"/>
                <a:cs typeface="Times New Roman" panose="02020603050405020304" pitchFamily="18" charset="0"/>
              </a:rPr>
              <a:t>Hai yếu tố còn lại như sau:</a:t>
            </a:r>
            <a:endParaRPr lang="en-US" sz="200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Đối số của cận điểm</a:t>
            </a:r>
            <a:r>
              <a:rPr lang="en-US" sz="2000">
                <a:latin typeface="Times New Roman" panose="02020603050405020304" pitchFamily="18" charset="0"/>
                <a:cs typeface="Times New Roman" panose="02020603050405020304" pitchFamily="18" charset="0"/>
              </a:rPr>
              <a:t> ( ω ) xác định hướng của hình elip trong mặt phẳng quỹ đạo, như một góc được đo từ nút tăng dần đến periapsis (điểm gần nhất mà vật thể vệ tinh đến với vật thể chính mà nó quay xung quanh, góc màu tím ω trong sơ đồ).</a:t>
            </a:r>
          </a:p>
          <a:p>
            <a:pPr marL="342900" lvl="0" indent="-342900" algn="just">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Cự ly thực</a:t>
            </a:r>
            <a:r>
              <a:rPr lang="en-US" sz="2000">
                <a:latin typeface="Times New Roman" panose="02020603050405020304" pitchFamily="18" charset="0"/>
                <a:cs typeface="Times New Roman" panose="02020603050405020304" pitchFamily="18" charset="0"/>
              </a:rPr>
              <a:t> ( ν , θ hoặc f ) tại kỷ nguyên (</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t</a:t>
            </a:r>
            <a:r>
              <a:rPr lang="en-US" sz="2000" baseline="-25000">
                <a:latin typeface="Times New Roman" panose="02020603050405020304" pitchFamily="18" charset="0"/>
                <a:cs typeface="Times New Roman" panose="02020603050405020304" pitchFamily="18" charset="0"/>
              </a:rPr>
              <a:t>0</a:t>
            </a:r>
            <a:r>
              <a:rPr lang="en-US" sz="2000">
                <a:latin typeface="Times New Roman" panose="02020603050405020304" pitchFamily="18" charset="0"/>
                <a:cs typeface="Times New Roman" panose="02020603050405020304" pitchFamily="18" charset="0"/>
              </a:rPr>
              <a:t> ) xác định vị trí của vật thể quay quanh quỹ đạo dọc theo hình elip tại một thời điểm cụ thể ("kỷ nguyên").</a:t>
            </a:r>
          </a:p>
          <a:p>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11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8" y="288757"/>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 Kinematics: Describing the Motions of spacecraft</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93558" y="946484"/>
            <a:ext cx="3079946" cy="400110"/>
          </a:xfrm>
          <a:prstGeom prst="rect">
            <a:avLst/>
          </a:prstGeom>
          <a:noFill/>
        </p:spPr>
        <p:txBody>
          <a:bodyPr wrap="none" rtlCol="0">
            <a:spAutoFit/>
          </a:bodyPr>
          <a:lstStyle/>
          <a:p>
            <a:r>
              <a:rPr lang="en-US" sz="2000" b="1" smtClean="0">
                <a:latin typeface="Times New Roman" panose="02020603050405020304" pitchFamily="18" charset="0"/>
                <a:cs typeface="Times New Roman" panose="02020603050405020304" pitchFamily="18" charset="0"/>
              </a:rPr>
              <a:t>2. Attitude Determination:</a:t>
            </a:r>
            <a:endParaRPr lang="en-US" sz="2000" b="1">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6675889" y="1963403"/>
            <a:ext cx="4858385" cy="3476625"/>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753979" y="1770898"/>
                <a:ext cx="5117432" cy="472437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 It needs a minimum of two observation vectors to determine the three dimensional orientation</a:t>
                </a:r>
                <a:r>
                  <a:rPr lang="en-US" sz="2000" smtClean="0">
                    <a:latin typeface="Times New Roman" panose="02020603050405020304" pitchFamily="18" charset="0"/>
                    <a:cs typeface="Times New Roman" panose="02020603050405020304" pitchFamily="18" charset="0"/>
                  </a:rPr>
                  <a:t>.</a:t>
                </a:r>
              </a:p>
              <a:p>
                <a:endParaRPr lang="en-US" sz="2000" smtClean="0">
                  <a:latin typeface="Times New Roman" panose="02020603050405020304" pitchFamily="18" charset="0"/>
                  <a:cs typeface="Times New Roman" panose="02020603050405020304" pitchFamily="18" charset="0"/>
                </a:endParaRPr>
              </a:p>
              <a:p>
                <a:pPr marL="285750" lvl="0" indent="-285750">
                  <a:spcBef>
                    <a:spcPts val="600"/>
                  </a:spcBef>
                  <a:buFont typeface="Wingdings" panose="05000000000000000000" pitchFamily="2" charset="2"/>
                  <a:buChar char="v"/>
                </a:pPr>
                <a:r>
                  <a:rPr lang="en-US" sz="2000" i="1">
                    <a:latin typeface="Times New Roman" panose="02020603050405020304" pitchFamily="18" charset="0"/>
                    <a:cs typeface="Times New Roman" panose="02020603050405020304" pitchFamily="18" charset="0"/>
                  </a:rPr>
                  <a:t>TRIAD Method:</a:t>
                </a:r>
                <a:endParaRPr lang="en-US" sz="2000">
                  <a:latin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Input</a:t>
                </a:r>
                <a:r>
                  <a:rPr lang="en-US" sz="2000">
                    <a:latin typeface="Times New Roman" panose="02020603050405020304" pitchFamily="18" charset="0"/>
                    <a:cs typeface="Times New Roman" panose="02020603050405020304" pitchFamily="18" charset="0"/>
                  </a:rPr>
                  <a:t>: 2 direction vectors (Sun, Earth, Magnetic field direction, Stars, Moon, </a:t>
                </a:r>
                <a:r>
                  <a:rPr lang="en-US" sz="2000" smtClean="0">
                    <a:latin typeface="Times New Roman" panose="02020603050405020304" pitchFamily="18" charset="0"/>
                    <a:cs typeface="Times New Roman" panose="02020603050405020304" pitchFamily="18" charset="0"/>
                  </a:rPr>
                  <a:t>…).</a:t>
                </a:r>
              </a:p>
              <a:p>
                <a:pPr marL="285750" indent="-285750">
                  <a:spcBef>
                    <a:spcPts val="600"/>
                  </a:spcBef>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Output</a:t>
                </a:r>
                <a:r>
                  <a:rPr lang="en-US" sz="2000">
                    <a:latin typeface="Times New Roman" panose="02020603050405020304" pitchFamily="18" charset="0"/>
                    <a:cs typeface="Times New Roman" panose="02020603050405020304" pitchFamily="18" charset="0"/>
                  </a:rPr>
                  <a:t>: DCM </a:t>
                </a:r>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𝐵𝑁</m:t>
                        </m:r>
                      </m:e>
                    </m:d>
                  </m:oMath>
                </a14:m>
                <a:r>
                  <a:rPr lang="en-US" sz="2000">
                    <a:latin typeface="Times New Roman" panose="02020603050405020304" pitchFamily="18" charset="0"/>
                    <a:cs typeface="Times New Roman" panose="02020603050405020304" pitchFamily="18" charset="0"/>
                  </a:rPr>
                  <a:t> from Inertial frame to Body fixed </a:t>
                </a:r>
                <a:r>
                  <a:rPr lang="en-US" sz="2000" smtClean="0">
                    <a:latin typeface="Times New Roman" panose="02020603050405020304" pitchFamily="18" charset="0"/>
                    <a:cs typeface="Times New Roman" panose="02020603050405020304" pitchFamily="18" charset="0"/>
                  </a:rPr>
                  <a:t>frame.</a:t>
                </a:r>
              </a:p>
              <a:p>
                <a:pPr marL="285750" indent="-285750">
                  <a:spcBef>
                    <a:spcPts val="600"/>
                  </a:spcBef>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Advantage</a:t>
                </a:r>
                <a:r>
                  <a:rPr lang="en-US" sz="2000">
                    <a:latin typeface="Times New Roman" panose="02020603050405020304" pitchFamily="18" charset="0"/>
                    <a:cs typeface="Times New Roman" panose="02020603050405020304" pitchFamily="18" charset="0"/>
                  </a:rPr>
                  <a:t>: Easy to operate and </a:t>
                </a:r>
                <a:r>
                  <a:rPr lang="en-US" sz="2000" smtClean="0">
                    <a:latin typeface="Times New Roman" panose="02020603050405020304" pitchFamily="18" charset="0"/>
                    <a:cs typeface="Times New Roman" panose="02020603050405020304" pitchFamily="18" charset="0"/>
                  </a:rPr>
                  <a:t>calculate.</a:t>
                </a:r>
              </a:p>
              <a:p>
                <a:pPr marL="285750" indent="-285750">
                  <a:spcBef>
                    <a:spcPts val="600"/>
                  </a:spcBef>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Disadvantage</a:t>
                </a:r>
                <a:r>
                  <a:rPr lang="en-US" sz="2000">
                    <a:latin typeface="Times New Roman" panose="02020603050405020304" pitchFamily="18" charset="0"/>
                    <a:cs typeface="Times New Roman" panose="02020603050405020304" pitchFamily="18" charset="0"/>
                  </a:rPr>
                  <a:t>: Exist case that is 2 vectors parallel each other.</a:t>
                </a:r>
              </a:p>
              <a:p>
                <a:endParaRPr lang="en-US"/>
              </a:p>
              <a:p>
                <a:endParaRPr lang="en-US"/>
              </a:p>
            </p:txBody>
          </p:sp>
        </mc:Choice>
        <mc:Fallback xmlns="">
          <p:sp>
            <p:nvSpPr>
              <p:cNvPr id="2" name="TextBox 1"/>
              <p:cNvSpPr txBox="1">
                <a:spLocks noRot="1" noChangeAspect="1" noMove="1" noResize="1" noEditPoints="1" noAdjustHandles="1" noChangeArrowheads="1" noChangeShapeType="1" noTextEdit="1"/>
              </p:cNvSpPr>
              <p:nvPr/>
            </p:nvSpPr>
            <p:spPr>
              <a:xfrm>
                <a:off x="753979" y="1770898"/>
                <a:ext cx="5117432" cy="4724370"/>
              </a:xfrm>
              <a:prstGeom prst="rect">
                <a:avLst/>
              </a:prstGeom>
              <a:blipFill>
                <a:blip r:embed="rId3"/>
                <a:stretch>
                  <a:fillRect l="-1311" t="-775"/>
                </a:stretch>
              </a:blipFill>
            </p:spPr>
            <p:txBody>
              <a:bodyPr/>
              <a:lstStyle/>
              <a:p>
                <a:r>
                  <a:rPr lang="en-US">
                    <a:noFill/>
                  </a:rPr>
                  <a:t> </a:t>
                </a:r>
              </a:p>
            </p:txBody>
          </p:sp>
        </mc:Fallback>
      </mc:AlternateContent>
    </p:spTree>
    <p:extLst>
      <p:ext uri="{BB962C8B-B14F-4D97-AF65-F5344CB8AC3E}">
        <p14:creationId xmlns:p14="http://schemas.microsoft.com/office/powerpoint/2010/main" val="3574298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8" y="288757"/>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 Kinematics: Describing the Motions of spacecraft</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78567" y="811977"/>
                <a:ext cx="10106527" cy="872547"/>
              </a:xfrm>
              <a:prstGeom prst="rect">
                <a:avLst/>
              </a:prstGeom>
              <a:noFill/>
            </p:spPr>
            <p:txBody>
              <a:bodyPr wrap="square" rtlCol="0">
                <a:spAutoFit/>
              </a:bodyPr>
              <a:lstStyle/>
              <a:p>
                <a:pPr marL="285750" lvl="0" indent="-285750">
                  <a:buFont typeface="Wingdings" panose="05000000000000000000" pitchFamily="2" charset="2"/>
                  <a:buChar char="v"/>
                </a:pPr>
                <a:r>
                  <a:rPr lang="en-US" sz="2000" i="1" smtClean="0">
                    <a:latin typeface="Times New Roman" panose="02020603050405020304" pitchFamily="18" charset="0"/>
                    <a:cs typeface="Times New Roman" panose="02020603050405020304" pitchFamily="18" charset="0"/>
                  </a:rPr>
                  <a:t>Wahba’s Problem:</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Evaluate the measurements by loss function</a:t>
                </a:r>
                <a:r>
                  <a:rPr lang="en-US" sz="2000" smtClean="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rPr>
                      <m:t>𝐽</m:t>
                    </m:r>
                    <m:d>
                      <m:dPr>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𝐵</m:t>
                                </m:r>
                              </m:e>
                            </m:acc>
                            <m:r>
                              <a:rPr lang="en-US" sz="2000" i="1">
                                <a:latin typeface="Cambria Math" panose="02040503050406030204" pitchFamily="18" charset="0"/>
                              </a:rPr>
                              <m:t>𝑁</m:t>
                            </m:r>
                          </m:e>
                        </m:d>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nary>
                      <m:naryPr>
                        <m:chr m:val="∑"/>
                        <m:ctrlPr>
                          <a:rPr lang="en-US" sz="2000" i="1">
                            <a:latin typeface="Cambria Math" panose="02040503050406030204" pitchFamily="18" charset="0"/>
                          </a:rPr>
                        </m:ctrlPr>
                      </m:naryPr>
                      <m:sub>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1</m:t>
                        </m:r>
                      </m:sub>
                      <m:sup>
                        <m:r>
                          <a:rPr lang="en-US" sz="2000" i="1">
                            <a:latin typeface="Cambria Math" panose="02040503050406030204" pitchFamily="18" charset="0"/>
                          </a:rPr>
                          <m:t>𝑁</m:t>
                        </m:r>
                      </m:sup>
                      <m:e>
                        <m:sSub>
                          <m:sSubPr>
                            <m:ctrlPr>
                              <a:rPr lang="en-US" sz="2000" i="1">
                                <a:latin typeface="Cambria Math" panose="02040503050406030204" pitchFamily="18" charset="0"/>
                              </a:rPr>
                            </m:ctrlPr>
                          </m:sSubPr>
                          <m:e>
                            <m:r>
                              <a:rPr lang="en-US" sz="2000" i="1">
                                <a:latin typeface="Cambria Math" panose="02040503050406030204" pitchFamily="18" charset="0"/>
                              </a:rPr>
                              <m:t>𝜔</m:t>
                            </m:r>
                          </m:e>
                          <m:sub>
                            <m:r>
                              <a:rPr lang="en-US" sz="2000" i="1">
                                <a:latin typeface="Cambria Math" panose="02040503050406030204" pitchFamily="18" charset="0"/>
                              </a:rPr>
                              <m:t>𝑘</m:t>
                            </m:r>
                          </m:sub>
                        </m:sSub>
                        <m:sSup>
                          <m:sSupPr>
                            <m:ctrlPr>
                              <a:rPr lang="en-US" sz="2000" i="1">
                                <a:latin typeface="Cambria Math" panose="02040503050406030204" pitchFamily="18" charset="0"/>
                              </a:rPr>
                            </m:ctrlPr>
                          </m:sSupPr>
                          <m:e>
                            <m:d>
                              <m:dPr>
                                <m:begChr m:val="|"/>
                                <m:endChr m:val="|"/>
                                <m:ctrlPr>
                                  <a:rPr lang="en-US" sz="2000" i="1">
                                    <a:latin typeface="Cambria Math" panose="02040503050406030204" pitchFamily="18" charset="0"/>
                                  </a:rPr>
                                </m:ctrlPr>
                              </m:dPr>
                              <m:e>
                                <m:sPre>
                                  <m:sPrePr>
                                    <m:ctrlPr>
                                      <a:rPr lang="en-US" sz="2000" i="1">
                                        <a:latin typeface="Cambria Math" panose="02040503050406030204" pitchFamily="18" charset="0"/>
                                      </a:rPr>
                                    </m:ctrlPr>
                                  </m:sPrePr>
                                  <m:sub/>
                                  <m:sup>
                                    <m:r>
                                      <a:rPr lang="en-US" sz="2000" i="1">
                                        <a:latin typeface="Cambria Math" panose="02040503050406030204" pitchFamily="18" charset="0"/>
                                      </a:rPr>
                                      <m:t>𝐵</m:t>
                                    </m:r>
                                  </m:sup>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𝑣</m:t>
                                            </m:r>
                                          </m:e>
                                        </m:acc>
                                      </m:e>
                                      <m:sub>
                                        <m:r>
                                          <a:rPr lang="en-US" sz="2000" i="1">
                                            <a:latin typeface="Cambria Math" panose="02040503050406030204" pitchFamily="18" charset="0"/>
                                          </a:rPr>
                                          <m:t>𝑘</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𝐵</m:t>
                                            </m:r>
                                          </m:e>
                                        </m:acc>
                                        <m:r>
                                          <a:rPr lang="en-US" sz="2000" i="1">
                                            <a:latin typeface="Cambria Math" panose="02040503050406030204" pitchFamily="18" charset="0"/>
                                          </a:rPr>
                                          <m:t>𝑁</m:t>
                                        </m:r>
                                      </m:e>
                                    </m:d>
                                    <m:sPre>
                                      <m:sPrePr>
                                        <m:ctrlPr>
                                          <a:rPr lang="en-US" sz="2000" i="1">
                                            <a:latin typeface="Cambria Math" panose="02040503050406030204" pitchFamily="18" charset="0"/>
                                          </a:rPr>
                                        </m:ctrlPr>
                                      </m:sPrePr>
                                      <m:sub>
                                        <m:r>
                                          <a:rPr lang="en-US" sz="2000" b="0" i="1" smtClean="0">
                                            <a:latin typeface="Cambria Math" panose="02040503050406030204" pitchFamily="18" charset="0"/>
                                          </a:rPr>
                                          <m:t> </m:t>
                                        </m:r>
                                      </m:sub>
                                      <m:sup>
                                        <m:r>
                                          <a:rPr lang="en-US" sz="2000" i="1">
                                            <a:latin typeface="Cambria Math" panose="02040503050406030204" pitchFamily="18" charset="0"/>
                                          </a:rPr>
                                          <m:t>𝑁</m:t>
                                        </m:r>
                                      </m:sup>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𝑣</m:t>
                                                </m:r>
                                              </m:e>
                                            </m:acc>
                                          </m:e>
                                          <m:sub>
                                            <m:r>
                                              <a:rPr lang="en-US" sz="2000" i="1">
                                                <a:latin typeface="Cambria Math" panose="02040503050406030204" pitchFamily="18" charset="0"/>
                                              </a:rPr>
                                              <m:t>𝑘</m:t>
                                            </m:r>
                                          </m:sub>
                                        </m:sSub>
                                      </m:e>
                                    </m:sPre>
                                  </m:e>
                                </m:sPre>
                              </m:e>
                            </m:d>
                          </m:e>
                          <m:sup>
                            <m:r>
                              <a:rPr lang="en-US" sz="2000" i="1">
                                <a:latin typeface="Cambria Math" panose="02040503050406030204" pitchFamily="18" charset="0"/>
                              </a:rPr>
                              <m:t>2</m:t>
                            </m:r>
                          </m:sup>
                        </m:sSup>
                      </m:e>
                    </m:nary>
                  </m:oMath>
                </a14:m>
                <a:endParaRPr lang="en-US" sz="200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78567" y="811977"/>
                <a:ext cx="10106527" cy="872547"/>
              </a:xfrm>
              <a:prstGeom prst="rect">
                <a:avLst/>
              </a:prstGeom>
              <a:blipFill>
                <a:blip r:embed="rId2"/>
                <a:stretch>
                  <a:fillRect l="-664" t="-3497" b="-2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978567" y="1807834"/>
                <a:ext cx="4299285" cy="4376583"/>
              </a:xfrm>
              <a:prstGeom prst="rect">
                <a:avLst/>
              </a:prstGeom>
              <a:noFill/>
            </p:spPr>
            <p:txBody>
              <a:bodyPr wrap="square" rtlCol="0">
                <a:spAutoFit/>
              </a:bodyPr>
              <a:lstStyle/>
              <a:p>
                <a:pPr marL="285750" lvl="0" indent="-285750">
                  <a:spcBef>
                    <a:spcPts val="600"/>
                  </a:spcBef>
                  <a:buFont typeface="Wingdings" panose="05000000000000000000" pitchFamily="2" charset="2"/>
                  <a:buChar char="v"/>
                </a:pPr>
                <a:r>
                  <a:rPr lang="en-US" sz="2000" i="1">
                    <a:latin typeface="Times New Roman" panose="02020603050405020304" pitchFamily="18" charset="0"/>
                    <a:cs typeface="Times New Roman" panose="02020603050405020304" pitchFamily="18" charset="0"/>
                  </a:rPr>
                  <a:t>Devenport’s q-Method:</a:t>
                </a:r>
                <a:endParaRPr lang="en-US" sz="2000">
                  <a:latin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Input</a:t>
                </a:r>
                <a:r>
                  <a:rPr lang="en-US" sz="2000">
                    <a:latin typeface="Times New Roman" panose="02020603050405020304" pitchFamily="18" charset="0"/>
                    <a:cs typeface="Times New Roman" panose="02020603050405020304" pitchFamily="18" charset="0"/>
                  </a:rPr>
                  <a:t>: 2 direction vectors (Sun, Earth, Magnetic field direction, Stars, Moon, </a:t>
                </a:r>
                <a:r>
                  <a:rPr lang="en-US" sz="2000" smtClean="0">
                    <a:latin typeface="Times New Roman" panose="02020603050405020304" pitchFamily="18" charset="0"/>
                    <a:cs typeface="Times New Roman" panose="02020603050405020304" pitchFamily="18" charset="0"/>
                  </a:rPr>
                  <a:t>…).</a:t>
                </a:r>
              </a:p>
              <a:p>
                <a:pPr marL="285750" indent="-285750">
                  <a:spcBef>
                    <a:spcPts val="600"/>
                  </a:spcBef>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Output</a:t>
                </a:r>
                <a:r>
                  <a:rPr lang="en-US" sz="2000">
                    <a:latin typeface="Times New Roman" panose="02020603050405020304" pitchFamily="18" charset="0"/>
                    <a:cs typeface="Times New Roman" panose="02020603050405020304" pitchFamily="18" charset="0"/>
                  </a:rPr>
                  <a:t>: A quaternions is eigenvector corresponding the largest eigenvalue of </a:t>
                </a:r>
                <a14:m>
                  <m:oMath xmlns:m="http://schemas.openxmlformats.org/officeDocument/2006/math">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𝐾</m:t>
                            </m:r>
                          </m:e>
                        </m:d>
                      </m:e>
                      <m:sub>
                        <m:r>
                          <a:rPr lang="en-US" sz="2000" i="1">
                            <a:latin typeface="Cambria Math" panose="02040503050406030204" pitchFamily="18" charset="0"/>
                          </a:rPr>
                          <m:t>4</m:t>
                        </m:r>
                        <m:r>
                          <a:rPr lang="en-US" sz="2000" i="1">
                            <a:latin typeface="Cambria Math" panose="02040503050406030204" pitchFamily="18" charset="0"/>
                          </a:rPr>
                          <m:t>×</m:t>
                        </m:r>
                        <m:r>
                          <a:rPr lang="en-US" sz="2000" i="1">
                            <a:latin typeface="Cambria Math" panose="02040503050406030204" pitchFamily="18" charset="0"/>
                          </a:rPr>
                          <m:t>4</m:t>
                        </m:r>
                      </m:sub>
                    </m:sSub>
                  </m:oMath>
                </a14:m>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matrix.</a:t>
                </a:r>
              </a:p>
              <a:p>
                <a:pPr marL="285750" indent="-285750">
                  <a:spcBef>
                    <a:spcPts val="600"/>
                  </a:spcBef>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Advantage</a:t>
                </a:r>
                <a:r>
                  <a:rPr lang="en-US" sz="2000">
                    <a:latin typeface="Times New Roman" panose="02020603050405020304" pitchFamily="18" charset="0"/>
                    <a:cs typeface="Times New Roman" panose="02020603050405020304" pitchFamily="18" charset="0"/>
                  </a:rPr>
                  <a:t>: Minimize the loss function J. </a:t>
                </a:r>
                <a:endParaRPr lang="en-US" sz="2000" smtClean="0">
                  <a:latin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Disadvantage</a:t>
                </a:r>
                <a:r>
                  <a:rPr lang="en-US" sz="2000">
                    <a:latin typeface="Times New Roman" panose="02020603050405020304" pitchFamily="18" charset="0"/>
                    <a:cs typeface="Times New Roman" panose="02020603050405020304" pitchFamily="18" charset="0"/>
                  </a:rPr>
                  <a:t>: Hard to find eigenvalues and eigenvector of </a:t>
                </a:r>
                <a14:m>
                  <m:oMath xmlns:m="http://schemas.openxmlformats.org/officeDocument/2006/math">
                    <m:sSup>
                      <m:sSupPr>
                        <m:ctrlPr>
                          <a:rPr lang="en-US" sz="2000" i="1">
                            <a:latin typeface="Cambria Math" panose="02040503050406030204" pitchFamily="18" charset="0"/>
                          </a:rPr>
                        </m:ctrlPr>
                      </m:sSupPr>
                      <m:e>
                        <m:r>
                          <a:rPr lang="en-US" sz="2000" b="1" i="1">
                            <a:latin typeface="Cambria Math" panose="02040503050406030204" pitchFamily="18" charset="0"/>
                          </a:rPr>
                          <m:t>𝑹</m:t>
                        </m:r>
                      </m:e>
                      <m:sup>
                        <m:r>
                          <a:rPr lang="en-US" sz="2000" i="1">
                            <a:latin typeface="Cambria Math" panose="02040503050406030204" pitchFamily="18" charset="0"/>
                          </a:rPr>
                          <m:t>4</m:t>
                        </m:r>
                        <m:r>
                          <a:rPr lang="en-US" sz="2000" i="1">
                            <a:latin typeface="Cambria Math" panose="02040503050406030204" pitchFamily="18" charset="0"/>
                          </a:rPr>
                          <m:t>×</m:t>
                        </m:r>
                        <m:r>
                          <a:rPr lang="en-US" sz="2000" i="1">
                            <a:latin typeface="Cambria Math" panose="02040503050406030204" pitchFamily="18" charset="0"/>
                          </a:rPr>
                          <m:t>4</m:t>
                        </m:r>
                      </m:sup>
                    </m:sSup>
                  </m:oMath>
                </a14:m>
                <a:r>
                  <a:rPr lang="en-US" sz="2000">
                    <a:latin typeface="Times New Roman" panose="02020603050405020304" pitchFamily="18" charset="0"/>
                    <a:cs typeface="Times New Roman" panose="02020603050405020304" pitchFamily="18" charset="0"/>
                  </a:rPr>
                  <a:t> matrix.</a:t>
                </a:r>
              </a:p>
              <a:p>
                <a:pPr marL="285750" indent="-285750">
                  <a:buFont typeface="Arial" panose="020B0604020202020204" pitchFamily="34" charset="0"/>
                  <a:buChar char="•"/>
                </a:pPr>
                <a:endParaRPr lang="en-US"/>
              </a:p>
            </p:txBody>
          </p:sp>
        </mc:Choice>
        <mc:Fallback xmlns="">
          <p:sp>
            <p:nvSpPr>
              <p:cNvPr id="6" name="TextBox 5"/>
              <p:cNvSpPr txBox="1">
                <a:spLocks noRot="1" noChangeAspect="1" noMove="1" noResize="1" noEditPoints="1" noAdjustHandles="1" noChangeArrowheads="1" noChangeShapeType="1" noTextEdit="1"/>
              </p:cNvSpPr>
              <p:nvPr/>
            </p:nvSpPr>
            <p:spPr>
              <a:xfrm>
                <a:off x="978567" y="1807834"/>
                <a:ext cx="4299285" cy="4376583"/>
              </a:xfrm>
              <a:prstGeom prst="rect">
                <a:avLst/>
              </a:prstGeom>
              <a:blipFill>
                <a:blip r:embed="rId3"/>
                <a:stretch>
                  <a:fillRect l="-1277" t="-836" r="-25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312567" y="1807834"/>
                <a:ext cx="5446296" cy="4792915"/>
              </a:xfrm>
              <a:prstGeom prst="rect">
                <a:avLst/>
              </a:prstGeom>
              <a:noFill/>
            </p:spPr>
            <p:txBody>
              <a:bodyPr wrap="square" rtlCol="0">
                <a:spAutoFit/>
              </a:bodyPr>
              <a:lstStyle/>
              <a:p>
                <a:pPr marL="285750" lvl="0" indent="-285750">
                  <a:buFont typeface="Wingdings" panose="05000000000000000000" pitchFamily="2" charset="2"/>
                  <a:buChar char="v"/>
                </a:pPr>
                <a:r>
                  <a:rPr lang="en-US" sz="2000" i="1">
                    <a:latin typeface="Times New Roman" panose="02020603050405020304" pitchFamily="18" charset="0"/>
                    <a:cs typeface="Times New Roman" panose="02020603050405020304" pitchFamily="18" charset="0"/>
                  </a:rPr>
                  <a:t>QUEST Method:</a:t>
                </a:r>
                <a:endParaRPr lang="en-US" sz="2000">
                  <a:latin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Input</a:t>
                </a:r>
                <a:r>
                  <a:rPr lang="en-US" sz="2000">
                    <a:latin typeface="Times New Roman" panose="02020603050405020304" pitchFamily="18" charset="0"/>
                    <a:cs typeface="Times New Roman" panose="02020603050405020304" pitchFamily="18" charset="0"/>
                  </a:rPr>
                  <a:t>: 2 direction vectors (Sun, Earth, Magnetic field direction, Stars, Moon, </a:t>
                </a:r>
                <a:r>
                  <a:rPr lang="en-US" sz="2000" smtClean="0">
                    <a:latin typeface="Times New Roman" panose="02020603050405020304" pitchFamily="18" charset="0"/>
                    <a:cs typeface="Times New Roman" panose="02020603050405020304" pitchFamily="18" charset="0"/>
                  </a:rPr>
                  <a:t>…).</a:t>
                </a:r>
              </a:p>
              <a:p>
                <a:pPr marL="285750" indent="-285750">
                  <a:spcBef>
                    <a:spcPts val="600"/>
                  </a:spcBef>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Output</a:t>
                </a:r>
                <a:r>
                  <a:rPr lang="en-US" sz="2000">
                    <a:latin typeface="Times New Roman" panose="02020603050405020304" pitchFamily="18" charset="0"/>
                    <a:cs typeface="Times New Roman" panose="02020603050405020304" pitchFamily="18" charset="0"/>
                  </a:rPr>
                  <a:t>: A CRP vector </a:t>
                </a:r>
                <a14:m>
                  <m:oMath xmlns:m="http://schemas.openxmlformats.org/officeDocument/2006/math">
                    <m:r>
                      <a:rPr lang="en-US" sz="2000" b="1" i="1">
                        <a:latin typeface="Cambria Math" panose="02040503050406030204" pitchFamily="18" charset="0"/>
                      </a:rPr>
                      <m:t>𝒒</m:t>
                    </m:r>
                  </m:oMath>
                </a14:m>
                <a:r>
                  <a:rPr lang="en-US" sz="2000" b="1">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corresponding the optimal eigenvalue of </a:t>
                </a:r>
                <a14:m>
                  <m:oMath xmlns:m="http://schemas.openxmlformats.org/officeDocument/2006/math">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𝐾</m:t>
                            </m:r>
                          </m:e>
                        </m:d>
                      </m:e>
                      <m:sub>
                        <m:r>
                          <a:rPr lang="en-US" sz="2000" i="1">
                            <a:latin typeface="Cambria Math" panose="02040503050406030204" pitchFamily="18" charset="0"/>
                          </a:rPr>
                          <m:t>4</m:t>
                        </m:r>
                        <m:r>
                          <a:rPr lang="en-US" sz="2000" i="1">
                            <a:latin typeface="Cambria Math" panose="02040503050406030204" pitchFamily="18" charset="0"/>
                          </a:rPr>
                          <m:t>×</m:t>
                        </m:r>
                        <m:r>
                          <a:rPr lang="en-US" sz="2000" i="1">
                            <a:latin typeface="Cambria Math" panose="02040503050406030204" pitchFamily="18" charset="0"/>
                          </a:rPr>
                          <m:t>4</m:t>
                        </m:r>
                      </m:sub>
                    </m:sSub>
                  </m:oMath>
                </a14:m>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matrix.</a:t>
                </a:r>
              </a:p>
              <a:p>
                <a:pPr marL="285750" indent="-285750">
                  <a:spcBef>
                    <a:spcPts val="600"/>
                  </a:spcBef>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Advantage:</a:t>
                </a:r>
              </a:p>
              <a:p>
                <a:pPr>
                  <a:spcBef>
                    <a:spcPts val="600"/>
                  </a:spcBef>
                </a:pPr>
                <a:r>
                  <a:rPr lang="en-US" sz="2000" smtClean="0">
                    <a:latin typeface="Times New Roman" panose="02020603050405020304" pitchFamily="18" charset="0"/>
                    <a:cs typeface="Times New Roman" panose="02020603050405020304" pitchFamily="18" charset="0"/>
                  </a:rPr>
                  <a:t>     + It </a:t>
                </a:r>
                <a:r>
                  <a:rPr lang="en-US" sz="2000">
                    <a:latin typeface="Times New Roman" panose="02020603050405020304" pitchFamily="18" charset="0"/>
                    <a:cs typeface="Times New Roman" panose="02020603050405020304" pitchFamily="18" charset="0"/>
                  </a:rPr>
                  <a:t>uses a classic Newton-Raphson to find </a:t>
                </a:r>
                <a:r>
                  <a:rPr lang="en-US" sz="2000" smtClean="0">
                    <a:latin typeface="Times New Roman" panose="02020603050405020304" pitchFamily="18" charset="0"/>
                    <a:cs typeface="Times New Roman" panose="02020603050405020304" pitchFamily="18" charset="0"/>
                  </a:rPr>
                  <a:t> optimal eigenvalue</a:t>
                </a:r>
                <a:r>
                  <a:rPr lang="en-US" sz="2000">
                    <a:latin typeface="Times New Roman" panose="02020603050405020304" pitchFamily="18" charset="0"/>
                    <a:cs typeface="Times New Roman" panose="02020603050405020304" pitchFamily="18" charset="0"/>
                  </a:rPr>
                  <a:t>. This allows us to </a:t>
                </a:r>
                <a:r>
                  <a:rPr lang="en-US" sz="2000" smtClean="0">
                    <a:latin typeface="Times New Roman" panose="02020603050405020304" pitchFamily="18" charset="0"/>
                    <a:cs typeface="Times New Roman" panose="02020603050405020304" pitchFamily="18" charset="0"/>
                  </a:rPr>
                  <a:t>avoid </a:t>
                </a:r>
                <a:r>
                  <a:rPr lang="en-US" sz="2000">
                    <a:latin typeface="Times New Roman" panose="02020603050405020304" pitchFamily="18" charset="0"/>
                    <a:cs typeface="Times New Roman" panose="02020603050405020304" pitchFamily="18" charset="0"/>
                  </a:rPr>
                  <a:t>the numerically intensive </a:t>
                </a:r>
                <a:r>
                  <a:rPr lang="en-US" sz="2000" smtClean="0">
                    <a:latin typeface="Times New Roman" panose="02020603050405020304" pitchFamily="18" charset="0"/>
                    <a:cs typeface="Times New Roman" panose="02020603050405020304" pitchFamily="18" charset="0"/>
                  </a:rPr>
                  <a:t>eigenvalue </a:t>
                </a:r>
                <a:r>
                  <a:rPr lang="en-US" sz="2000">
                    <a:latin typeface="Times New Roman" panose="02020603050405020304" pitchFamily="18" charset="0"/>
                    <a:cs typeface="Times New Roman" panose="02020603050405020304" pitchFamily="18" charset="0"/>
                  </a:rPr>
                  <a:t>problem.</a:t>
                </a:r>
              </a:p>
              <a:p>
                <a:pPr lvl="0"/>
                <a:r>
                  <a:rPr lang="en-US" sz="2000" smtClean="0">
                    <a:latin typeface="Times New Roman" panose="02020603050405020304" pitchFamily="18" charset="0"/>
                    <a:cs typeface="Times New Roman" panose="02020603050405020304" pitchFamily="18" charset="0"/>
                  </a:rPr>
                  <a:t>     + It </a:t>
                </a:r>
                <a:r>
                  <a:rPr lang="en-US" sz="2000">
                    <a:latin typeface="Times New Roman" panose="02020603050405020304" pitchFamily="18" charset="0"/>
                    <a:cs typeface="Times New Roman" panose="02020603050405020304" pitchFamily="18" charset="0"/>
                  </a:rPr>
                  <a:t>introduces CRP vector that is easier to calculate a </a:t>
                </a:r>
                <a14:m>
                  <m:oMath xmlns:m="http://schemas.openxmlformats.org/officeDocument/2006/math">
                    <m:sSup>
                      <m:sSupPr>
                        <m:ctrlPr>
                          <a:rPr lang="en-US" sz="2000" i="1">
                            <a:latin typeface="Cambria Math" panose="02040503050406030204" pitchFamily="18" charset="0"/>
                          </a:rPr>
                        </m:ctrlPr>
                      </m:sSupPr>
                      <m:e>
                        <m:r>
                          <a:rPr lang="en-US" sz="2000" b="1" i="1">
                            <a:latin typeface="Cambria Math" panose="02040503050406030204" pitchFamily="18" charset="0"/>
                          </a:rPr>
                          <m:t>𝑹</m:t>
                        </m:r>
                      </m:e>
                      <m:sup>
                        <m:r>
                          <a:rPr lang="en-US" sz="2000" i="1">
                            <a:latin typeface="Cambria Math" panose="02040503050406030204" pitchFamily="18" charset="0"/>
                          </a:rPr>
                          <m:t>3</m:t>
                        </m:r>
                        <m:r>
                          <a:rPr lang="en-US" sz="2000" i="1">
                            <a:latin typeface="Cambria Math" panose="02040503050406030204" pitchFamily="18" charset="0"/>
                          </a:rPr>
                          <m:t>×</m:t>
                        </m:r>
                        <m:r>
                          <a:rPr lang="en-US" sz="2000" i="1">
                            <a:latin typeface="Cambria Math" panose="02040503050406030204" pitchFamily="18" charset="0"/>
                          </a:rPr>
                          <m:t>3</m:t>
                        </m:r>
                      </m:sup>
                    </m:sSup>
                  </m:oMath>
                </a14:m>
                <a:r>
                  <a:rPr lang="en-US" sz="2000">
                    <a:latin typeface="Times New Roman" panose="02020603050405020304" pitchFamily="18" charset="0"/>
                    <a:cs typeface="Times New Roman" panose="02020603050405020304" pitchFamily="18" charset="0"/>
                  </a:rPr>
                  <a:t> matrix.</a:t>
                </a:r>
              </a:p>
              <a:p>
                <a:pPr marL="285750" indent="-285750">
                  <a:spcBef>
                    <a:spcPts val="600"/>
                  </a:spcBef>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Disadvantage</a:t>
                </a:r>
                <a:r>
                  <a:rPr lang="en-US" sz="2000">
                    <a:latin typeface="Times New Roman" panose="02020603050405020304" pitchFamily="18" charset="0"/>
                    <a:cs typeface="Times New Roman" panose="02020603050405020304" pitchFamily="18" charset="0"/>
                  </a:rPr>
                  <a:t>: optimal eigenvalue is a approximate value, therefore accuracy of measurements is lower than q-Method.</a:t>
                </a:r>
              </a:p>
            </p:txBody>
          </p:sp>
        </mc:Choice>
        <mc:Fallback xmlns="">
          <p:sp>
            <p:nvSpPr>
              <p:cNvPr id="7" name="TextBox 6"/>
              <p:cNvSpPr txBox="1">
                <a:spLocks noRot="1" noChangeAspect="1" noMove="1" noResize="1" noEditPoints="1" noAdjustHandles="1" noChangeArrowheads="1" noChangeShapeType="1" noTextEdit="1"/>
              </p:cNvSpPr>
              <p:nvPr/>
            </p:nvSpPr>
            <p:spPr>
              <a:xfrm>
                <a:off x="6312567" y="1807834"/>
                <a:ext cx="5446296" cy="4792915"/>
              </a:xfrm>
              <a:prstGeom prst="rect">
                <a:avLst/>
              </a:prstGeom>
              <a:blipFill>
                <a:blip r:embed="rId4"/>
                <a:stretch>
                  <a:fillRect l="-1232" t="-763" r="-112" b="-1399"/>
                </a:stretch>
              </a:blipFill>
            </p:spPr>
            <p:txBody>
              <a:bodyPr/>
              <a:lstStyle/>
              <a:p>
                <a:r>
                  <a:rPr lang="en-US">
                    <a:noFill/>
                  </a:rPr>
                  <a:t> </a:t>
                </a:r>
              </a:p>
            </p:txBody>
          </p:sp>
        </mc:Fallback>
      </mc:AlternateContent>
    </p:spTree>
    <p:extLst>
      <p:ext uri="{BB962C8B-B14F-4D97-AF65-F5344CB8AC3E}">
        <p14:creationId xmlns:p14="http://schemas.microsoft.com/office/powerpoint/2010/main" val="1344663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II: Kinetics: Study Spacecraft Motion</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93558" y="946484"/>
            <a:ext cx="2904962" cy="400110"/>
          </a:xfrm>
          <a:prstGeom prst="rect">
            <a:avLst/>
          </a:prstGeom>
          <a:noFill/>
        </p:spPr>
        <p:txBody>
          <a:bodyPr wrap="none" rtlCol="0">
            <a:spAutoFit/>
          </a:bodyPr>
          <a:lstStyle/>
          <a:p>
            <a:r>
              <a:rPr lang="en-US" sz="2000" b="1" smtClean="0">
                <a:latin typeface="Times New Roman" panose="02020603050405020304" pitchFamily="18" charset="0"/>
                <a:cs typeface="Times New Roman" panose="02020603050405020304" pitchFamily="18" charset="0"/>
              </a:rPr>
              <a:t>1. Rigid Body Dynamics:</a:t>
            </a:r>
            <a:endParaRPr lang="en-US" sz="2000" b="1">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972910" y="1074822"/>
            <a:ext cx="6561363" cy="3449052"/>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93558" y="1609439"/>
                <a:ext cx="5197642" cy="5085303"/>
              </a:xfrm>
              <a:prstGeom prst="rect">
                <a:avLst/>
              </a:prstGeom>
              <a:noFill/>
            </p:spPr>
            <p:txBody>
              <a:bodyPr wrap="square" rtlCol="0">
                <a:spAutoFit/>
              </a:bodyPr>
              <a:lstStyle/>
              <a:p>
                <a:pPr>
                  <a:spcBef>
                    <a:spcPts val="1200"/>
                  </a:spcBef>
                </a:pPr>
                <a:r>
                  <a:rPr lang="en-US" sz="2000" b="1"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Total Energy</a:t>
                </a:r>
                <a:r>
                  <a:rPr lang="en-US" sz="2000" smtClean="0">
                    <a:latin typeface="Times New Roman" panose="02020603050405020304" pitchFamily="18" charset="0"/>
                    <a:cs typeface="Times New Roman" panose="02020603050405020304" pitchFamily="18" charset="0"/>
                  </a:rPr>
                  <a:t>:</a:t>
                </a:r>
              </a:p>
              <a:p>
                <a:pPr algn="ctr">
                  <a:spcBef>
                    <a:spcPts val="1200"/>
                  </a:spcBef>
                </a:pPr>
                <a:r>
                  <a:rPr lang="en-US" sz="2000" smtClean="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rPr>
                      <m:t>𝑇</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i="1">
                        <a:latin typeface="Cambria Math" panose="02040503050406030204" pitchFamily="18" charset="0"/>
                      </a:rPr>
                      <m:t>𝑀</m:t>
                    </m:r>
                    <m:sSub>
                      <m:sSubPr>
                        <m:ctrlPr>
                          <a:rPr lang="en-US" sz="2000" b="1" i="1">
                            <a:latin typeface="Cambria Math" panose="02040503050406030204" pitchFamily="18" charset="0"/>
                          </a:rPr>
                        </m:ctrlPr>
                      </m:sSubPr>
                      <m:e>
                        <m:acc>
                          <m:accPr>
                            <m:chr m:val="̇"/>
                            <m:ctrlPr>
                              <a:rPr lang="en-US" sz="2000" b="1" i="1">
                                <a:latin typeface="Cambria Math" panose="02040503050406030204" pitchFamily="18" charset="0"/>
                              </a:rPr>
                            </m:ctrlPr>
                          </m:accPr>
                          <m:e>
                            <m:r>
                              <a:rPr lang="en-US" sz="2000" b="1" i="1">
                                <a:latin typeface="Cambria Math" panose="02040503050406030204" pitchFamily="18" charset="0"/>
                              </a:rPr>
                              <m:t>𝑹</m:t>
                            </m:r>
                          </m:e>
                        </m:acc>
                      </m:e>
                      <m:sub>
                        <m:r>
                          <a:rPr lang="en-US" sz="2000" b="1" i="1">
                            <a:latin typeface="Cambria Math" panose="02040503050406030204" pitchFamily="18" charset="0"/>
                          </a:rPr>
                          <m:t>𝒄</m:t>
                        </m:r>
                      </m:sub>
                    </m:sSub>
                    <m:sSub>
                      <m:sSubPr>
                        <m:ctrlPr>
                          <a:rPr lang="en-US" sz="2000" b="1" i="1">
                            <a:latin typeface="Cambria Math" panose="02040503050406030204" pitchFamily="18" charset="0"/>
                          </a:rPr>
                        </m:ctrlPr>
                      </m:sSubPr>
                      <m:e>
                        <m:acc>
                          <m:accPr>
                            <m:chr m:val="̇"/>
                            <m:ctrlPr>
                              <a:rPr lang="en-US" sz="2000" b="1" i="1">
                                <a:latin typeface="Cambria Math" panose="02040503050406030204" pitchFamily="18" charset="0"/>
                              </a:rPr>
                            </m:ctrlPr>
                          </m:accPr>
                          <m:e>
                            <m:r>
                              <a:rPr lang="en-US" sz="2000" b="1" i="1">
                                <a:latin typeface="Cambria Math" panose="02040503050406030204" pitchFamily="18" charset="0"/>
                              </a:rPr>
                              <m:t>𝑹</m:t>
                            </m:r>
                          </m:e>
                        </m:acc>
                      </m:e>
                      <m:sub>
                        <m:r>
                          <a:rPr lang="en-US" sz="2000" b="1" i="1">
                            <a:latin typeface="Cambria Math" panose="02040503050406030204" pitchFamily="18" charset="0"/>
                          </a:rPr>
                          <m:t>𝒄</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nary>
                      <m:naryPr>
                        <m:limLoc m:val="subSup"/>
                        <m:ctrlPr>
                          <a:rPr lang="en-US" sz="2000" i="1">
                            <a:latin typeface="Cambria Math" panose="02040503050406030204" pitchFamily="18" charset="0"/>
                          </a:rPr>
                        </m:ctrlPr>
                      </m:naryPr>
                      <m:sub>
                        <m:r>
                          <a:rPr lang="en-US" sz="2000" i="1">
                            <a:latin typeface="Cambria Math" panose="02040503050406030204" pitchFamily="18" charset="0"/>
                          </a:rPr>
                          <m:t>𝐵</m:t>
                        </m:r>
                      </m:sub>
                      <m:sup/>
                      <m:e>
                        <m:acc>
                          <m:accPr>
                            <m:chr m:val="̇"/>
                            <m:ctrlPr>
                              <a:rPr lang="en-US" sz="2000" b="1" i="1">
                                <a:latin typeface="Cambria Math" panose="02040503050406030204" pitchFamily="18" charset="0"/>
                              </a:rPr>
                            </m:ctrlPr>
                          </m:accPr>
                          <m:e>
                            <m:r>
                              <a:rPr lang="en-US" sz="2000" b="1" i="1">
                                <a:latin typeface="Cambria Math" panose="02040503050406030204" pitchFamily="18" charset="0"/>
                              </a:rPr>
                              <m:t>𝒓</m:t>
                            </m:r>
                          </m:e>
                        </m:acc>
                        <m:acc>
                          <m:accPr>
                            <m:chr m:val="̇"/>
                            <m:ctrlPr>
                              <a:rPr lang="en-US" sz="2000" b="1" i="1">
                                <a:latin typeface="Cambria Math" panose="02040503050406030204" pitchFamily="18" charset="0"/>
                              </a:rPr>
                            </m:ctrlPr>
                          </m:accPr>
                          <m:e>
                            <m:r>
                              <a:rPr lang="en-US" sz="2000" b="1" i="1">
                                <a:latin typeface="Cambria Math" panose="02040503050406030204" pitchFamily="18" charset="0"/>
                              </a:rPr>
                              <m:t>𝒓</m:t>
                            </m:r>
                          </m:e>
                        </m:acc>
                        <m:r>
                          <a:rPr lang="en-US" sz="2000" i="1">
                            <a:latin typeface="Cambria Math" panose="02040503050406030204" pitchFamily="18" charset="0"/>
                          </a:rPr>
                          <m:t>𝑑𝑚</m:t>
                        </m:r>
                      </m:e>
                    </m:nary>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𝑡𝑟𝑎𝑛𝑠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𝑟𝑜𝑡</m:t>
                        </m:r>
                      </m:sub>
                    </m:sSub>
                  </m:oMath>
                </a14:m>
                <a:endParaRPr lang="en-US" sz="2000">
                  <a:latin typeface="Times New Roman" panose="02020603050405020304" pitchFamily="18" charset="0"/>
                  <a:cs typeface="Times New Roman" panose="02020603050405020304" pitchFamily="18" charset="0"/>
                </a:endParaRPr>
              </a:p>
              <a:p>
                <a:pPr>
                  <a:spcBef>
                    <a:spcPts val="1200"/>
                  </a:spcBef>
                </a:pPr>
                <a:r>
                  <a:rPr lang="en-US" sz="2000">
                    <a:latin typeface="Times New Roman" panose="02020603050405020304" pitchFamily="18" charset="0"/>
                    <a:cs typeface="Times New Roman" panose="02020603050405020304" pitchFamily="18" charset="0"/>
                  </a:rPr>
                  <a:t>+ Energy </a:t>
                </a:r>
                <a:r>
                  <a:rPr lang="en-US" sz="2000" smtClean="0">
                    <a:latin typeface="Times New Roman" panose="02020603050405020304" pitchFamily="18" charset="0"/>
                    <a:cs typeface="Times New Roman" panose="02020603050405020304" pitchFamily="18" charset="0"/>
                  </a:rPr>
                  <a:t>Rate: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𝑇</m:t>
                        </m:r>
                      </m:e>
                    </m:acc>
                    <m:r>
                      <a:rPr lang="en-US" sz="2000" i="1">
                        <a:latin typeface="Cambria Math" panose="02040503050406030204" pitchFamily="18" charset="0"/>
                      </a:rPr>
                      <m:t>=</m:t>
                    </m:r>
                    <m:r>
                      <a:rPr lang="en-US" sz="2000" b="1" i="1">
                        <a:latin typeface="Cambria Math" panose="02040503050406030204" pitchFamily="18" charset="0"/>
                      </a:rPr>
                      <m:t>𝑭</m:t>
                    </m:r>
                    <m:sSub>
                      <m:sSubPr>
                        <m:ctrlPr>
                          <a:rPr lang="en-US" sz="2000" b="1" i="1">
                            <a:latin typeface="Cambria Math" panose="02040503050406030204" pitchFamily="18" charset="0"/>
                          </a:rPr>
                        </m:ctrlPr>
                      </m:sSubPr>
                      <m:e>
                        <m:acc>
                          <m:accPr>
                            <m:chr m:val="̇"/>
                            <m:ctrlPr>
                              <a:rPr lang="en-US" sz="2000" b="1" i="1">
                                <a:latin typeface="Cambria Math" panose="02040503050406030204" pitchFamily="18" charset="0"/>
                              </a:rPr>
                            </m:ctrlPr>
                          </m:accPr>
                          <m:e>
                            <m:r>
                              <a:rPr lang="en-US" sz="2000" b="1" i="1">
                                <a:latin typeface="Cambria Math" panose="02040503050406030204" pitchFamily="18" charset="0"/>
                              </a:rPr>
                              <m:t>𝑹</m:t>
                            </m:r>
                          </m:e>
                        </m:acc>
                      </m:e>
                      <m:sub>
                        <m:r>
                          <a:rPr lang="en-US" sz="2000" b="1" i="1">
                            <a:latin typeface="Cambria Math" panose="02040503050406030204" pitchFamily="18" charset="0"/>
                          </a:rPr>
                          <m:t>𝒄</m:t>
                        </m:r>
                      </m:sub>
                    </m:sSub>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𝑳</m:t>
                        </m:r>
                      </m:e>
                      <m:sub>
                        <m:r>
                          <a:rPr lang="en-US" sz="2000" b="1" i="1">
                            <a:latin typeface="Cambria Math" panose="02040503050406030204" pitchFamily="18" charset="0"/>
                          </a:rPr>
                          <m:t>𝒄</m:t>
                        </m:r>
                      </m:sub>
                    </m:sSub>
                    <m:r>
                      <a:rPr lang="en-US" sz="2000" b="1" i="1">
                        <a:latin typeface="Cambria Math" panose="02040503050406030204" pitchFamily="18" charset="0"/>
                      </a:rPr>
                      <m:t>𝝎</m:t>
                    </m:r>
                  </m:oMath>
                </a14:m>
                <a:endParaRPr lang="en-US" sz="2000">
                  <a:latin typeface="Times New Roman" panose="02020603050405020304" pitchFamily="18" charset="0"/>
                  <a:cs typeface="Times New Roman" panose="02020603050405020304" pitchFamily="18" charset="0"/>
                </a:endParaRPr>
              </a:p>
              <a:p>
                <a:pPr>
                  <a:spcBef>
                    <a:spcPts val="1200"/>
                  </a:spcBef>
                </a:pPr>
                <a:r>
                  <a:rPr lang="en-US" sz="2000">
                    <a:latin typeface="Times New Roman" panose="02020603050405020304" pitchFamily="18" charset="0"/>
                    <a:cs typeface="Times New Roman" panose="02020603050405020304" pitchFamily="18" charset="0"/>
                  </a:rPr>
                  <a:t>+ Angular Momentum</a:t>
                </a:r>
                <a:r>
                  <a:rPr lang="en-US" sz="200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𝑯</m:t>
                        </m:r>
                      </m:e>
                      <m:sub>
                        <m:r>
                          <a:rPr lang="en-US" sz="2000" b="1" i="1">
                            <a:latin typeface="Cambria Math" panose="02040503050406030204" pitchFamily="18" charset="0"/>
                          </a:rPr>
                          <m:t>𝒄</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𝑐</m:t>
                            </m:r>
                          </m:sub>
                        </m:sSub>
                      </m:e>
                    </m:d>
                    <m:r>
                      <a:rPr lang="en-US" sz="2000" b="1" i="1">
                        <a:latin typeface="Cambria Math" panose="02040503050406030204" pitchFamily="18" charset="0"/>
                      </a:rPr>
                      <m:t>𝝎</m:t>
                    </m:r>
                  </m:oMath>
                </a14:m>
                <a:endParaRPr lang="en-US" sz="2000">
                  <a:latin typeface="Times New Roman" panose="02020603050405020304" pitchFamily="18" charset="0"/>
                  <a:cs typeface="Times New Roman" panose="02020603050405020304" pitchFamily="18" charset="0"/>
                </a:endParaRPr>
              </a:p>
              <a:p>
                <a:pPr>
                  <a:spcBef>
                    <a:spcPts val="1200"/>
                  </a:spcBef>
                </a:pPr>
                <a:r>
                  <a:rPr lang="en-US" sz="2000">
                    <a:latin typeface="Times New Roman" panose="02020603050405020304" pitchFamily="18" charset="0"/>
                    <a:cs typeface="Times New Roman" panose="02020603050405020304" pitchFamily="18" charset="0"/>
                  </a:rPr>
                  <a:t>+ Equations of Motion:</a:t>
                </a:r>
              </a:p>
              <a:p>
                <a:pPr marL="285750" lvl="0" indent="-285750">
                  <a:spcBef>
                    <a:spcPts val="1200"/>
                  </a:spcBef>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Euler’s Equation:</a:t>
                </a:r>
              </a:p>
              <a:p>
                <a:pPr>
                  <a:spcBef>
                    <a:spcPts val="1200"/>
                  </a:spcBef>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acc>
                            <m:accPr>
                              <m:chr m:val="̇"/>
                              <m:ctrlPr>
                                <a:rPr lang="en-US" sz="2000" b="1" i="1">
                                  <a:latin typeface="Cambria Math" panose="02040503050406030204" pitchFamily="18" charset="0"/>
                                </a:rPr>
                              </m:ctrlPr>
                            </m:accPr>
                            <m:e>
                              <m:r>
                                <a:rPr lang="en-US" sz="2000" b="1" i="1">
                                  <a:latin typeface="Cambria Math" panose="02040503050406030204" pitchFamily="18" charset="0"/>
                                </a:rPr>
                                <m:t>𝑯</m:t>
                              </m:r>
                            </m:e>
                          </m:acc>
                        </m:e>
                        <m:sub>
                          <m:r>
                            <a:rPr lang="en-US" sz="2000" b="1" i="1">
                              <a:latin typeface="Cambria Math" panose="02040503050406030204" pitchFamily="18" charset="0"/>
                            </a:rPr>
                            <m:t>𝒄</m:t>
                          </m:r>
                        </m:sub>
                      </m:sSub>
                      <m:r>
                        <a:rPr lang="en-US" sz="2000" i="1">
                          <a:latin typeface="Cambria Math" panose="02040503050406030204" pitchFamily="18" charset="0"/>
                        </a:rPr>
                        <m:t>=</m:t>
                      </m:r>
                      <m:f>
                        <m:fPr>
                          <m:ctrlPr>
                            <a:rPr lang="en-US" sz="2000" i="1">
                              <a:latin typeface="Cambria Math" panose="02040503050406030204" pitchFamily="18" charset="0"/>
                            </a:rPr>
                          </m:ctrlPr>
                        </m:fPr>
                        <m:num>
                          <m:sPre>
                            <m:sPrePr>
                              <m:ctrlPr>
                                <a:rPr lang="en-US" sz="2000" i="1">
                                  <a:latin typeface="Cambria Math" panose="02040503050406030204" pitchFamily="18" charset="0"/>
                                </a:rPr>
                              </m:ctrlPr>
                            </m:sPrePr>
                            <m:sub/>
                            <m:sup>
                              <m:r>
                                <a:rPr lang="en-US" sz="2000" i="1">
                                  <a:latin typeface="Cambria Math" panose="02040503050406030204" pitchFamily="18" charset="0"/>
                                </a:rPr>
                                <m:t>𝐵</m:t>
                              </m:r>
                            </m:sup>
                            <m:e>
                              <m:r>
                                <a:rPr lang="en-US" sz="2000" i="1">
                                  <a:latin typeface="Cambria Math" panose="02040503050406030204" pitchFamily="18" charset="0"/>
                                </a:rPr>
                                <m:t>𝑑</m:t>
                              </m:r>
                            </m:e>
                          </m:sPre>
                        </m:num>
                        <m:den>
                          <m:r>
                            <a:rPr lang="en-US" sz="2000" i="1">
                              <a:latin typeface="Cambria Math" panose="02040503050406030204" pitchFamily="18" charset="0"/>
                            </a:rPr>
                            <m:t>𝑑𝑡</m:t>
                          </m:r>
                        </m:den>
                      </m:f>
                      <m:d>
                        <m:dPr>
                          <m:ctrlPr>
                            <a:rPr lang="en-US" sz="2000" i="1">
                              <a:latin typeface="Cambria Math" panose="02040503050406030204" pitchFamily="18" charset="0"/>
                            </a:rPr>
                          </m:ctrlPr>
                        </m:dPr>
                        <m:e>
                          <m:sSub>
                            <m:sSubPr>
                              <m:ctrlPr>
                                <a:rPr lang="en-US" sz="2000" b="1" i="1">
                                  <a:latin typeface="Cambria Math" panose="02040503050406030204" pitchFamily="18" charset="0"/>
                                </a:rPr>
                              </m:ctrlPr>
                            </m:sSubPr>
                            <m:e>
                              <m:r>
                                <a:rPr lang="en-US" sz="2000" b="1" i="1">
                                  <a:latin typeface="Cambria Math" panose="02040503050406030204" pitchFamily="18" charset="0"/>
                                </a:rPr>
                                <m:t>𝑯</m:t>
                              </m:r>
                            </m:e>
                            <m:sub>
                              <m:r>
                                <a:rPr lang="en-US" sz="2000" b="1" i="1">
                                  <a:latin typeface="Cambria Math" panose="02040503050406030204" pitchFamily="18" charset="0"/>
                                </a:rPr>
                                <m:t>𝒄</m:t>
                              </m:r>
                            </m:sub>
                          </m:sSub>
                        </m:e>
                      </m:d>
                      <m:r>
                        <a:rPr lang="en-US" sz="2000" i="1">
                          <a:latin typeface="Cambria Math" panose="02040503050406030204" pitchFamily="18" charset="0"/>
                        </a:rPr>
                        <m:t>+</m:t>
                      </m:r>
                      <m:r>
                        <a:rPr lang="en-US" sz="2000" b="1" i="1">
                          <a:latin typeface="Cambria Math" panose="02040503050406030204" pitchFamily="18" charset="0"/>
                        </a:rPr>
                        <m:t>𝝎</m:t>
                      </m:r>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𝑯</m:t>
                          </m:r>
                        </m:e>
                        <m:sub>
                          <m:r>
                            <a:rPr lang="en-US" sz="2000" b="1" i="1">
                              <a:latin typeface="Cambria Math" panose="02040503050406030204" pitchFamily="18" charset="0"/>
                            </a:rPr>
                            <m:t>𝒄</m:t>
                          </m:r>
                        </m:sub>
                      </m:sSub>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𝑳</m:t>
                          </m:r>
                        </m:e>
                        <m:sub>
                          <m:r>
                            <a:rPr lang="en-US" sz="2000" b="1" i="1">
                              <a:latin typeface="Cambria Math" panose="02040503050406030204" pitchFamily="18" charset="0"/>
                            </a:rPr>
                            <m:t>𝒄</m:t>
                          </m:r>
                        </m:sub>
                      </m:sSub>
                    </m:oMath>
                  </m:oMathPara>
                </a14:m>
                <a:endParaRPr lang="en-US" sz="2000">
                  <a:latin typeface="Times New Roman" panose="02020603050405020304" pitchFamily="18" charset="0"/>
                  <a:cs typeface="Times New Roman" panose="02020603050405020304" pitchFamily="18" charset="0"/>
                </a:endParaRPr>
              </a:p>
              <a:p>
                <a:pPr>
                  <a:spcBef>
                    <a:spcPts val="1200"/>
                  </a:spcBef>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sPre>
                            <m:sPrePr>
                              <m:ctrlPr>
                                <a:rPr lang="en-US" sz="2000" i="1">
                                  <a:latin typeface="Cambria Math" panose="02040503050406030204" pitchFamily="18" charset="0"/>
                                </a:rPr>
                              </m:ctrlPr>
                            </m:sPrePr>
                            <m:sub/>
                            <m:sup>
                              <m:r>
                                <a:rPr lang="en-US" sz="2000" i="1">
                                  <a:latin typeface="Cambria Math" panose="02040503050406030204" pitchFamily="18" charset="0"/>
                                </a:rPr>
                                <m:t>𝐵</m:t>
                              </m:r>
                            </m:sup>
                            <m:e>
                              <m:r>
                                <a:rPr lang="en-US" sz="2000" i="1">
                                  <a:latin typeface="Cambria Math" panose="02040503050406030204" pitchFamily="18" charset="0"/>
                                </a:rPr>
                                <m:t>𝑑</m:t>
                              </m:r>
                            </m:e>
                          </m:sPre>
                        </m:num>
                        <m:den>
                          <m:r>
                            <a:rPr lang="en-US" sz="2000" i="1">
                              <a:latin typeface="Cambria Math" panose="02040503050406030204" pitchFamily="18" charset="0"/>
                            </a:rPr>
                            <m:t>𝑑𝑡</m:t>
                          </m:r>
                        </m:den>
                      </m:f>
                      <m:d>
                        <m:dPr>
                          <m:ctrlPr>
                            <a:rPr lang="en-US" sz="2000" i="1">
                              <a:latin typeface="Cambria Math" panose="02040503050406030204" pitchFamily="18" charset="0"/>
                            </a:rPr>
                          </m:ctrlPr>
                        </m:dPr>
                        <m:e>
                          <m:sSub>
                            <m:sSubPr>
                              <m:ctrlPr>
                                <a:rPr lang="en-US" sz="2000" b="1" i="1">
                                  <a:latin typeface="Cambria Math" panose="02040503050406030204" pitchFamily="18" charset="0"/>
                                </a:rPr>
                              </m:ctrlPr>
                            </m:sSubPr>
                            <m:e>
                              <m:r>
                                <a:rPr lang="en-US" sz="2000" b="1" i="1">
                                  <a:latin typeface="Cambria Math" panose="02040503050406030204" pitchFamily="18" charset="0"/>
                                </a:rPr>
                                <m:t>𝑯</m:t>
                              </m:r>
                            </m:e>
                            <m:sub>
                              <m:r>
                                <a:rPr lang="en-US" sz="2000" b="1" i="1">
                                  <a:latin typeface="Cambria Math" panose="02040503050406030204" pitchFamily="18" charset="0"/>
                                </a:rPr>
                                <m:t>𝒄</m:t>
                              </m:r>
                            </m:sub>
                          </m:sSub>
                        </m:e>
                      </m:d>
                      <m:r>
                        <a:rPr lang="en-US" sz="2000" i="1">
                          <a:latin typeface="Cambria Math" panose="02040503050406030204" pitchFamily="18" charset="0"/>
                        </a:rPr>
                        <m:t>=</m:t>
                      </m:r>
                      <m:f>
                        <m:fPr>
                          <m:ctrlPr>
                            <a:rPr lang="en-US" sz="2000" i="1">
                              <a:latin typeface="Cambria Math" panose="02040503050406030204" pitchFamily="18" charset="0"/>
                            </a:rPr>
                          </m:ctrlPr>
                        </m:fPr>
                        <m:num>
                          <m:sPre>
                            <m:sPrePr>
                              <m:ctrlPr>
                                <a:rPr lang="en-US" sz="2000" i="1">
                                  <a:latin typeface="Cambria Math" panose="02040503050406030204" pitchFamily="18" charset="0"/>
                                </a:rPr>
                              </m:ctrlPr>
                            </m:sPrePr>
                            <m:sub/>
                            <m:sup>
                              <m:r>
                                <a:rPr lang="en-US" sz="2000" i="1">
                                  <a:latin typeface="Cambria Math" panose="02040503050406030204" pitchFamily="18" charset="0"/>
                                </a:rPr>
                                <m:t>𝐵</m:t>
                              </m:r>
                            </m:sup>
                            <m:e>
                              <m:r>
                                <a:rPr lang="en-US" sz="2000" i="1">
                                  <a:latin typeface="Cambria Math" panose="02040503050406030204" pitchFamily="18" charset="0"/>
                                </a:rPr>
                                <m:t>𝑑</m:t>
                              </m:r>
                            </m:e>
                          </m:sPre>
                        </m:num>
                        <m:den>
                          <m:r>
                            <a:rPr lang="en-US" sz="2000" i="1">
                              <a:latin typeface="Cambria Math" panose="02040503050406030204" pitchFamily="18" charset="0"/>
                            </a:rPr>
                            <m:t>𝑑𝑡</m:t>
                          </m:r>
                        </m:den>
                      </m:f>
                      <m:d>
                        <m:dPr>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𝐼</m:t>
                              </m:r>
                            </m:e>
                          </m:d>
                        </m:e>
                      </m:d>
                      <m:r>
                        <a:rPr lang="en-US" sz="2000" b="1" i="1">
                          <a:latin typeface="Cambria Math" panose="02040503050406030204" pitchFamily="18" charset="0"/>
                        </a:rPr>
                        <m:t>𝝎</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𝐼</m:t>
                          </m:r>
                        </m:e>
                      </m:d>
                      <m:f>
                        <m:fPr>
                          <m:ctrlPr>
                            <a:rPr lang="en-US" sz="2000" i="1">
                              <a:latin typeface="Cambria Math" panose="02040503050406030204" pitchFamily="18" charset="0"/>
                            </a:rPr>
                          </m:ctrlPr>
                        </m:fPr>
                        <m:num>
                          <m:sPre>
                            <m:sPrePr>
                              <m:ctrlPr>
                                <a:rPr lang="en-US" sz="2000" i="1">
                                  <a:latin typeface="Cambria Math" panose="02040503050406030204" pitchFamily="18" charset="0"/>
                                </a:rPr>
                              </m:ctrlPr>
                            </m:sPrePr>
                            <m:sub/>
                            <m:sup>
                              <m:r>
                                <a:rPr lang="en-US" sz="2000" i="1">
                                  <a:latin typeface="Cambria Math" panose="02040503050406030204" pitchFamily="18" charset="0"/>
                                </a:rPr>
                                <m:t>𝐵</m:t>
                              </m:r>
                            </m:sup>
                            <m:e>
                              <m:r>
                                <a:rPr lang="en-US" sz="2000" i="1">
                                  <a:latin typeface="Cambria Math" panose="02040503050406030204" pitchFamily="18" charset="0"/>
                                </a:rPr>
                                <m:t>𝑑</m:t>
                              </m:r>
                            </m:e>
                          </m:sPre>
                        </m:num>
                        <m:den>
                          <m:r>
                            <a:rPr lang="en-US" sz="2000" i="1">
                              <a:latin typeface="Cambria Math" panose="02040503050406030204" pitchFamily="18" charset="0"/>
                            </a:rPr>
                            <m:t>𝑑𝑡</m:t>
                          </m:r>
                        </m:den>
                      </m:f>
                      <m:d>
                        <m:dPr>
                          <m:ctrlPr>
                            <a:rPr lang="en-US" sz="2000" i="1">
                              <a:latin typeface="Cambria Math" panose="02040503050406030204" pitchFamily="18" charset="0"/>
                            </a:rPr>
                          </m:ctrlPr>
                        </m:dPr>
                        <m:e>
                          <m:r>
                            <a:rPr lang="en-US" sz="2000" b="1" i="1">
                              <a:latin typeface="Cambria Math" panose="02040503050406030204" pitchFamily="18" charset="0"/>
                            </a:rPr>
                            <m:t>𝝎</m:t>
                          </m:r>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𝐼</m:t>
                          </m:r>
                        </m:e>
                      </m:d>
                      <m:acc>
                        <m:accPr>
                          <m:chr m:val="̇"/>
                          <m:ctrlPr>
                            <a:rPr lang="en-US" sz="2000" i="1">
                              <a:latin typeface="Cambria Math" panose="02040503050406030204" pitchFamily="18" charset="0"/>
                            </a:rPr>
                          </m:ctrlPr>
                        </m:accPr>
                        <m:e>
                          <m:r>
                            <a:rPr lang="en-US" sz="2000" b="1" i="1">
                              <a:latin typeface="Cambria Math" panose="02040503050406030204" pitchFamily="18" charset="0"/>
                            </a:rPr>
                            <m:t>𝝎</m:t>
                          </m:r>
                        </m:e>
                      </m:acc>
                    </m:oMath>
                  </m:oMathPara>
                </a14:m>
                <a:endParaRPr lang="en-US" sz="2000">
                  <a:latin typeface="Times New Roman" panose="02020603050405020304" pitchFamily="18" charset="0"/>
                  <a:cs typeface="Times New Roman" panose="02020603050405020304" pitchFamily="18" charset="0"/>
                </a:endParaRPr>
              </a:p>
              <a:p>
                <a:pPr marL="285750" lvl="0" indent="-285750">
                  <a:spcBef>
                    <a:spcPts val="1200"/>
                  </a:spcBef>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a:spcBef>
                    <a:spcPts val="1200"/>
                  </a:spcBef>
                </a:pPr>
                <a:endParaRPr lang="en-US" sz="200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93558" y="1609439"/>
                <a:ext cx="5197642" cy="5085303"/>
              </a:xfrm>
              <a:prstGeom prst="rect">
                <a:avLst/>
              </a:prstGeom>
              <a:blipFill>
                <a:blip r:embed="rId3"/>
                <a:stretch>
                  <a:fillRect l="-1172" t="-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432884" y="5118569"/>
                <a:ext cx="4496552" cy="707886"/>
              </a:xfrm>
              <a:prstGeom prst="rect">
                <a:avLst/>
              </a:prstGeom>
              <a:noFill/>
            </p:spPr>
            <p:txBody>
              <a:bodyPr wrap="none" rtlCol="0">
                <a:spAutoFit/>
              </a:bodyPr>
              <a:lstStyle/>
              <a:p>
                <a:pPr marL="285750" lvl="0" indent="-285750">
                  <a:spcBef>
                    <a:spcPts val="1200"/>
                  </a:spcBef>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Euler’s rotational equations of motion:</a:t>
                </a:r>
              </a:p>
              <a:p>
                <a:pPr>
                  <a:spcBef>
                    <a:spcPts val="1200"/>
                  </a:spcBef>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𝐼</m:t>
                          </m:r>
                        </m:e>
                      </m:d>
                      <m:acc>
                        <m:accPr>
                          <m:chr m:val="̇"/>
                          <m:ctrlPr>
                            <a:rPr lang="en-US" sz="2000" b="1" i="1">
                              <a:latin typeface="Cambria Math" panose="02040503050406030204" pitchFamily="18" charset="0"/>
                            </a:rPr>
                          </m:ctrlPr>
                        </m:accPr>
                        <m:e>
                          <m:r>
                            <a:rPr lang="en-US" sz="2000" b="1" i="1">
                              <a:latin typeface="Cambria Math" panose="02040503050406030204" pitchFamily="18" charset="0"/>
                            </a:rPr>
                            <m:t>𝝎</m:t>
                          </m:r>
                        </m:e>
                      </m:acc>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r>
                                <a:rPr lang="en-US" sz="2000" b="1" i="1">
                                  <a:latin typeface="Cambria Math" panose="02040503050406030204" pitchFamily="18" charset="0"/>
                                </a:rPr>
                                <m:t>𝝎</m:t>
                              </m:r>
                            </m:e>
                          </m:acc>
                        </m:e>
                      </m:d>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𝐼</m:t>
                          </m:r>
                        </m:e>
                      </m:d>
                      <m:r>
                        <a:rPr lang="en-US" sz="2000" b="1" i="1">
                          <a:latin typeface="Cambria Math" panose="02040503050406030204" pitchFamily="18" charset="0"/>
                        </a:rPr>
                        <m:t>𝝎</m:t>
                      </m:r>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𝑳</m:t>
                          </m:r>
                        </m:e>
                        <m:sub>
                          <m:r>
                            <a:rPr lang="en-US" sz="2000" b="1" i="1">
                              <a:latin typeface="Cambria Math" panose="02040503050406030204" pitchFamily="18" charset="0"/>
                            </a:rPr>
                            <m:t>𝒄</m:t>
                          </m:r>
                        </m:sub>
                      </m:sSub>
                    </m:oMath>
                  </m:oMathPara>
                </a14:m>
                <a:endParaRPr lang="en-US" sz="200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432884" y="5118569"/>
                <a:ext cx="4496552" cy="707886"/>
              </a:xfrm>
              <a:prstGeom prst="rect">
                <a:avLst/>
              </a:prstGeom>
              <a:blipFill>
                <a:blip r:embed="rId4"/>
                <a:stretch>
                  <a:fillRect l="-1220" t="-5172"/>
                </a:stretch>
              </a:blipFill>
            </p:spPr>
            <p:txBody>
              <a:bodyPr/>
              <a:lstStyle/>
              <a:p>
                <a:r>
                  <a:rPr lang="en-US">
                    <a:noFill/>
                  </a:rPr>
                  <a:t> </a:t>
                </a:r>
              </a:p>
            </p:txBody>
          </p:sp>
        </mc:Fallback>
      </mc:AlternateContent>
    </p:spTree>
    <p:extLst>
      <p:ext uri="{BB962C8B-B14F-4D97-AF65-F5344CB8AC3E}">
        <p14:creationId xmlns:p14="http://schemas.microsoft.com/office/powerpoint/2010/main" val="461609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3558" y="946484"/>
            <a:ext cx="3579826" cy="400110"/>
          </a:xfrm>
          <a:prstGeom prst="rect">
            <a:avLst/>
          </a:prstGeom>
          <a:noFill/>
        </p:spPr>
        <p:txBody>
          <a:bodyPr wrap="none" rtlCol="0">
            <a:spAutoFit/>
          </a:bodyPr>
          <a:lstStyle/>
          <a:p>
            <a:r>
              <a:rPr lang="en-US" sz="2000" b="1" smtClean="0">
                <a:latin typeface="Times New Roman" panose="02020603050405020304" pitchFamily="18" charset="0"/>
                <a:cs typeface="Times New Roman" panose="02020603050405020304" pitchFamily="18" charset="0"/>
              </a:rPr>
              <a:t>2. Momentum/Energy Surface:</a:t>
            </a:r>
            <a:endParaRPr lang="en-US" sz="2000" b="1">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6930190" y="1346594"/>
            <a:ext cx="4789571" cy="3963343"/>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753980" y="1796716"/>
                <a:ext cx="5117432" cy="4008533"/>
              </a:xfrm>
              <a:prstGeom prst="rect">
                <a:avLst/>
              </a:prstGeom>
              <a:noFill/>
            </p:spPr>
            <p:txBody>
              <a:bodyPr wrap="square" rtlCol="0">
                <a:spAutoFit/>
              </a:bodyPr>
              <a:lstStyle/>
              <a:p>
                <a:pPr>
                  <a:spcBef>
                    <a:spcPts val="1200"/>
                  </a:spcBef>
                </a:pPr>
                <a:r>
                  <a:rPr lang="en-US" sz="2000" smtClean="0">
                    <a:latin typeface="Times New Roman" panose="02020603050405020304" pitchFamily="18" charset="0"/>
                    <a:cs typeface="Times New Roman" panose="02020603050405020304" pitchFamily="18" charset="0"/>
                  </a:rPr>
                  <a:t>+ No external torque os acting on </a:t>
                </a:r>
                <a:r>
                  <a:rPr lang="en-US" sz="2000">
                    <a:latin typeface="Times New Roman" panose="02020603050405020304" pitchFamily="18" charset="0"/>
                    <a:cs typeface="Times New Roman" panose="02020603050405020304" pitchFamily="18" charset="0"/>
                  </a:rPr>
                  <a:t>the </a:t>
                </a:r>
                <a:r>
                  <a:rPr lang="en-US" sz="2000" smtClean="0">
                    <a:latin typeface="Times New Roman" panose="02020603050405020304" pitchFamily="18" charset="0"/>
                    <a:cs typeface="Times New Roman" panose="02020603050405020304" pitchFamily="18" charset="0"/>
                  </a:rPr>
                  <a:t>body</a:t>
                </a:r>
              </a:p>
              <a:p>
                <a:pPr>
                  <a:spcBef>
                    <a:spcPts val="1200"/>
                  </a:spcBef>
                </a:pPr>
                <a14:m>
                  <m:oMath xmlns:m="http://schemas.openxmlformats.org/officeDocument/2006/math">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Energy and </a:t>
                </a:r>
                <a:r>
                  <a:rPr lang="en-US" sz="2000" smtClean="0">
                    <a:latin typeface="Times New Roman" panose="02020603050405020304" pitchFamily="18" charset="0"/>
                    <a:cs typeface="Times New Roman" panose="02020603050405020304" pitchFamily="18" charset="0"/>
                  </a:rPr>
                  <a:t>Angular Momentum </a:t>
                </a:r>
                <a:r>
                  <a:rPr lang="en-US" sz="2000">
                    <a:latin typeface="Times New Roman" panose="02020603050405020304" pitchFamily="18" charset="0"/>
                    <a:cs typeface="Times New Roman" panose="02020603050405020304" pitchFamily="18" charset="0"/>
                  </a:rPr>
                  <a:t>are conserved.</a:t>
                </a:r>
              </a:p>
              <a:p>
                <a:pPr>
                  <a:spcBef>
                    <a:spcPts val="1200"/>
                  </a:spcBef>
                </a:pP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Angular Momentum: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𝐻</m:t>
                        </m:r>
                      </m:e>
                      <m:sup>
                        <m:r>
                          <a:rPr lang="en-US" sz="2000" i="1">
                            <a:latin typeface="Cambria Math" panose="02040503050406030204" pitchFamily="18" charset="0"/>
                          </a:rPr>
                          <m:t>2</m:t>
                        </m:r>
                      </m:sup>
                    </m:s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𝐻</m:t>
                        </m:r>
                      </m:e>
                      <m:sub>
                        <m:r>
                          <a:rPr lang="en-US" sz="2000" i="1">
                            <a:latin typeface="Cambria Math" panose="02040503050406030204" pitchFamily="18" charset="0"/>
                          </a:rPr>
                          <m:t>1</m:t>
                        </m:r>
                      </m:sub>
                      <m:sup>
                        <m:r>
                          <a:rPr lang="en-US" sz="2000" i="1">
                            <a:latin typeface="Cambria Math" panose="02040503050406030204" pitchFamily="18" charset="0"/>
                          </a:rPr>
                          <m:t>2</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𝐻</m:t>
                        </m:r>
                      </m:e>
                      <m:sub>
                        <m:r>
                          <a:rPr lang="en-US" sz="2000" i="1">
                            <a:latin typeface="Cambria Math" panose="02040503050406030204" pitchFamily="18" charset="0"/>
                          </a:rPr>
                          <m:t>2</m:t>
                        </m:r>
                      </m:sub>
                      <m:sup>
                        <m:r>
                          <a:rPr lang="en-US" sz="2000" i="1">
                            <a:latin typeface="Cambria Math" panose="02040503050406030204" pitchFamily="18" charset="0"/>
                          </a:rPr>
                          <m:t>2</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𝐻</m:t>
                        </m:r>
                      </m:e>
                      <m:sub>
                        <m:r>
                          <a:rPr lang="en-US" sz="2000" i="1">
                            <a:latin typeface="Cambria Math" panose="02040503050406030204" pitchFamily="18" charset="0"/>
                          </a:rPr>
                          <m:t>3</m:t>
                        </m:r>
                      </m:sub>
                      <m:sup>
                        <m:r>
                          <a:rPr lang="en-US" sz="2000" i="1">
                            <a:latin typeface="Cambria Math" panose="02040503050406030204" pitchFamily="18" charset="0"/>
                          </a:rPr>
                          <m:t>2</m:t>
                        </m:r>
                      </m:sup>
                    </m:sSubSup>
                  </m:oMath>
                </a14:m>
                <a:endParaRPr lang="en-US" sz="2000">
                  <a:latin typeface="Times New Roman" panose="02020603050405020304" pitchFamily="18" charset="0"/>
                  <a:cs typeface="Times New Roman" panose="02020603050405020304" pitchFamily="18" charset="0"/>
                </a:endParaRPr>
              </a:p>
              <a:p>
                <a:pPr>
                  <a:spcBef>
                    <a:spcPts val="1200"/>
                  </a:spcBef>
                </a:pPr>
                <a:r>
                  <a:rPr lang="en-US" sz="2000">
                    <a:latin typeface="Times New Roman" panose="02020603050405020304" pitchFamily="18" charset="0"/>
                    <a:cs typeface="Times New Roman" panose="02020603050405020304" pitchFamily="18" charset="0"/>
                  </a:rPr>
                  <a:t>+ Energy: </a:t>
                </a:r>
                <a14:m>
                  <m:oMath xmlns:m="http://schemas.openxmlformats.org/officeDocument/2006/math">
                    <m:r>
                      <a:rPr lang="en-US" sz="2000" i="1">
                        <a:latin typeface="Cambria Math" panose="02040503050406030204" pitchFamily="18" charset="0"/>
                      </a:rPr>
                      <m:t>1</m:t>
                    </m:r>
                    <m:r>
                      <a:rPr lang="en-US" sz="2000" i="1">
                        <a:latin typeface="Cambria Math" panose="02040503050406030204" pitchFamily="18" charset="0"/>
                      </a:rPr>
                      <m:t>=</m:t>
                    </m:r>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𝐻</m:t>
                            </m:r>
                          </m:e>
                          <m:sub>
                            <m:r>
                              <a:rPr lang="en-US" sz="2000" i="1">
                                <a:latin typeface="Cambria Math" panose="02040503050406030204" pitchFamily="18" charset="0"/>
                              </a:rPr>
                              <m:t>1</m:t>
                            </m:r>
                          </m:sub>
                          <m:sup>
                            <m:r>
                              <a:rPr lang="en-US" sz="2000" i="1">
                                <a:latin typeface="Cambria Math" panose="02040503050406030204" pitchFamily="18" charset="0"/>
                              </a:rPr>
                              <m:t>2</m:t>
                            </m:r>
                          </m:sup>
                        </m:sSubSup>
                      </m:num>
                      <m:den>
                        <m:r>
                          <a:rPr lang="en-US" sz="2000" i="1">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1</m:t>
                            </m:r>
                          </m:sub>
                        </m:sSub>
                        <m:r>
                          <a:rPr lang="en-US" sz="2000" i="1">
                            <a:latin typeface="Cambria Math" panose="02040503050406030204" pitchFamily="18" charset="0"/>
                          </a:rPr>
                          <m:t>𝑇</m:t>
                        </m:r>
                      </m:den>
                    </m:f>
                    <m:r>
                      <a:rPr lang="en-US" sz="2000" i="1">
                        <a:latin typeface="Cambria Math" panose="02040503050406030204" pitchFamily="18" charset="0"/>
                      </a:rPr>
                      <m:t>+</m:t>
                    </m:r>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𝐻</m:t>
                            </m:r>
                          </m:e>
                          <m:sub>
                            <m:r>
                              <a:rPr lang="en-US" sz="2000" i="1">
                                <a:latin typeface="Cambria Math" panose="02040503050406030204" pitchFamily="18" charset="0"/>
                              </a:rPr>
                              <m:t>2</m:t>
                            </m:r>
                          </m:sub>
                          <m:sup>
                            <m:r>
                              <a:rPr lang="en-US" sz="2000" i="1">
                                <a:latin typeface="Cambria Math" panose="02040503050406030204" pitchFamily="18" charset="0"/>
                              </a:rPr>
                              <m:t>2</m:t>
                            </m:r>
                          </m:sup>
                        </m:sSubSup>
                      </m:num>
                      <m:den>
                        <m:r>
                          <a:rPr lang="en-US" sz="2000" i="1">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2</m:t>
                            </m:r>
                          </m:sub>
                        </m:sSub>
                        <m:r>
                          <a:rPr lang="en-US" sz="2000" i="1">
                            <a:latin typeface="Cambria Math" panose="02040503050406030204" pitchFamily="18" charset="0"/>
                          </a:rPr>
                          <m:t>𝑇</m:t>
                        </m:r>
                      </m:den>
                    </m:f>
                    <m:r>
                      <a:rPr lang="en-US" sz="2000" i="1">
                        <a:latin typeface="Cambria Math" panose="02040503050406030204" pitchFamily="18" charset="0"/>
                      </a:rPr>
                      <m:t>+</m:t>
                    </m:r>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𝐻</m:t>
                            </m:r>
                          </m:e>
                          <m:sub>
                            <m:r>
                              <a:rPr lang="en-US" sz="2000" i="1">
                                <a:latin typeface="Cambria Math" panose="02040503050406030204" pitchFamily="18" charset="0"/>
                              </a:rPr>
                              <m:t>3</m:t>
                            </m:r>
                          </m:sub>
                          <m:sup>
                            <m:r>
                              <a:rPr lang="en-US" sz="2000" i="1">
                                <a:latin typeface="Cambria Math" panose="02040503050406030204" pitchFamily="18" charset="0"/>
                              </a:rPr>
                              <m:t>2</m:t>
                            </m:r>
                          </m:sup>
                        </m:sSubSup>
                      </m:num>
                      <m:den>
                        <m:r>
                          <a:rPr lang="en-US" sz="2000" i="1">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3</m:t>
                            </m:r>
                          </m:sub>
                        </m:sSub>
                        <m:r>
                          <a:rPr lang="en-US" sz="2000" i="1">
                            <a:latin typeface="Cambria Math" panose="02040503050406030204" pitchFamily="18" charset="0"/>
                          </a:rPr>
                          <m:t>𝑇</m:t>
                        </m:r>
                      </m:den>
                    </m:f>
                  </m:oMath>
                </a14:m>
                <a:endParaRPr lang="en-US" sz="2000">
                  <a:latin typeface="Times New Roman" panose="02020603050405020304" pitchFamily="18" charset="0"/>
                  <a:cs typeface="Times New Roman" panose="02020603050405020304" pitchFamily="18" charset="0"/>
                </a:endParaRPr>
              </a:p>
              <a:p>
                <a:pPr>
                  <a:spcBef>
                    <a:spcPts val="1200"/>
                  </a:spcBef>
                </a:pPr>
                <a14:m>
                  <m:oMath xmlns:m="http://schemas.openxmlformats.org/officeDocument/2006/math">
                    <m:r>
                      <a:rPr lang="en-US" sz="2000" i="1">
                        <a:latin typeface="Cambria Math" panose="02040503050406030204" pitchFamily="18" charset="0"/>
                      </a:rPr>
                      <m:t>→</m:t>
                    </m:r>
                    <m:r>
                      <a:rPr lang="en-US" sz="2000" b="0" i="0" smtClean="0">
                        <a:latin typeface="Cambria Math" panose="02040503050406030204" pitchFamily="18" charset="0"/>
                      </a:rPr>
                      <m:t> </m:t>
                    </m:r>
                  </m:oMath>
                </a14:m>
                <a:r>
                  <a:rPr lang="en-US" sz="2000">
                    <a:latin typeface="Times New Roman" panose="02020603050405020304" pitchFamily="18" charset="0"/>
                    <a:cs typeface="Times New Roman" panose="02020603050405020304" pitchFamily="18" charset="0"/>
                  </a:rPr>
                  <a:t>The admissible angular velocities will be on the intersection of these two ellipsoids.</a:t>
                </a:r>
              </a:p>
              <a:p>
                <a:pPr>
                  <a:spcBef>
                    <a:spcPts val="1200"/>
                  </a:spcBef>
                </a:pPr>
                <a:r>
                  <a:rPr lang="en-US" sz="2000">
                    <a:latin typeface="Times New Roman" panose="02020603050405020304" pitchFamily="18" charset="0"/>
                    <a:cs typeface="Times New Roman" panose="02020603050405020304" pitchFamily="18" charset="0"/>
                  </a:rPr>
                  <a:t>+ Assume: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3</m:t>
                        </m:r>
                      </m:sub>
                    </m:sSub>
                  </m:oMath>
                </a14:m>
                <a:endParaRPr lang="en-US" sz="2000">
                  <a:latin typeface="Times New Roman" panose="02020603050405020304" pitchFamily="18" charset="0"/>
                  <a:cs typeface="Times New Roman" panose="02020603050405020304" pitchFamily="18" charset="0"/>
                </a:endParaRPr>
              </a:p>
              <a:p>
                <a:pPr>
                  <a:spcBef>
                    <a:spcPts val="1200"/>
                  </a:spcBef>
                </a:pPr>
                <a:endParaRPr lang="en-US" sz="200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53980" y="1796716"/>
                <a:ext cx="5117432" cy="4008533"/>
              </a:xfrm>
              <a:prstGeom prst="rect">
                <a:avLst/>
              </a:prstGeom>
              <a:blipFill>
                <a:blip r:embed="rId3"/>
                <a:stretch>
                  <a:fillRect l="-1311" t="-913"/>
                </a:stretch>
              </a:blipFill>
            </p:spPr>
            <p:txBody>
              <a:bodyPr/>
              <a:lstStyle/>
              <a:p>
                <a:r>
                  <a:rPr lang="en-US">
                    <a:noFill/>
                  </a:rPr>
                  <a:t> </a:t>
                </a:r>
              </a:p>
            </p:txBody>
          </p:sp>
        </mc:Fallback>
      </mc:AlternateContent>
      <p:sp>
        <p:nvSpPr>
          <p:cNvPr id="8" name="TextBox 7"/>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II: Kinetics: Study Spacecraft Motion</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365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II: Kinetics: Study Spacecraft Motion</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964714" y="795935"/>
            <a:ext cx="2881630" cy="2435860"/>
          </a:xfrm>
          <a:prstGeom prst="rect">
            <a:avLst/>
          </a:prstGeom>
        </p:spPr>
      </p:pic>
      <p:pic>
        <p:nvPicPr>
          <p:cNvPr id="7" name="Picture 6"/>
          <p:cNvPicPr/>
          <p:nvPr/>
        </p:nvPicPr>
        <p:blipFill>
          <a:blip r:embed="rId3"/>
          <a:stretch>
            <a:fillRect/>
          </a:stretch>
        </p:blipFill>
        <p:spPr>
          <a:xfrm>
            <a:off x="6680680" y="747357"/>
            <a:ext cx="2421890" cy="2533015"/>
          </a:xfrm>
          <a:prstGeom prst="rect">
            <a:avLst/>
          </a:prstGeom>
        </p:spPr>
      </p:pic>
      <p:pic>
        <p:nvPicPr>
          <p:cNvPr id="8" name="Picture 7"/>
          <p:cNvPicPr/>
          <p:nvPr/>
        </p:nvPicPr>
        <p:blipFill>
          <a:blip r:embed="rId4"/>
          <a:stretch>
            <a:fillRect/>
          </a:stretch>
        </p:blipFill>
        <p:spPr>
          <a:xfrm>
            <a:off x="1086317" y="3658690"/>
            <a:ext cx="2638425" cy="2690495"/>
          </a:xfrm>
          <a:prstGeom prst="rect">
            <a:avLst/>
          </a:prstGeom>
        </p:spPr>
      </p:pic>
      <p:pic>
        <p:nvPicPr>
          <p:cNvPr id="9" name="Picture 8"/>
          <p:cNvPicPr/>
          <p:nvPr/>
        </p:nvPicPr>
        <p:blipFill>
          <a:blip r:embed="rId5"/>
          <a:stretch>
            <a:fillRect/>
          </a:stretch>
        </p:blipFill>
        <p:spPr>
          <a:xfrm>
            <a:off x="6163142" y="3658690"/>
            <a:ext cx="3474720" cy="2665095"/>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3846344" y="972801"/>
                <a:ext cx="2039020" cy="1691425"/>
              </a:xfrm>
              <a:prstGeom prst="rect">
                <a:avLst/>
              </a:prstGeom>
              <a:noFill/>
            </p:spPr>
            <p:txBody>
              <a:bodyPr wrap="none" rtlCol="0">
                <a:spAutoFit/>
              </a:bodyPr>
              <a:lstStyle/>
              <a:p>
                <a:pPr lvl="0"/>
                <a:r>
                  <a:rPr lang="en-US" sz="2000">
                    <a:latin typeface="Times New Roman" panose="02020603050405020304" pitchFamily="18" charset="0"/>
                    <a:cs typeface="Times New Roman" panose="02020603050405020304" pitchFamily="18" charset="0"/>
                  </a:rPr>
                  <a:t>Minimum </a:t>
                </a:r>
                <a:r>
                  <a:rPr lang="en-US" sz="2000" smtClean="0">
                    <a:latin typeface="Times New Roman" panose="02020603050405020304" pitchFamily="18" charset="0"/>
                    <a:cs typeface="Times New Roman" panose="02020603050405020304" pitchFamily="18" charset="0"/>
                  </a:rPr>
                  <a:t>energy</a:t>
                </a:r>
              </a:p>
              <a:p>
                <a:pPr lvl="0"/>
                <a:r>
                  <a:rPr lang="en-US" sz="2000" smtClean="0">
                    <a:latin typeface="Times New Roman" panose="02020603050405020304" pitchFamily="18" charset="0"/>
                    <a:cs typeface="Times New Roman" panose="02020603050405020304" pitchFamily="18" charset="0"/>
                  </a:rPr>
                  <a:t>case</a:t>
                </a:r>
                <a:r>
                  <a:rPr lang="en-US" sz="2000">
                    <a:latin typeface="Times New Roman" panose="02020603050405020304" pitchFamily="18" charset="0"/>
                    <a:cs typeface="Times New Roman" panose="02020603050405020304" pitchFamily="18" charset="0"/>
                  </a:rPr>
                  <a:t>: </a:t>
                </a:r>
                <a:endParaRPr lang="en-US" sz="2000" smtClean="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𝑚𝑖𝑛</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𝐻</m:t>
                              </m:r>
                            </m:e>
                            <m:sup>
                              <m:r>
                                <a:rPr lang="en-US" sz="2000" i="1">
                                  <a:latin typeface="Cambria Math" panose="02040503050406030204" pitchFamily="18" charset="0"/>
                                </a:rPr>
                                <m:t>2</m:t>
                              </m:r>
                            </m:sup>
                          </m:sSup>
                        </m:num>
                        <m:den>
                          <m:r>
                            <a:rPr lang="en-US" sz="2000" i="1">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1</m:t>
                              </m:r>
                            </m:sub>
                          </m:sSub>
                        </m:den>
                      </m:f>
                    </m:oMath>
                  </m:oMathPara>
                </a14:m>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846344" y="972801"/>
                <a:ext cx="2039020" cy="1691425"/>
              </a:xfrm>
              <a:prstGeom prst="rect">
                <a:avLst/>
              </a:prstGeom>
              <a:blipFill>
                <a:blip r:embed="rId6"/>
                <a:stretch>
                  <a:fillRect l="-3293" t="-21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902064" y="972801"/>
                <a:ext cx="2034842" cy="1850828"/>
              </a:xfrm>
              <a:prstGeom prst="rect">
                <a:avLst/>
              </a:prstGeom>
              <a:noFill/>
            </p:spPr>
            <p:txBody>
              <a:bodyPr wrap="square" rtlCol="0">
                <a:spAutoFit/>
              </a:bodyPr>
              <a:lstStyle/>
              <a:p>
                <a:pPr lvl="0"/>
                <a:r>
                  <a:rPr lang="en-US" sz="2000">
                    <a:latin typeface="Times New Roman" panose="02020603050405020304" pitchFamily="18" charset="0"/>
                    <a:cs typeface="Times New Roman" panose="02020603050405020304" pitchFamily="18" charset="0"/>
                  </a:rPr>
                  <a:t>Intermadiate energy case</a:t>
                </a:r>
                <a:r>
                  <a:rPr lang="en-US" sz="2000" smtClean="0">
                    <a:latin typeface="Times New Roman" panose="02020603050405020304" pitchFamily="18" charset="0"/>
                    <a:cs typeface="Times New Roman" panose="02020603050405020304" pitchFamily="18" charset="0"/>
                  </a:rPr>
                  <a:t>:</a:t>
                </a:r>
              </a:p>
              <a:p>
                <a:pPr lvl="0"/>
                <a:r>
                  <a:rPr lang="en-US" sz="200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𝑖𝑛𝑡</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𝐻</m:t>
                            </m:r>
                          </m:e>
                          <m:sup>
                            <m:r>
                              <a:rPr lang="en-US" sz="2000" i="1">
                                <a:latin typeface="Cambria Math" panose="02040503050406030204" pitchFamily="18" charset="0"/>
                              </a:rPr>
                              <m:t>2</m:t>
                            </m:r>
                          </m:sup>
                        </m:sSup>
                      </m:num>
                      <m:den>
                        <m:r>
                          <a:rPr lang="en-US" sz="2000" i="1">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2</m:t>
                            </m:r>
                          </m:sub>
                        </m:sSub>
                      </m:den>
                    </m:f>
                  </m:oMath>
                </a14:m>
                <a:endParaRPr lang="en-US" sz="2000">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9902064" y="972801"/>
                <a:ext cx="2034842" cy="1850828"/>
              </a:xfrm>
              <a:prstGeom prst="rect">
                <a:avLst/>
              </a:prstGeom>
              <a:blipFill>
                <a:blip r:embed="rId7"/>
                <a:stretch>
                  <a:fillRect l="-2994" t="-1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846344" y="3658690"/>
                <a:ext cx="2068708" cy="1852045"/>
              </a:xfrm>
              <a:prstGeom prst="rect">
                <a:avLst/>
              </a:prstGeom>
              <a:noFill/>
            </p:spPr>
            <p:txBody>
              <a:bodyPr wrap="none" rtlCol="0">
                <a:spAutoFit/>
              </a:bodyPr>
              <a:lstStyle/>
              <a:p>
                <a:pPr lvl="0"/>
                <a:r>
                  <a:rPr lang="en-US" sz="2000">
                    <a:latin typeface="Times New Roman" panose="02020603050405020304" pitchFamily="18" charset="0"/>
                    <a:cs typeface="Times New Roman" panose="02020603050405020304" pitchFamily="18" charset="0"/>
                  </a:rPr>
                  <a:t>Maximum energy </a:t>
                </a:r>
                <a:endParaRPr lang="en-US" sz="2000" smtClean="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case:</a:t>
                </a:r>
              </a:p>
              <a:p>
                <a:pPr lvl="0"/>
                <a:r>
                  <a:rPr lang="en-US" sz="200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𝑚𝑎𝑥</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𝐻</m:t>
                            </m:r>
                          </m:e>
                          <m:sup>
                            <m:r>
                              <a:rPr lang="en-US" sz="2000" i="1">
                                <a:latin typeface="Cambria Math" panose="02040503050406030204" pitchFamily="18" charset="0"/>
                              </a:rPr>
                              <m:t>2</m:t>
                            </m:r>
                          </m:sup>
                        </m:sSup>
                      </m:num>
                      <m:den>
                        <m:r>
                          <a:rPr lang="en-US" sz="2000" i="1">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3</m:t>
                            </m:r>
                          </m:sub>
                        </m:sSub>
                      </m:den>
                    </m:f>
                  </m:oMath>
                </a14:m>
                <a:endParaRPr lang="en-US" sz="2000">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846344" y="3658690"/>
                <a:ext cx="2068708" cy="1852045"/>
              </a:xfrm>
              <a:prstGeom prst="rect">
                <a:avLst/>
              </a:prstGeom>
              <a:blipFill>
                <a:blip r:embed="rId8"/>
                <a:stretch>
                  <a:fillRect l="-3245" t="-1645" r="-2360"/>
                </a:stretch>
              </a:blipFill>
            </p:spPr>
            <p:txBody>
              <a:bodyPr/>
              <a:lstStyle/>
              <a:p>
                <a:r>
                  <a:rPr lang="en-US">
                    <a:noFill/>
                  </a:rPr>
                  <a:t> </a:t>
                </a:r>
              </a:p>
            </p:txBody>
          </p:sp>
        </mc:Fallback>
      </mc:AlternateContent>
      <p:sp>
        <p:nvSpPr>
          <p:cNvPr id="13" name="TextBox 12"/>
          <p:cNvSpPr txBox="1"/>
          <p:nvPr/>
        </p:nvSpPr>
        <p:spPr>
          <a:xfrm>
            <a:off x="9846680" y="3850379"/>
            <a:ext cx="1687593" cy="1938992"/>
          </a:xfrm>
          <a:prstGeom prst="rect">
            <a:avLst/>
          </a:prstGeom>
          <a:noFill/>
        </p:spPr>
        <p:txBody>
          <a:bodyPr wrap="square" rtlCol="0">
            <a:spAutoFit/>
          </a:bodyPr>
          <a:lstStyle/>
          <a:p>
            <a:pPr lvl="0"/>
            <a:r>
              <a:rPr lang="en-US" sz="2000">
                <a:latin typeface="Times New Roman" panose="02020603050405020304" pitchFamily="18" charset="0"/>
                <a:cs typeface="Times New Roman" panose="02020603050405020304" pitchFamily="18" charset="0"/>
              </a:rPr>
              <a:t>Family of energy ellipsoid and momentum sphere intersections.</a:t>
            </a:r>
          </a:p>
        </p:txBody>
      </p:sp>
    </p:spTree>
    <p:extLst>
      <p:ext uri="{BB962C8B-B14F-4D97-AF65-F5344CB8AC3E}">
        <p14:creationId xmlns:p14="http://schemas.microsoft.com/office/powerpoint/2010/main" val="3714863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II: Kinetics: Study Spacecraft Motion</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93558" y="946484"/>
            <a:ext cx="2438488" cy="400110"/>
          </a:xfrm>
          <a:prstGeom prst="rect">
            <a:avLst/>
          </a:prstGeom>
          <a:noFill/>
        </p:spPr>
        <p:txBody>
          <a:bodyPr wrap="none" rtlCol="0">
            <a:spAutoFit/>
          </a:bodyPr>
          <a:lstStyle/>
          <a:p>
            <a:r>
              <a:rPr lang="en-US" sz="2000" b="1" smtClean="0">
                <a:latin typeface="Times New Roman" panose="02020603050405020304" pitchFamily="18" charset="0"/>
                <a:cs typeface="Times New Roman" panose="02020603050405020304" pitchFamily="18" charset="0"/>
              </a:rPr>
              <a:t>3. Gravity Gradient:</a:t>
            </a:r>
            <a:endParaRPr lang="en-US" sz="2000" b="1">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8858700" y="1683697"/>
            <a:ext cx="2675573" cy="3136703"/>
          </a:xfrm>
          <a:prstGeom prst="rect">
            <a:avLst/>
          </a:prstGeom>
        </p:spPr>
      </p:pic>
      <p:pic>
        <p:nvPicPr>
          <p:cNvPr id="7" name="Picture 6"/>
          <p:cNvPicPr/>
          <p:nvPr/>
        </p:nvPicPr>
        <p:blipFill>
          <a:blip r:embed="rId3"/>
          <a:stretch>
            <a:fillRect/>
          </a:stretch>
        </p:blipFill>
        <p:spPr>
          <a:xfrm>
            <a:off x="3933063" y="2042575"/>
            <a:ext cx="4261704" cy="2898393"/>
          </a:xfrm>
          <a:prstGeom prst="rect">
            <a:avLst/>
          </a:prstGeom>
        </p:spPr>
      </p:pic>
      <p:sp>
        <p:nvSpPr>
          <p:cNvPr id="8" name="TextBox 7"/>
          <p:cNvSpPr txBox="1"/>
          <p:nvPr/>
        </p:nvSpPr>
        <p:spPr>
          <a:xfrm>
            <a:off x="694888" y="1652336"/>
            <a:ext cx="3096127" cy="2862322"/>
          </a:xfrm>
          <a:prstGeom prst="rect">
            <a:avLst/>
          </a:prstGeom>
          <a:noFill/>
        </p:spPr>
        <p:txBody>
          <a:bodyPr wrap="square" rtlCol="0">
            <a:spAutoFit/>
          </a:bodyPr>
          <a:lstStyle/>
          <a:p>
            <a:pPr>
              <a:spcBef>
                <a:spcPts val="1200"/>
              </a:spcBef>
            </a:pPr>
            <a:r>
              <a:rPr lang="en-US" sz="2000">
                <a:latin typeface="Times New Roman" panose="02020603050405020304" pitchFamily="18" charset="0"/>
                <a:cs typeface="Times New Roman" panose="02020603050405020304" pitchFamily="18" charset="0"/>
              </a:rPr>
              <a:t>+ Because of gravity gradient, the “lower” parts of the body will be heavier than the “upper” parts.</a:t>
            </a:r>
          </a:p>
          <a:p>
            <a:pPr>
              <a:spcBef>
                <a:spcPts val="1200"/>
              </a:spcBef>
            </a:pPr>
            <a:r>
              <a:rPr lang="en-US" sz="2000">
                <a:latin typeface="Times New Roman" panose="02020603050405020304" pitchFamily="18" charset="0"/>
                <a:cs typeface="Times New Roman" panose="02020603050405020304" pitchFamily="18" charset="0"/>
              </a:rPr>
              <a:t>+ The gravity gradient torque acting on the spacecraft is:</a:t>
            </a:r>
          </a:p>
          <a:p>
            <a:pPr>
              <a:spcBef>
                <a:spcPts val="1200"/>
              </a:spcBef>
            </a:pPr>
            <a:endParaRPr lang="en-US" sz="20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8"/>
              <p:cNvSpPr txBox="1"/>
              <p:nvPr/>
            </p:nvSpPr>
            <p:spPr>
              <a:xfrm>
                <a:off x="509792" y="4231612"/>
                <a:ext cx="3160289" cy="2278894"/>
              </a:xfrm>
              <a:prstGeom prst="rect">
                <a:avLst/>
              </a:prstGeom>
              <a:noFill/>
            </p:spPr>
            <p:txBody>
              <a:bodyPr wrap="none" rtlCol="0">
                <a:spAutoFit/>
              </a:bodyPr>
              <a:lstStyle/>
              <a:p>
                <a:pPr>
                  <a:spcBef>
                    <a:spcPts val="1200"/>
                  </a:spcBef>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1" i="1">
                              <a:latin typeface="Cambria Math" panose="02040503050406030204" pitchFamily="18" charset="0"/>
                            </a:rPr>
                            <m:t>𝑳</m:t>
                          </m:r>
                        </m:e>
                        <m:sub>
                          <m:r>
                            <a:rPr lang="en-US" sz="2000" i="1">
                              <a:latin typeface="Cambria Math" panose="02040503050406030204" pitchFamily="18" charset="0"/>
                            </a:rPr>
                            <m:t>𝐺</m:t>
                          </m:r>
                        </m:sub>
                      </m:sSub>
                      <m:r>
                        <a:rPr lang="en-US" sz="2000" i="1">
                          <a:latin typeface="Cambria Math" panose="02040503050406030204" pitchFamily="18" charset="0"/>
                        </a:rPr>
                        <m:t>=</m:t>
                      </m:r>
                      <m:nary>
                        <m:naryPr>
                          <m:limLoc m:val="subSup"/>
                          <m:ctrlPr>
                            <a:rPr lang="en-US" sz="2000" i="1">
                              <a:latin typeface="Cambria Math" panose="02040503050406030204" pitchFamily="18" charset="0"/>
                            </a:rPr>
                          </m:ctrlPr>
                        </m:naryPr>
                        <m:sub>
                          <m:r>
                            <a:rPr lang="en-US" sz="2000" i="1">
                              <a:latin typeface="Cambria Math" panose="02040503050406030204" pitchFamily="18" charset="0"/>
                            </a:rPr>
                            <m:t>𝐵</m:t>
                          </m:r>
                        </m:sub>
                        <m:sup>
                          <m:r>
                            <a:rPr lang="en-US" sz="2000" i="1">
                              <a:latin typeface="Cambria Math" panose="02040503050406030204" pitchFamily="18" charset="0"/>
                            </a:rPr>
                            <m:t> </m:t>
                          </m:r>
                        </m:sup>
                        <m:e>
                          <m:r>
                            <a:rPr lang="en-US" sz="2000" b="1" i="1">
                              <a:latin typeface="Cambria Math" panose="02040503050406030204" pitchFamily="18" charset="0"/>
                            </a:rPr>
                            <m:t>𝒓</m:t>
                          </m:r>
                          <m:r>
                            <a:rPr lang="en-US" sz="2000" i="1">
                              <a:latin typeface="Cambria Math" panose="02040503050406030204" pitchFamily="18" charset="0"/>
                            </a:rPr>
                            <m:t>×</m:t>
                          </m:r>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b="1" i="1">
                                  <a:latin typeface="Cambria Math" panose="02040503050406030204" pitchFamily="18" charset="0"/>
                                </a:rPr>
                                <m:t>𝑭</m:t>
                              </m:r>
                            </m:e>
                            <m:sub>
                              <m:r>
                                <a:rPr lang="en-US" sz="2000" i="1">
                                  <a:latin typeface="Cambria Math" panose="02040503050406030204" pitchFamily="18" charset="0"/>
                                </a:rPr>
                                <m:t>𝐺</m:t>
                              </m:r>
                            </m:sub>
                          </m:sSub>
                        </m:e>
                      </m:nary>
                    </m:oMath>
                  </m:oMathPara>
                </a14:m>
                <a:endParaRPr lang="en-US" sz="2000" smtClean="0"/>
              </a:p>
              <a:p>
                <a:pPr>
                  <a:spcBef>
                    <a:spcPts val="1200"/>
                  </a:spcBef>
                </a:pPr>
                <a:endParaRPr lang="en-US" sz="2000"/>
              </a:p>
              <a:p>
                <a:pPr>
                  <a:spcBef>
                    <a:spcPts val="1200"/>
                  </a:spcBef>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b="0" i="0" smtClean="0">
                          <a:latin typeface="Cambria Math" panose="02040503050406030204" pitchFamily="18" charset="0"/>
                        </a:rPr>
                        <m:t> </m:t>
                      </m:r>
                      <m:sSub>
                        <m:sSubPr>
                          <m:ctrlPr>
                            <a:rPr lang="en-US" sz="2000" i="1">
                              <a:latin typeface="Cambria Math" panose="02040503050406030204" pitchFamily="18" charset="0"/>
                            </a:rPr>
                          </m:ctrlPr>
                        </m:sSubPr>
                        <m:e>
                          <m:r>
                            <a:rPr lang="en-US" sz="2000" b="1" i="1">
                              <a:latin typeface="Cambria Math" panose="02040503050406030204" pitchFamily="18" charset="0"/>
                            </a:rPr>
                            <m:t>𝑳</m:t>
                          </m:r>
                        </m:e>
                        <m:sub>
                          <m:r>
                            <a:rPr lang="en-US" sz="2000" i="1">
                              <a:latin typeface="Cambria Math" panose="02040503050406030204" pitchFamily="18" charset="0"/>
                            </a:rPr>
                            <m:t>𝐺</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3</m:t>
                          </m:r>
                          <m:r>
                            <a:rPr lang="en-US" sz="2000" i="1">
                              <a:latin typeface="Cambria Math" panose="02040503050406030204" pitchFamily="18" charset="0"/>
                            </a:rPr>
                            <m:t>𝐺</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𝑒</m:t>
                              </m:r>
                            </m:sub>
                          </m:sSub>
                        </m:num>
                        <m:den>
                          <m:sSubSup>
                            <m:sSubSupPr>
                              <m:ctrlPr>
                                <a:rPr lang="en-US" sz="2000" i="1">
                                  <a:latin typeface="Cambria Math" panose="02040503050406030204" pitchFamily="18" charset="0"/>
                                </a:rPr>
                              </m:ctrlPr>
                            </m:sSubSupPr>
                            <m:e>
                              <m:r>
                                <a:rPr lang="en-US" sz="2000" i="1">
                                  <a:latin typeface="Cambria Math" panose="02040503050406030204" pitchFamily="18" charset="0"/>
                                </a:rPr>
                                <m:t>𝑅</m:t>
                              </m:r>
                            </m:e>
                            <m:sub>
                              <m:r>
                                <a:rPr lang="en-US" sz="2000" i="1">
                                  <a:latin typeface="Cambria Math" panose="02040503050406030204" pitchFamily="18" charset="0"/>
                                </a:rPr>
                                <m:t>𝑐</m:t>
                              </m:r>
                            </m:sub>
                            <m:sup>
                              <m:r>
                                <a:rPr lang="en-US" sz="2000" i="1">
                                  <a:latin typeface="Cambria Math" panose="02040503050406030204" pitchFamily="18" charset="0"/>
                                </a:rPr>
                                <m:t>5</m:t>
                              </m:r>
                            </m:sup>
                          </m:sSubSup>
                        </m:den>
                      </m:f>
                      <m:sSub>
                        <m:sSubPr>
                          <m:ctrlPr>
                            <a:rPr lang="en-US" sz="2000" i="1">
                              <a:latin typeface="Cambria Math" panose="02040503050406030204" pitchFamily="18" charset="0"/>
                            </a:rPr>
                          </m:ctrlPr>
                        </m:sSubPr>
                        <m:e>
                          <m:r>
                            <a:rPr lang="en-US" sz="2000" b="1" i="1">
                              <a:latin typeface="Cambria Math" panose="02040503050406030204" pitchFamily="18" charset="0"/>
                            </a:rPr>
                            <m:t>𝑹</m:t>
                          </m:r>
                        </m:e>
                        <m:sub>
                          <m:r>
                            <a:rPr lang="en-US" sz="2000" i="1">
                              <a:latin typeface="Cambria Math" panose="02040503050406030204" pitchFamily="18" charset="0"/>
                            </a:rPr>
                            <m:t>𝑐</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𝐼</m:t>
                          </m:r>
                        </m:e>
                      </m:d>
                      <m:sSub>
                        <m:sSubPr>
                          <m:ctrlPr>
                            <a:rPr lang="en-US" sz="2000" i="1">
                              <a:latin typeface="Cambria Math" panose="02040503050406030204" pitchFamily="18" charset="0"/>
                            </a:rPr>
                          </m:ctrlPr>
                        </m:sSubPr>
                        <m:e>
                          <m:r>
                            <a:rPr lang="en-US" sz="2000" b="1" i="1">
                              <a:latin typeface="Cambria Math" panose="02040503050406030204" pitchFamily="18" charset="0"/>
                            </a:rPr>
                            <m:t>𝑹</m:t>
                          </m:r>
                        </m:e>
                        <m:sub>
                          <m:r>
                            <a:rPr lang="en-US" sz="2000" i="1">
                              <a:latin typeface="Cambria Math" panose="02040503050406030204" pitchFamily="18" charset="0"/>
                            </a:rPr>
                            <m:t>𝑐</m:t>
                          </m:r>
                        </m:sub>
                      </m:sSub>
                    </m:oMath>
                  </m:oMathPara>
                </a14:m>
                <a:endParaRPr lang="en-US" sz="2000"/>
              </a:p>
              <a:p>
                <a:pPr>
                  <a:spcBef>
                    <a:spcPts val="1200"/>
                  </a:spcBef>
                </a:pPr>
                <a:endParaRPr lang="en-US" sz="2000"/>
              </a:p>
            </p:txBody>
          </p:sp>
        </mc:Choice>
        <mc:Fallback xmlns="">
          <p:sp>
            <p:nvSpPr>
              <p:cNvPr id="9" name="TextBox 8"/>
              <p:cNvSpPr txBox="1">
                <a:spLocks noRot="1" noChangeAspect="1" noMove="1" noResize="1" noEditPoints="1" noAdjustHandles="1" noChangeArrowheads="1" noChangeShapeType="1" noTextEdit="1"/>
              </p:cNvSpPr>
              <p:nvPr/>
            </p:nvSpPr>
            <p:spPr>
              <a:xfrm>
                <a:off x="509792" y="4231612"/>
                <a:ext cx="3160289" cy="227889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3965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II: Kinetics: Study Spacecraft Motion</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7247467" y="1263120"/>
            <a:ext cx="3330363" cy="2817813"/>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1032934" y="835790"/>
                <a:ext cx="5155963" cy="5807552"/>
              </a:xfrm>
              <a:prstGeom prst="rect">
                <a:avLst/>
              </a:prstGeom>
              <a:noFill/>
            </p:spPr>
            <p:txBody>
              <a:bodyPr wrap="none" rtlCol="0">
                <a:spAutoFit/>
              </a:bodyPr>
              <a:lstStyle/>
              <a:p>
                <a:r>
                  <a:rPr lang="en-US" smtClean="0"/>
                  <a:t>+ The orbit </a:t>
                </a:r>
                <a:r>
                  <a:rPr lang="en-US" smtClean="0"/>
                  <a:t>frame: </a:t>
                </a: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𝒐</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𝒐</m:t>
                            </m:r>
                          </m:e>
                        </m:acc>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𝒐</m:t>
                            </m:r>
                          </m:e>
                        </m:acc>
                      </m:e>
                      <m:sub>
                        <m:r>
                          <a:rPr lang="en-US" i="1">
                            <a:latin typeface="Cambria Math" panose="02040503050406030204" pitchFamily="18" charset="0"/>
                          </a:rPr>
                          <m:t>3</m:t>
                        </m:r>
                      </m:sub>
                    </m:sSub>
                    <m:r>
                      <a:rPr lang="en-US" i="1">
                        <a:latin typeface="Cambria Math" panose="02040503050406030204" pitchFamily="18" charset="0"/>
                      </a:rPr>
                      <m:t>}</m:t>
                    </m:r>
                  </m:oMath>
                </a14:m>
                <a:endParaRPr lang="en-US"/>
              </a:p>
              <a:p>
                <a:endParaRPr lang="en-US" smtClean="0"/>
              </a:p>
              <a:p>
                <a:pPr>
                  <a:spcBef>
                    <a:spcPts val="1200"/>
                  </a:spcBef>
                </a:pPr>
                <a14:m>
                  <m:oMathPara xmlns:m="http://schemas.openxmlformats.org/officeDocument/2006/math">
                    <m:oMathParaPr>
                      <m:jc m:val="centerGroup"/>
                    </m:oMathParaPr>
                    <m:oMath xmlns:m="http://schemas.openxmlformats.org/officeDocument/2006/math">
                      <m:sSub>
                        <m:sSubPr>
                          <m:ctrlPr>
                            <a:rPr lang="en-US" i="1"/>
                          </m:ctrlPr>
                        </m:sSubPr>
                        <m:e>
                          <m:r>
                            <a:rPr lang="en-US" b="1" i="1"/>
                            <m:t>𝑹</m:t>
                          </m:r>
                        </m:e>
                        <m:sub>
                          <m:r>
                            <a:rPr lang="en-US" i="1"/>
                            <m:t>𝑐</m:t>
                          </m:r>
                        </m:sub>
                      </m:sSub>
                      <m:r>
                        <a:rPr lang="en-US" i="1"/>
                        <m:t>=</m:t>
                      </m:r>
                      <m:sSub>
                        <m:sSubPr>
                          <m:ctrlPr>
                            <a:rPr lang="en-US" i="1"/>
                          </m:ctrlPr>
                        </m:sSubPr>
                        <m:e>
                          <m:r>
                            <a:rPr lang="en-US" i="1"/>
                            <m:t>𝑅</m:t>
                          </m:r>
                        </m:e>
                        <m:sub>
                          <m:r>
                            <a:rPr lang="en-US" i="1"/>
                            <m:t>𝑐</m:t>
                          </m:r>
                        </m:sub>
                      </m:sSub>
                      <m:sSub>
                        <m:sSubPr>
                          <m:ctrlPr>
                            <a:rPr lang="en-US" i="1"/>
                          </m:ctrlPr>
                        </m:sSubPr>
                        <m:e>
                          <m:acc>
                            <m:accPr>
                              <m:chr m:val="̂"/>
                              <m:ctrlPr>
                                <a:rPr lang="en-US" i="1"/>
                              </m:ctrlPr>
                            </m:accPr>
                            <m:e>
                              <m:r>
                                <a:rPr lang="en-US" b="1" i="1"/>
                                <m:t>𝒐</m:t>
                              </m:r>
                            </m:e>
                          </m:acc>
                        </m:e>
                        <m:sub>
                          <m:r>
                            <a:rPr lang="en-US" i="1"/>
                            <m:t>3</m:t>
                          </m:r>
                        </m:sub>
                      </m:sSub>
                      <m:r>
                        <a:rPr lang="en-US" i="1"/>
                        <m:t>=</m:t>
                      </m:r>
                      <m:sPre>
                        <m:sPrePr>
                          <m:ctrlPr>
                            <a:rPr lang="en-US" i="1"/>
                          </m:ctrlPr>
                        </m:sPrePr>
                        <m:sub>
                          <m:r>
                            <a:rPr lang="en-US" i="1"/>
                            <m:t> </m:t>
                          </m:r>
                        </m:sub>
                        <m:sup>
                          <m:r>
                            <a:rPr lang="en-US" i="1"/>
                            <m:t>𝑂</m:t>
                          </m:r>
                        </m:sup>
                        <m:e>
                          <m:sSup>
                            <m:sSupPr>
                              <m:ctrlPr>
                                <a:rPr lang="en-US" i="1"/>
                              </m:ctrlPr>
                            </m:sSupPr>
                            <m:e>
                              <m:d>
                                <m:dPr>
                                  <m:ctrlPr>
                                    <a:rPr lang="en-US" i="1"/>
                                  </m:ctrlPr>
                                </m:dPr>
                                <m:e>
                                  <m:r>
                                    <a:rPr lang="en-US" i="1"/>
                                    <m:t>0 0 </m:t>
                                  </m:r>
                                  <m:sSub>
                                    <m:sSubPr>
                                      <m:ctrlPr>
                                        <a:rPr lang="en-US" i="1"/>
                                      </m:ctrlPr>
                                    </m:sSubPr>
                                    <m:e>
                                      <m:r>
                                        <a:rPr lang="en-US" i="1"/>
                                        <m:t>𝑅</m:t>
                                      </m:r>
                                    </m:e>
                                    <m:sub>
                                      <m:r>
                                        <a:rPr lang="en-US" i="1"/>
                                        <m:t>𝑐</m:t>
                                      </m:r>
                                    </m:sub>
                                  </m:sSub>
                                </m:e>
                              </m:d>
                            </m:e>
                            <m:sup>
                              <m:r>
                                <a:rPr lang="en-US" i="1"/>
                                <m:t>𝑇</m:t>
                              </m:r>
                            </m:sup>
                          </m:sSup>
                        </m:e>
                      </m:sPre>
                    </m:oMath>
                  </m:oMathPara>
                </a14:m>
                <a:endParaRPr lang="en-US"/>
              </a:p>
              <a:p>
                <a:pPr>
                  <a:spcBef>
                    <a:spcPts val="1200"/>
                  </a:spcBef>
                </a:pPr>
                <a14:m>
                  <m:oMath xmlns:m="http://schemas.openxmlformats.org/officeDocument/2006/math">
                    <m:r>
                      <a:rPr lang="en-US" i="1"/>
                      <m:t>→</m:t>
                    </m:r>
                  </m:oMath>
                </a14:m>
                <a:r>
                  <a:rPr lang="en-US"/>
                  <a:t>	</a:t>
                </a:r>
                <a14:m>
                  <m:oMath xmlns:m="http://schemas.openxmlformats.org/officeDocument/2006/math">
                    <m:sSub>
                      <m:sSubPr>
                        <m:ctrlPr>
                          <a:rPr lang="en-US" i="1"/>
                        </m:ctrlPr>
                      </m:sSubPr>
                      <m:e>
                        <m:r>
                          <a:rPr lang="en-US" i="1"/>
                          <m:t>𝑅</m:t>
                        </m:r>
                      </m:e>
                      <m:sub>
                        <m:r>
                          <a:rPr lang="en-US" i="1"/>
                          <m:t>𝑐</m:t>
                        </m:r>
                      </m:sub>
                    </m:sSub>
                    <m:r>
                      <a:rPr lang="en-US" i="1"/>
                      <m:t>=</m:t>
                    </m:r>
                    <m:sPre>
                      <m:sPrePr>
                        <m:ctrlPr>
                          <a:rPr lang="en-US" i="1"/>
                        </m:ctrlPr>
                      </m:sPrePr>
                      <m:sub>
                        <m:r>
                          <a:rPr lang="en-US" i="1"/>
                          <m:t> </m:t>
                        </m:r>
                      </m:sub>
                      <m:sup>
                        <m:r>
                          <a:rPr lang="en-US" i="1"/>
                          <m:t>𝐵</m:t>
                        </m:r>
                      </m:sup>
                      <m:e>
                        <m:d>
                          <m:dPr>
                            <m:ctrlPr>
                              <a:rPr lang="en-US" i="1"/>
                            </m:ctrlPr>
                          </m:dPr>
                          <m:e>
                            <m:m>
                              <m:mPr>
                                <m:mcs>
                                  <m:mc>
                                    <m:mcPr>
                                      <m:count m:val="1"/>
                                      <m:mcJc m:val="center"/>
                                    </m:mcPr>
                                  </m:mc>
                                </m:mcs>
                                <m:ctrlPr>
                                  <a:rPr lang="en-US" i="1"/>
                                </m:ctrlPr>
                              </m:mPr>
                              <m:mr>
                                <m:e>
                                  <m:sSub>
                                    <m:sSubPr>
                                      <m:ctrlPr>
                                        <a:rPr lang="en-US" i="1"/>
                                      </m:ctrlPr>
                                    </m:sSubPr>
                                    <m:e>
                                      <m:r>
                                        <a:rPr lang="en-US" i="1"/>
                                        <m:t>𝑅</m:t>
                                      </m:r>
                                    </m:e>
                                    <m:sub>
                                      <m:r>
                                        <a:rPr lang="en-US" i="1"/>
                                        <m:t>𝑐</m:t>
                                      </m:r>
                                      <m:r>
                                        <a:rPr lang="en-US" i="1"/>
                                        <m:t>1</m:t>
                                      </m:r>
                                    </m:sub>
                                  </m:sSub>
                                </m:e>
                              </m:mr>
                              <m:mr>
                                <m:e>
                                  <m:sSub>
                                    <m:sSubPr>
                                      <m:ctrlPr>
                                        <a:rPr lang="en-US" i="1"/>
                                      </m:ctrlPr>
                                    </m:sSubPr>
                                    <m:e>
                                      <m:r>
                                        <a:rPr lang="en-US" i="1"/>
                                        <m:t>𝑅</m:t>
                                      </m:r>
                                    </m:e>
                                    <m:sub>
                                      <m:r>
                                        <a:rPr lang="en-US" i="1"/>
                                        <m:t>𝑐</m:t>
                                      </m:r>
                                      <m:r>
                                        <a:rPr lang="en-US" i="1"/>
                                        <m:t>2</m:t>
                                      </m:r>
                                    </m:sub>
                                  </m:sSub>
                                </m:e>
                              </m:mr>
                              <m:mr>
                                <m:e>
                                  <m:sSub>
                                    <m:sSubPr>
                                      <m:ctrlPr>
                                        <a:rPr lang="en-US" i="1"/>
                                      </m:ctrlPr>
                                    </m:sSubPr>
                                    <m:e>
                                      <m:r>
                                        <a:rPr lang="en-US" i="1"/>
                                        <m:t>𝑅</m:t>
                                      </m:r>
                                    </m:e>
                                    <m:sub>
                                      <m:r>
                                        <a:rPr lang="en-US" i="1"/>
                                        <m:t>𝑐</m:t>
                                      </m:r>
                                      <m:r>
                                        <a:rPr lang="en-US" i="1"/>
                                        <m:t>3</m:t>
                                      </m:r>
                                    </m:sub>
                                  </m:sSub>
                                </m:e>
                              </m:mr>
                            </m:m>
                          </m:e>
                        </m:d>
                      </m:e>
                    </m:sPre>
                    <m:r>
                      <a:rPr lang="en-US" i="1"/>
                      <m:t>=[</m:t>
                    </m:r>
                    <m:r>
                      <a:rPr lang="en-US" i="1"/>
                      <m:t>𝐵𝑂</m:t>
                    </m:r>
                    <m:r>
                      <a:rPr lang="en-US" i="1"/>
                      <m:t>]</m:t>
                    </m:r>
                    <m:sPre>
                      <m:sPrePr>
                        <m:ctrlPr>
                          <a:rPr lang="en-US" i="1"/>
                        </m:ctrlPr>
                      </m:sPrePr>
                      <m:sub>
                        <m:r>
                          <a:rPr lang="en-US" i="1"/>
                          <m:t> </m:t>
                        </m:r>
                      </m:sub>
                      <m:sup>
                        <m:r>
                          <a:rPr lang="en-US" i="1"/>
                          <m:t>𝐵</m:t>
                        </m:r>
                      </m:sup>
                      <m:e>
                        <m:d>
                          <m:dPr>
                            <m:ctrlPr>
                              <a:rPr lang="en-US" i="1"/>
                            </m:ctrlPr>
                          </m:dPr>
                          <m:e>
                            <m:m>
                              <m:mPr>
                                <m:mcs>
                                  <m:mc>
                                    <m:mcPr>
                                      <m:count m:val="1"/>
                                      <m:mcJc m:val="center"/>
                                    </m:mcPr>
                                  </m:mc>
                                </m:mcs>
                                <m:ctrlPr>
                                  <a:rPr lang="en-US" i="1"/>
                                </m:ctrlPr>
                              </m:mPr>
                              <m:mr>
                                <m:e>
                                  <m:r>
                                    <a:rPr lang="en-US" i="1"/>
                                    <m:t>0</m:t>
                                  </m:r>
                                </m:e>
                              </m:mr>
                              <m:mr>
                                <m:e>
                                  <m:r>
                                    <a:rPr lang="en-US" i="1"/>
                                    <m:t>0</m:t>
                                  </m:r>
                                </m:e>
                              </m:mr>
                              <m:mr>
                                <m:e>
                                  <m:sSub>
                                    <m:sSubPr>
                                      <m:ctrlPr>
                                        <a:rPr lang="en-US" i="1"/>
                                      </m:ctrlPr>
                                    </m:sSubPr>
                                    <m:e>
                                      <m:r>
                                        <a:rPr lang="en-US" i="1"/>
                                        <m:t>𝑅</m:t>
                                      </m:r>
                                    </m:e>
                                    <m:sub>
                                      <m:r>
                                        <a:rPr lang="en-US" i="1"/>
                                        <m:t>𝑐</m:t>
                                      </m:r>
                                    </m:sub>
                                  </m:sSub>
                                </m:e>
                              </m:mr>
                            </m:m>
                          </m:e>
                        </m:d>
                      </m:e>
                    </m:sPre>
                  </m:oMath>
                </a14:m>
                <a:endParaRPr lang="en-US"/>
              </a:p>
              <a:p>
                <a:r>
                  <a:rPr lang="en-US"/>
                  <a:t>+ Equations of </a:t>
                </a:r>
                <a:r>
                  <a:rPr lang="en-US"/>
                  <a:t>motion</a:t>
                </a:r>
                <a:r>
                  <a:rPr lang="en-US" smtClean="0"/>
                  <a:t>:</a:t>
                </a:r>
                <a:endParaRPr lang="en-US"/>
              </a:p>
              <a:p>
                <a:pPr>
                  <a:lnSpc>
                    <a:spcPct val="150000"/>
                  </a:lnSpc>
                  <a:spcBef>
                    <a:spcPts val="1200"/>
                  </a:spcBef>
                </a:pPr>
                <a14:m>
                  <m:oMathPara xmlns:m="http://schemas.openxmlformats.org/officeDocument/2006/math">
                    <m:oMathParaPr>
                      <m:jc m:val="centerGroup"/>
                    </m:oMathParaPr>
                    <m:oMath xmlns:m="http://schemas.openxmlformats.org/officeDocument/2006/math">
                      <m:d>
                        <m:dPr>
                          <m:begChr m:val="["/>
                          <m:endChr m:val="]"/>
                          <m:ctrlPr>
                            <a:rPr lang="en-US" i="1"/>
                          </m:ctrlPr>
                        </m:dPr>
                        <m:e>
                          <m:r>
                            <a:rPr lang="en-US" i="1"/>
                            <m:t>𝐼</m:t>
                          </m:r>
                        </m:e>
                      </m:d>
                      <m:sSub>
                        <m:sSubPr>
                          <m:ctrlPr>
                            <a:rPr lang="en-US" i="1"/>
                          </m:ctrlPr>
                        </m:sSubPr>
                        <m:e>
                          <m:acc>
                            <m:accPr>
                              <m:chr m:val="̇"/>
                              <m:ctrlPr>
                                <a:rPr lang="en-US" i="1"/>
                              </m:ctrlPr>
                            </m:accPr>
                            <m:e>
                              <m:r>
                                <a:rPr lang="en-US" b="1" i="1"/>
                                <m:t>𝝎</m:t>
                              </m:r>
                            </m:e>
                          </m:acc>
                        </m:e>
                        <m:sub>
                          <m:r>
                            <a:rPr lang="en-US" i="1"/>
                            <m:t>𝐵</m:t>
                          </m:r>
                          <m:r>
                            <a:rPr lang="en-US" i="1"/>
                            <m:t>/</m:t>
                          </m:r>
                          <m:r>
                            <a:rPr lang="en-US" i="1"/>
                            <m:t>𝑁</m:t>
                          </m:r>
                        </m:sub>
                      </m:sSub>
                      <m:r>
                        <a:rPr lang="en-US" i="1"/>
                        <m:t>+</m:t>
                      </m:r>
                      <m:d>
                        <m:dPr>
                          <m:begChr m:val="["/>
                          <m:endChr m:val="]"/>
                          <m:ctrlPr>
                            <a:rPr lang="en-US" i="1"/>
                          </m:ctrlPr>
                        </m:dPr>
                        <m:e>
                          <m:sSub>
                            <m:sSubPr>
                              <m:ctrlPr>
                                <a:rPr lang="en-US" i="1"/>
                              </m:ctrlPr>
                            </m:sSubPr>
                            <m:e>
                              <m:acc>
                                <m:accPr>
                                  <m:chr m:val="̃"/>
                                  <m:ctrlPr>
                                    <a:rPr lang="en-US" i="1"/>
                                  </m:ctrlPr>
                                </m:accPr>
                                <m:e>
                                  <m:r>
                                    <a:rPr lang="en-US" b="1" i="1"/>
                                    <m:t>𝝎</m:t>
                                  </m:r>
                                </m:e>
                              </m:acc>
                            </m:e>
                            <m:sub>
                              <m:r>
                                <a:rPr lang="en-US" i="1"/>
                                <m:t>𝐵</m:t>
                              </m:r>
                              <m:r>
                                <a:rPr lang="en-US" i="1"/>
                                <m:t>/</m:t>
                              </m:r>
                              <m:r>
                                <a:rPr lang="en-US" i="1"/>
                                <m:t>𝑁</m:t>
                              </m:r>
                            </m:sub>
                          </m:sSub>
                        </m:e>
                      </m:d>
                      <m:d>
                        <m:dPr>
                          <m:begChr m:val="["/>
                          <m:endChr m:val="]"/>
                          <m:ctrlPr>
                            <a:rPr lang="en-US" i="1"/>
                          </m:ctrlPr>
                        </m:dPr>
                        <m:e>
                          <m:r>
                            <a:rPr lang="en-US" i="1"/>
                            <m:t>𝐼</m:t>
                          </m:r>
                        </m:e>
                      </m:d>
                      <m:sSub>
                        <m:sSubPr>
                          <m:ctrlPr>
                            <a:rPr lang="en-US" i="1"/>
                          </m:ctrlPr>
                        </m:sSubPr>
                        <m:e>
                          <m:r>
                            <a:rPr lang="en-US" b="1" i="1"/>
                            <m:t>𝝎</m:t>
                          </m:r>
                        </m:e>
                        <m:sub>
                          <m:r>
                            <a:rPr lang="en-US" i="1"/>
                            <m:t>𝐵</m:t>
                          </m:r>
                          <m:r>
                            <a:rPr lang="en-US" i="1"/>
                            <m:t>/</m:t>
                          </m:r>
                          <m:r>
                            <a:rPr lang="en-US" i="1"/>
                            <m:t>𝑁</m:t>
                          </m:r>
                        </m:sub>
                      </m:sSub>
                      <m:r>
                        <a:rPr lang="en-US" i="1"/>
                        <m:t>=</m:t>
                      </m:r>
                      <m:sSub>
                        <m:sSubPr>
                          <m:ctrlPr>
                            <a:rPr lang="en-US" b="1" i="1"/>
                          </m:ctrlPr>
                        </m:sSubPr>
                        <m:e>
                          <m:r>
                            <a:rPr lang="en-US" b="1" i="1"/>
                            <m:t>𝑳</m:t>
                          </m:r>
                        </m:e>
                        <m:sub>
                          <m:r>
                            <a:rPr lang="en-US" b="1" i="1"/>
                            <m:t>𝑮</m:t>
                          </m:r>
                        </m:sub>
                      </m:sSub>
                    </m:oMath>
                  </m:oMathPara>
                </a14:m>
                <a:endParaRPr lang="en-US"/>
              </a:p>
              <a:p>
                <a:pPr>
                  <a:lnSpc>
                    <a:spcPct val="150000"/>
                  </a:lnSpc>
                  <a:spcBef>
                    <a:spcPts val="1200"/>
                  </a:spcBef>
                </a:pPr>
                <a14:m>
                  <m:oMathPara xmlns:m="http://schemas.openxmlformats.org/officeDocument/2006/math">
                    <m:oMathParaPr>
                      <m:jc m:val="centerGroup"/>
                    </m:oMathParaPr>
                    <m:oMath xmlns:m="http://schemas.openxmlformats.org/officeDocument/2006/math">
                      <m:sSub>
                        <m:sSubPr>
                          <m:ctrlPr>
                            <a:rPr lang="en-US" i="1"/>
                          </m:ctrlPr>
                        </m:sSubPr>
                        <m:e>
                          <m:r>
                            <a:rPr lang="en-US" b="1" i="1"/>
                            <m:t>𝝎</m:t>
                          </m:r>
                        </m:e>
                        <m:sub>
                          <m:r>
                            <a:rPr lang="en-US" i="1"/>
                            <m:t>𝐵</m:t>
                          </m:r>
                          <m:r>
                            <a:rPr lang="en-US" i="1"/>
                            <m:t>/</m:t>
                          </m:r>
                          <m:r>
                            <a:rPr lang="en-US" i="1"/>
                            <m:t>𝑁</m:t>
                          </m:r>
                        </m:sub>
                      </m:sSub>
                      <m:r>
                        <a:rPr lang="en-US" i="1"/>
                        <m:t>=</m:t>
                      </m:r>
                      <m:sSub>
                        <m:sSubPr>
                          <m:ctrlPr>
                            <a:rPr lang="en-US" i="1"/>
                          </m:ctrlPr>
                        </m:sSubPr>
                        <m:e>
                          <m:r>
                            <a:rPr lang="en-US" b="1" i="1"/>
                            <m:t>𝝎</m:t>
                          </m:r>
                        </m:e>
                        <m:sub>
                          <m:r>
                            <a:rPr lang="en-US" i="1"/>
                            <m:t>𝐵</m:t>
                          </m:r>
                          <m:r>
                            <a:rPr lang="en-US" i="1"/>
                            <m:t>/</m:t>
                          </m:r>
                          <m:r>
                            <a:rPr lang="en-US" i="1"/>
                            <m:t>𝑂</m:t>
                          </m:r>
                        </m:sub>
                      </m:sSub>
                      <m:r>
                        <a:rPr lang="en-US" i="1"/>
                        <m:t>+</m:t>
                      </m:r>
                      <m:sSub>
                        <m:sSubPr>
                          <m:ctrlPr>
                            <a:rPr lang="en-US" i="1"/>
                          </m:ctrlPr>
                        </m:sSubPr>
                        <m:e>
                          <m:r>
                            <a:rPr lang="en-US" b="1" i="1"/>
                            <m:t>𝝎</m:t>
                          </m:r>
                        </m:e>
                        <m:sub>
                          <m:r>
                            <a:rPr lang="en-US" i="1"/>
                            <m:t>𝑂</m:t>
                          </m:r>
                          <m:r>
                            <a:rPr lang="en-US" i="1"/>
                            <m:t>/</m:t>
                          </m:r>
                          <m:r>
                            <a:rPr lang="en-US" i="1"/>
                            <m:t>𝑁</m:t>
                          </m:r>
                        </m:sub>
                      </m:sSub>
                    </m:oMath>
                  </m:oMathPara>
                </a14:m>
                <a:endParaRPr lang="en-US"/>
              </a:p>
              <a:p>
                <a:pPr>
                  <a:lnSpc>
                    <a:spcPct val="150000"/>
                  </a:lnSpc>
                  <a:spcBef>
                    <a:spcPts val="1200"/>
                  </a:spcBef>
                </a:pPr>
                <a14:m>
                  <m:oMathPara xmlns:m="http://schemas.openxmlformats.org/officeDocument/2006/math">
                    <m:oMathParaPr>
                      <m:jc m:val="centerGroup"/>
                    </m:oMathParaPr>
                    <m:oMath xmlns:m="http://schemas.openxmlformats.org/officeDocument/2006/math">
                      <m:sSub>
                        <m:sSubPr>
                          <m:ctrlPr>
                            <a:rPr lang="en-US" i="1"/>
                          </m:ctrlPr>
                        </m:sSubPr>
                        <m:e>
                          <m:r>
                            <a:rPr lang="en-US" b="1" i="1"/>
                            <m:t>𝝎</m:t>
                          </m:r>
                        </m:e>
                        <m:sub>
                          <m:r>
                            <a:rPr lang="en-US" i="1"/>
                            <m:t>𝑂</m:t>
                          </m:r>
                          <m:r>
                            <a:rPr lang="en-US" i="1"/>
                            <m:t>/</m:t>
                          </m:r>
                          <m:r>
                            <a:rPr lang="en-US" i="1"/>
                            <m:t>𝑁</m:t>
                          </m:r>
                        </m:sub>
                      </m:sSub>
                      <m:r>
                        <a:rPr lang="en-US" i="1"/>
                        <m:t>=</m:t>
                      </m:r>
                      <m:r>
                        <a:rPr lang="en-US" i="1"/>
                        <m:t>𝑛</m:t>
                      </m:r>
                      <m:sSub>
                        <m:sSubPr>
                          <m:ctrlPr>
                            <a:rPr lang="en-US" i="1"/>
                          </m:ctrlPr>
                        </m:sSubPr>
                        <m:e>
                          <m:acc>
                            <m:accPr>
                              <m:chr m:val="̂"/>
                              <m:ctrlPr>
                                <a:rPr lang="en-US" i="1"/>
                              </m:ctrlPr>
                            </m:accPr>
                            <m:e>
                              <m:r>
                                <a:rPr lang="en-US" b="1" i="1"/>
                                <m:t>𝒐</m:t>
                              </m:r>
                            </m:e>
                          </m:acc>
                        </m:e>
                        <m:sub>
                          <m:r>
                            <a:rPr lang="en-US" i="1"/>
                            <m:t>2</m:t>
                          </m:r>
                        </m:sub>
                      </m:sSub>
                    </m:oMath>
                  </m:oMathPara>
                </a14:m>
                <a:endParaRPr lang="en-US" smtClean="0"/>
              </a:p>
              <a:p>
                <a:endParaRPr lang="en-US"/>
              </a:p>
              <a:p>
                <a:r>
                  <a:rPr lang="en-US"/>
                  <a:t>+ The gravity gradient will act on the spacecraft </a:t>
                </a:r>
                <a:r>
                  <a:rPr lang="en-US"/>
                  <a:t>until</a:t>
                </a:r>
                <a:r>
                  <a:rPr lang="en-US" smtClean="0"/>
                  <a:t>:</a:t>
                </a:r>
              </a:p>
              <a:p>
                <a:endParaRPr lang="en-US"/>
              </a:p>
              <a:p>
                <a14:m>
                  <m:oMath xmlns:m="http://schemas.openxmlformats.org/officeDocument/2006/math">
                    <m:sSub>
                      <m:sSubPr>
                        <m:ctrlPr>
                          <a:rPr lang="en-US" b="1" i="1"/>
                        </m:ctrlPr>
                      </m:sSubPr>
                      <m:e>
                        <m:r>
                          <a:rPr lang="en-US" b="1" i="1"/>
                          <m:t>𝑳</m:t>
                        </m:r>
                      </m:e>
                      <m:sub>
                        <m:r>
                          <a:rPr lang="en-US" b="1" i="1"/>
                          <m:t>𝑮</m:t>
                        </m:r>
                      </m:sub>
                    </m:sSub>
                    <m:r>
                      <a:rPr lang="en-US" i="1"/>
                      <m:t>=</m:t>
                    </m:r>
                    <m:r>
                      <a:rPr lang="en-US" b="1" i="1"/>
                      <m:t>𝟎</m:t>
                    </m:r>
                  </m:oMath>
                </a14:m>
                <a:r>
                  <a:rPr lang="en-US" b="1"/>
                  <a:t>	</a:t>
                </a:r>
                <a:r>
                  <a:rPr lang="en-US" b="1" smtClean="0"/>
                  <a:t>              </a:t>
                </a:r>
                <a14:m>
                  <m:oMath xmlns:m="http://schemas.openxmlformats.org/officeDocument/2006/math">
                    <m:r>
                      <a:rPr lang="en-US" b="1" i="1"/>
                      <m:t>→</m:t>
                    </m:r>
                    <m:r>
                      <a:rPr lang="en-US" b="1" i="1" smtClean="0">
                        <a:latin typeface="Cambria Math" panose="02040503050406030204" pitchFamily="18" charset="0"/>
                      </a:rPr>
                      <m:t>              </m:t>
                    </m:r>
                    <m:d>
                      <m:dPr>
                        <m:begChr m:val="{"/>
                        <m:endChr m:val="}"/>
                        <m:ctrlPr>
                          <a:rPr lang="en-US" b="1" i="1" smtClean="0">
                            <a:latin typeface="Cambria Math" panose="02040503050406030204" pitchFamily="18" charset="0"/>
                          </a:rPr>
                        </m:ctrlPr>
                      </m:dPr>
                      <m:e>
                        <m:m>
                          <m:mPr>
                            <m:mcs>
                              <m:mc>
                                <m:mcPr>
                                  <m:count m:val="1"/>
                                  <m:mcJc m:val="center"/>
                                </m:mcPr>
                              </m:mc>
                            </m:mcs>
                            <m:ctrlPr>
                              <a:rPr lang="en-US" b="1" i="1" smtClean="0">
                                <a:latin typeface="Cambria Math" panose="02040503050406030204" pitchFamily="18" charset="0"/>
                              </a:rPr>
                            </m:ctrlPr>
                          </m:mPr>
                          <m:mr>
                            <m:e>
                              <m:sSub>
                                <m:sSubPr>
                                  <m:ctrlPr>
                                    <a:rPr lang="en-US" i="1">
                                      <a:latin typeface="Cambria Math" panose="02040503050406030204" pitchFamily="18" charset="0"/>
                                    </a:rPr>
                                  </m:ctrlPr>
                                </m:sSubPr>
                                <m:e>
                                  <m:r>
                                    <a:rPr lang="en-US" b="1" i="1">
                                      <a:latin typeface="Cambria Math" panose="02040503050406030204" pitchFamily="18" charset="0"/>
                                    </a:rPr>
                                    <m:t>𝝎</m:t>
                                  </m:r>
                                </m:e>
                                <m:sub>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𝑂</m:t>
                                  </m:r>
                                </m:sub>
                              </m:sSub>
                              <m:r>
                                <a:rPr lang="en-US" i="1">
                                  <a:latin typeface="Cambria Math" panose="02040503050406030204" pitchFamily="18" charset="0"/>
                                </a:rPr>
                                <m:t>=0</m:t>
                              </m:r>
                              <m:r>
                                <m:rPr>
                                  <m:nor/>
                                </m:rPr>
                                <a:rPr lang="en-US" i="1"/>
                                <m:t> </m:t>
                              </m:r>
                            </m:e>
                          </m:mr>
                          <m:mr>
                            <m:e>
                              <m:r>
                                <a:rPr lang="en-US" b="1" i="1" smtClean="0">
                                  <a:latin typeface="Cambria Math" panose="02040503050406030204" pitchFamily="18" charset="0"/>
                                </a:rPr>
                                <m:t> </m:t>
                              </m:r>
                            </m:e>
                          </m:mr>
                          <m:mr>
                            <m:e>
                              <m:sSub>
                                <m:sSubPr>
                                  <m:ctrlPr>
                                    <a:rPr lang="en-US" b="1"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𝒃</m:t>
                                      </m:r>
                                    </m:e>
                                  </m:acc>
                                </m:e>
                                <m:sub>
                                  <m:r>
                                    <a:rPr lang="en-US" b="1" i="1">
                                      <a:latin typeface="Cambria Math" panose="02040503050406030204" pitchFamily="18" charset="0"/>
                                    </a:rPr>
                                    <m:t>𝟑</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𝒐</m:t>
                                      </m:r>
                                    </m:e>
                                  </m:acc>
                                </m:e>
                                <m:sub>
                                  <m:r>
                                    <a:rPr lang="en-US" i="1">
                                      <a:latin typeface="Cambria Math" panose="02040503050406030204" pitchFamily="18" charset="0"/>
                                    </a:rPr>
                                    <m:t>3</m:t>
                                  </m:r>
                                </m:sub>
                              </m:sSub>
                            </m:e>
                          </m:mr>
                        </m:m>
                      </m:e>
                    </m:d>
                  </m:oMath>
                </a14:m>
                <a:r>
                  <a:rPr lang="en-US" b="1"/>
                  <a:t>	</a:t>
                </a:r>
                <a:r>
                  <a:rPr lang="en-US" b="1" smtClean="0"/>
                  <a:t> </a:t>
                </a:r>
                <a14:m>
                  <m:oMath xmlns:m="http://schemas.openxmlformats.org/officeDocument/2006/math">
                    <m:r>
                      <a:rPr lang="en-US" b="1" i="1">
                        <a:latin typeface="Cambria Math" panose="02040503050406030204" pitchFamily="18" charset="0"/>
                      </a:rPr>
                      <m:t>→</m:t>
                    </m:r>
                  </m:oMath>
                </a14:m>
                <a:endParaRPr lang="en-US"/>
              </a:p>
              <a:p>
                <a:endParaRPr lang="en-US"/>
              </a:p>
              <a:p>
                <a:endParaRPr lang="en-US"/>
              </a:p>
            </p:txBody>
          </p:sp>
        </mc:Choice>
        <mc:Fallback>
          <p:sp>
            <p:nvSpPr>
              <p:cNvPr id="6" name="TextBox 5"/>
              <p:cNvSpPr txBox="1">
                <a:spLocks noRot="1" noChangeAspect="1" noMove="1" noResize="1" noEditPoints="1" noAdjustHandles="1" noChangeArrowheads="1" noChangeShapeType="1" noTextEdit="1"/>
              </p:cNvSpPr>
              <p:nvPr/>
            </p:nvSpPr>
            <p:spPr>
              <a:xfrm>
                <a:off x="1032934" y="835790"/>
                <a:ext cx="5155963" cy="5807552"/>
              </a:xfrm>
              <a:prstGeom prst="rect">
                <a:avLst/>
              </a:prstGeom>
              <a:blipFill>
                <a:blip r:embed="rId3"/>
                <a:stretch>
                  <a:fillRect l="-946" t="-525" r="-3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6316134" y="5096934"/>
                <a:ext cx="2260234" cy="92903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𝐼</m:t>
                          </m:r>
                        </m:e>
                      </m:d>
                      <m:r>
                        <a:rPr lang="en-US" i="1">
                          <a:latin typeface="Cambria Math" panose="02040503050406030204" pitchFamily="18" charset="0"/>
                        </a:rPr>
                        <m:t>=</m:t>
                      </m:r>
                      <m:sPre>
                        <m:sPrePr>
                          <m:ctrlPr>
                            <a:rPr lang="en-US" i="1">
                              <a:latin typeface="Cambria Math" panose="02040503050406030204" pitchFamily="18" charset="0"/>
                            </a:rPr>
                          </m:ctrlPr>
                        </m:sPrePr>
                        <m:sub>
                          <m:r>
                            <a:rPr lang="en-US" i="1">
                              <a:latin typeface="Cambria Math" panose="02040503050406030204" pitchFamily="18" charset="0"/>
                            </a:rPr>
                            <m:t> </m:t>
                          </m:r>
                        </m:sub>
                        <m:sup>
                          <m:r>
                            <a:rPr lang="en-US" i="1">
                              <a:latin typeface="Cambria Math" panose="02040503050406030204" pitchFamily="18" charset="0"/>
                            </a:rPr>
                            <m:t>𝑂</m:t>
                          </m:r>
                        </m:sup>
                        <m:e>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12</m:t>
                                        </m:r>
                                      </m:sub>
                                    </m:sSub>
                                  </m:e>
                                  <m:e>
                                    <m:r>
                                      <a:rPr lang="en-US" i="1">
                                        <a:latin typeface="Cambria Math" panose="02040503050406030204" pitchFamily="18" charset="0"/>
                                      </a:rPr>
                                      <m:t>0</m:t>
                                    </m:r>
                                  </m:e>
                                </m:mr>
                                <m:m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22</m:t>
                                        </m:r>
                                      </m:sub>
                                    </m:sSub>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e>
                      </m:sPre>
                    </m:oMath>
                  </m:oMathPara>
                </a14:m>
                <a:endParaRPr lang="en-US"/>
              </a:p>
            </p:txBody>
          </p:sp>
        </mc:Choice>
        <mc:Fallback>
          <p:sp>
            <p:nvSpPr>
              <p:cNvPr id="8" name="TextBox 7"/>
              <p:cNvSpPr txBox="1">
                <a:spLocks noRot="1" noChangeAspect="1" noMove="1" noResize="1" noEditPoints="1" noAdjustHandles="1" noChangeArrowheads="1" noChangeShapeType="1" noTextEdit="1"/>
              </p:cNvSpPr>
              <p:nvPr/>
            </p:nvSpPr>
            <p:spPr>
              <a:xfrm>
                <a:off x="6316134" y="5096934"/>
                <a:ext cx="2260234" cy="92903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2756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TotalTime>
  <Words>871</Words>
  <Application>Microsoft Office PowerPoint</Application>
  <PresentationFormat>Widescreen</PresentationFormat>
  <Paragraphs>276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VAN LAM 20181566</dc:creator>
  <cp:lastModifiedBy>VTX</cp:lastModifiedBy>
  <cp:revision>36</cp:revision>
  <dcterms:created xsi:type="dcterms:W3CDTF">2023-04-13T09:28:24Z</dcterms:created>
  <dcterms:modified xsi:type="dcterms:W3CDTF">2023-04-18T04:20:25Z</dcterms:modified>
</cp:coreProperties>
</file>