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F98E-72DC-48E6-BAB3-460DD8078265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5DF1-EA4B-4E52-BC92-6B5AC3B8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9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F98E-72DC-48E6-BAB3-460DD8078265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5DF1-EA4B-4E52-BC92-6B5AC3B8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5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F98E-72DC-48E6-BAB3-460DD8078265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5DF1-EA4B-4E52-BC92-6B5AC3B8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0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F98E-72DC-48E6-BAB3-460DD8078265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5DF1-EA4B-4E52-BC92-6B5AC3B8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6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F98E-72DC-48E6-BAB3-460DD8078265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5DF1-EA4B-4E52-BC92-6B5AC3B8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6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F98E-72DC-48E6-BAB3-460DD8078265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5DF1-EA4B-4E52-BC92-6B5AC3B8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0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F98E-72DC-48E6-BAB3-460DD8078265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5DF1-EA4B-4E52-BC92-6B5AC3B8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5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F98E-72DC-48E6-BAB3-460DD8078265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5DF1-EA4B-4E52-BC92-6B5AC3B8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4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F98E-72DC-48E6-BAB3-460DD8078265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5DF1-EA4B-4E52-BC92-6B5AC3B8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F98E-72DC-48E6-BAB3-460DD8078265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5DF1-EA4B-4E52-BC92-6B5AC3B8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F98E-72DC-48E6-BAB3-460DD8078265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5DF1-EA4B-4E52-BC92-6B5AC3B8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4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8F98E-72DC-48E6-BAB3-460DD8078265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D5DF1-EA4B-4E52-BC92-6B5AC3B8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9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558" y="288757"/>
            <a:ext cx="1094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I: Kinematics: Describing the Motions of spacecraft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3558" y="946484"/>
            <a:ext cx="3501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Performed Attitude Method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atellite body-fixed reference fram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669" y="2596815"/>
            <a:ext cx="44862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86063" y="1909011"/>
            <a:ext cx="465221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The orientation of the body frame with respect to the reference frame is given by satellite's </a:t>
            </a:r>
            <a:r>
              <a:rPr lang="en-US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attitude.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This orientation is represented by a proper orthogonal matrix called as rotation matrix or attitude matrix</a:t>
            </a:r>
            <a:r>
              <a:rPr lang="en-US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1200"/>
              </a:spcBef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minimum of three coordinates is required to describe the relative angular displacement between two reference frames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71427" y="5848551"/>
                <a:ext cx="62403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𝑐𝑜𝑜𝑟𝑑𝑖𝑛𝑎𝑡𝑒𝑠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𝑑𝑒𝑔𝑟𝑒𝑒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𝑓𝑟𝑒𝑒𝑑𝑜𝑚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𝑐𝑜𝑛𝑠𝑡𝑟𝑎𝑛𝑡𝑠</m:t>
                      </m:r>
                    </m:oMath>
                  </m:oMathPara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427" y="5848551"/>
                <a:ext cx="624037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94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3557" y="272715"/>
            <a:ext cx="1094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III: Control of Nonlinear Spacecraft Attitude Motion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82316" y="994610"/>
                <a:ext cx="4668252" cy="2365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>
                  <a:spcBef>
                    <a:spcPts val="1200"/>
                  </a:spcBef>
                  <a:buFont typeface="Wingdings" panose="05000000000000000000" pitchFamily="2" charset="2"/>
                  <a:buChar char="v"/>
                </a:pPr>
                <a:r>
                  <a:rPr lang="en-US" sz="20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Lyapunov Stability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motion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said to be Lyapunov stable (or bound) relative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for each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there exists 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that:</a:t>
                </a:r>
              </a:p>
              <a:p>
                <a:pPr>
                  <a:lnSpc>
                    <a:spcPct val="150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000" i="1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⇒   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m:rPr>
                          <m:lit/>
                        </m:rPr>
                        <a:rPr lang="en-US" sz="20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16" y="994610"/>
                <a:ext cx="4668252" cy="2365648"/>
              </a:xfrm>
              <a:prstGeom prst="rect">
                <a:avLst/>
              </a:prstGeom>
              <a:blipFill>
                <a:blip r:embed="rId2"/>
                <a:stretch>
                  <a:fillRect l="-1175" t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60694" y="994610"/>
                <a:ext cx="4965032" cy="2445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>
                  <a:spcBef>
                    <a:spcPts val="1200"/>
                  </a:spcBef>
                  <a:buFont typeface="Wingdings" panose="05000000000000000000" pitchFamily="2" charset="2"/>
                  <a:buChar char="v"/>
                </a:pPr>
                <a:r>
                  <a:rPr lang="en-US" sz="20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Asymptotic Stability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motion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said to be asymptotic stable relative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</a:t>
                </a:r>
                <a:r>
                  <a:rPr 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Lyapunov stable and there exists 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that:</a:t>
                </a:r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i="1" smtClean="0"/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694" y="994610"/>
                <a:ext cx="4965032" cy="2445221"/>
              </a:xfrm>
              <a:prstGeom prst="rect">
                <a:avLst/>
              </a:prstGeom>
              <a:blipFill>
                <a:blip r:embed="rId3"/>
                <a:stretch>
                  <a:fillRect l="-1104" t="-1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1353352" y="3508647"/>
            <a:ext cx="3726180" cy="163322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5"/>
          <a:stretch>
            <a:fillRect/>
          </a:stretch>
        </p:blipFill>
        <p:spPr>
          <a:xfrm>
            <a:off x="6768665" y="3566704"/>
            <a:ext cx="4149090" cy="1346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82316" y="5497702"/>
                <a:ext cx="962746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>
                  <a:buFont typeface="Wingdings" panose="05000000000000000000" pitchFamily="2" charset="2"/>
                  <a:buChar char="v"/>
                </a:pPr>
                <a:r>
                  <a:rPr lang="en-US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Global Stability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motion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said to be asymptotic stable relative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stable for any initial state vector</a:t>
                </a:r>
                <a:r>
                  <a:rPr 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16" y="5497702"/>
                <a:ext cx="9627468" cy="1015663"/>
              </a:xfrm>
              <a:prstGeom prst="rect">
                <a:avLst/>
              </a:prstGeom>
              <a:blipFill>
                <a:blip r:embed="rId6"/>
                <a:stretch>
                  <a:fillRect l="-570" t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61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557" y="272715"/>
            <a:ext cx="1094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III: Control of Nonlinear Spacecraft Attitude Motion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3558" y="946484"/>
            <a:ext cx="2671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Lyapunov Function: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411" y="1346594"/>
            <a:ext cx="5379435" cy="4171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3557" y="1678213"/>
                <a:ext cx="5277854" cy="3016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The scalar function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Lyapunov function for the dynamical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it is continuos and there exists 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for any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457200" lvl="0" indent="-457200">
                  <a:spcBef>
                    <a:spcPts val="1200"/>
                  </a:spcBef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positive define function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0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0" indent="-457200">
                  <a:spcBef>
                    <a:spcPts val="1200"/>
                  </a:spcBef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continuous partial derivatives.</a:t>
                </a:r>
                <a:endParaRPr lang="en-US" sz="20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0" indent="-457200">
                  <a:spcBef>
                    <a:spcPts val="1200"/>
                  </a:spcBef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negative semi-difinite.</a:t>
                </a:r>
              </a:p>
              <a:p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57" y="1678213"/>
                <a:ext cx="5277854" cy="3016210"/>
              </a:xfrm>
              <a:prstGeom prst="rect">
                <a:avLst/>
              </a:prstGeom>
              <a:blipFill>
                <a:blip r:embed="rId3"/>
                <a:stretch>
                  <a:fillRect l="-1270" t="-1010" r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65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557" y="272715"/>
            <a:ext cx="1094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III: Control of Nonlinear Spacecraft Attitude Motion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3558" y="946484"/>
            <a:ext cx="4845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Lyapunov Function for Difference Goal: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3557" y="1497143"/>
                <a:ext cx="5053263" cy="4671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Equation of Motions: </a:t>
                </a: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acc>
                        <m:accPr>
                          <m:chr m:val="̇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</m:acc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lvl="0" indent="-285750">
                  <a:spcBef>
                    <a:spcPts val="1200"/>
                  </a:spcBef>
                  <a:buFont typeface="Wingdings" panose="05000000000000000000" pitchFamily="2" charset="2"/>
                  <a:buChar char="v"/>
                </a:pPr>
                <a:r>
                  <a:rPr lang="en-US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Rigid Body Detumbling: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State Vector: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+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Lyapunov Function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Reference: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+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𝛿𝜔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Lyapunov Function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𝛿𝜔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𝛿𝜔</m:t>
                    </m:r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57" y="1497143"/>
                <a:ext cx="5053263" cy="4671920"/>
              </a:xfrm>
              <a:prstGeom prst="rect">
                <a:avLst/>
              </a:prstGeom>
              <a:blipFill>
                <a:blip r:embed="rId2"/>
                <a:stretch>
                  <a:fillRect l="-1206" t="-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63915" y="1497143"/>
                <a:ext cx="5053263" cy="2382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>
                  <a:spcBef>
                    <a:spcPts val="1200"/>
                  </a:spcBef>
                  <a:buFont typeface="Wingdings" panose="05000000000000000000" pitchFamily="2" charset="2"/>
                  <a:buChar char="v"/>
                </a:pPr>
                <a:r>
                  <a:rPr lang="en-US" sz="20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Tracking: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State Vector: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𝛿𝜔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Lyapunov Function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𝛿𝜔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𝛿𝜔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𝐾𝑙𝑛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(1+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915" y="1497143"/>
                <a:ext cx="5053263" cy="2382127"/>
              </a:xfrm>
              <a:prstGeom prst="rect">
                <a:avLst/>
              </a:prstGeom>
              <a:blipFill>
                <a:blip r:embed="rId3"/>
                <a:stretch>
                  <a:fillRect l="-1327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521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8819191"/>
                  </p:ext>
                </p:extLst>
              </p:nvPr>
            </p:nvGraphicFramePr>
            <p:xfrm>
              <a:off x="739834" y="689956"/>
              <a:ext cx="10836222" cy="565418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81427">
                      <a:extLst>
                        <a:ext uri="{9D8B030D-6E8A-4147-A177-3AD203B41FA5}">
                          <a16:colId xmlns:a16="http://schemas.microsoft.com/office/drawing/2014/main" val="3348615044"/>
                        </a:ext>
                      </a:extLst>
                    </a:gridCol>
                    <a:gridCol w="821692">
                      <a:extLst>
                        <a:ext uri="{9D8B030D-6E8A-4147-A177-3AD203B41FA5}">
                          <a16:colId xmlns:a16="http://schemas.microsoft.com/office/drawing/2014/main" val="780460766"/>
                        </a:ext>
                      </a:extLst>
                    </a:gridCol>
                    <a:gridCol w="3224904">
                      <a:extLst>
                        <a:ext uri="{9D8B030D-6E8A-4147-A177-3AD203B41FA5}">
                          <a16:colId xmlns:a16="http://schemas.microsoft.com/office/drawing/2014/main" val="3462173258"/>
                        </a:ext>
                      </a:extLst>
                    </a:gridCol>
                    <a:gridCol w="3114449">
                      <a:extLst>
                        <a:ext uri="{9D8B030D-6E8A-4147-A177-3AD203B41FA5}">
                          <a16:colId xmlns:a16="http://schemas.microsoft.com/office/drawing/2014/main" val="220359023"/>
                        </a:ext>
                      </a:extLst>
                    </a:gridCol>
                    <a:gridCol w="1542269">
                      <a:extLst>
                        <a:ext uri="{9D8B030D-6E8A-4147-A177-3AD203B41FA5}">
                          <a16:colId xmlns:a16="http://schemas.microsoft.com/office/drawing/2014/main" val="495035761"/>
                        </a:ext>
                      </a:extLst>
                    </a:gridCol>
                    <a:gridCol w="851481">
                      <a:extLst>
                        <a:ext uri="{9D8B030D-6E8A-4147-A177-3AD203B41FA5}">
                          <a16:colId xmlns:a16="http://schemas.microsoft.com/office/drawing/2014/main" val="2043644326"/>
                        </a:ext>
                      </a:extLst>
                    </a:gridCol>
                  </a:tblGrid>
                  <a:tr h="39152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Parameterization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Dimension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Attitude Matrix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Kinematic Equations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Singularities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Constraints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extLst>
                      <a:ext uri="{0D108BD9-81ED-4DB2-BD59-A6C34878D82A}">
                        <a16:rowId xmlns:a16="http://schemas.microsoft.com/office/drawing/2014/main" val="1738670603"/>
                      </a:ext>
                    </a:extLst>
                  </a:tr>
                  <a:tr h="49671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DCM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None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extLst>
                      <a:ext uri="{0D108BD9-81ED-4DB2-BD59-A6C34878D82A}">
                        <a16:rowId xmlns:a16="http://schemas.microsoft.com/office/drawing/2014/main" val="3813180380"/>
                      </a:ext>
                    </a:extLst>
                  </a:tr>
                  <a:tr h="139612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Euler Angles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smtClean="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acc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sPre>
                                  <m:sPre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𝝎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Symmetric </a:t>
                          </a: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set: </a:t>
                          </a: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=0∨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180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Asymmetrix set:</a:t>
                          </a: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=±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90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None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extLst>
                      <a:ext uri="{0D108BD9-81ED-4DB2-BD59-A6C34878D82A}">
                        <a16:rowId xmlns:a16="http://schemas.microsoft.com/office/drawing/2014/main" val="963484633"/>
                      </a:ext>
                    </a:extLst>
                  </a:tr>
                  <a:tr h="90578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Quaternions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2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2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𝝎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None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extLst>
                      <a:ext uri="{0D108BD9-81ED-4DB2-BD59-A6C34878D82A}">
                        <a16:rowId xmlns:a16="http://schemas.microsoft.com/office/drawing/2014/main" val="4008288106"/>
                      </a:ext>
                    </a:extLst>
                  </a:tr>
                  <a:tr h="128430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CRP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p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</m:e>
                                        <m:sup>
                                          <m:r>
                                            <a:rPr lang="en-US" sz="12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𝑻</m:t>
                                          </m:r>
                                        </m:sup>
                                      </m:sSup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sz="12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3×3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12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p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</m:acc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3×3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𝒒</m:t>
                                            </m:r>
                                          </m:e>
                                        </m:acc>
                                      </m:e>
                                    </m:d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  <m:sSup>
                                      <m:sSup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</m:e>
                                      <m:sup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p>
                                    </m:sSup>
                                  </m:e>
                                </m:d>
                                <m:sPre>
                                  <m:sPre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𝝎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=±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180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None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extLst>
                      <a:ext uri="{0D108BD9-81ED-4DB2-BD59-A6C34878D82A}">
                        <a16:rowId xmlns:a16="http://schemas.microsoft.com/office/drawing/2014/main" val="2034223048"/>
                      </a:ext>
                    </a:extLst>
                  </a:tr>
                  <a:tr h="117973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MRP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𝝈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3×3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𝝈</m:t>
                                            </m:r>
                                          </m:e>
                                        </m:acc>
                                      </m:e>
                                    </m:d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  <m:d>
                                      <m:d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𝝈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2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</m:acc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3×3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𝝈</m:t>
                                            </m:r>
                                          </m:e>
                                        </m:acc>
                                      </m:e>
                                    </m:d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  +2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  <m:sSup>
                                      <m:sSup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𝝈</m:t>
                                        </m:r>
                                      </m:e>
                                      <m:sup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p>
                                    </m:sSup>
                                  </m:e>
                                </m:d>
                                <m:sPre>
                                  <m:sPre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sup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𝝎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=±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360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None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extLst>
                      <a:ext uri="{0D108BD9-81ED-4DB2-BD59-A6C34878D82A}">
                        <a16:rowId xmlns:a16="http://schemas.microsoft.com/office/drawing/2014/main" val="11734566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8819191"/>
                  </p:ext>
                </p:extLst>
              </p:nvPr>
            </p:nvGraphicFramePr>
            <p:xfrm>
              <a:off x="739834" y="689956"/>
              <a:ext cx="10836222" cy="565418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81427">
                      <a:extLst>
                        <a:ext uri="{9D8B030D-6E8A-4147-A177-3AD203B41FA5}">
                          <a16:colId xmlns:a16="http://schemas.microsoft.com/office/drawing/2014/main" val="3348615044"/>
                        </a:ext>
                      </a:extLst>
                    </a:gridCol>
                    <a:gridCol w="821692">
                      <a:extLst>
                        <a:ext uri="{9D8B030D-6E8A-4147-A177-3AD203B41FA5}">
                          <a16:colId xmlns:a16="http://schemas.microsoft.com/office/drawing/2014/main" val="780460766"/>
                        </a:ext>
                      </a:extLst>
                    </a:gridCol>
                    <a:gridCol w="3224904">
                      <a:extLst>
                        <a:ext uri="{9D8B030D-6E8A-4147-A177-3AD203B41FA5}">
                          <a16:colId xmlns:a16="http://schemas.microsoft.com/office/drawing/2014/main" val="3462173258"/>
                        </a:ext>
                      </a:extLst>
                    </a:gridCol>
                    <a:gridCol w="3114449">
                      <a:extLst>
                        <a:ext uri="{9D8B030D-6E8A-4147-A177-3AD203B41FA5}">
                          <a16:colId xmlns:a16="http://schemas.microsoft.com/office/drawing/2014/main" val="220359023"/>
                        </a:ext>
                      </a:extLst>
                    </a:gridCol>
                    <a:gridCol w="1542269">
                      <a:extLst>
                        <a:ext uri="{9D8B030D-6E8A-4147-A177-3AD203B41FA5}">
                          <a16:colId xmlns:a16="http://schemas.microsoft.com/office/drawing/2014/main" val="495035761"/>
                        </a:ext>
                      </a:extLst>
                    </a:gridCol>
                    <a:gridCol w="851481">
                      <a:extLst>
                        <a:ext uri="{9D8B030D-6E8A-4147-A177-3AD203B41FA5}">
                          <a16:colId xmlns:a16="http://schemas.microsoft.com/office/drawing/2014/main" val="2043644326"/>
                        </a:ext>
                      </a:extLst>
                    </a:gridCol>
                  </a:tblGrid>
                  <a:tr h="39152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Parameterization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Dimension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Attitude Matrix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Kinematic Equations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Singularities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Constraints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extLst>
                      <a:ext uri="{0D108BD9-81ED-4DB2-BD59-A6C34878D82A}">
                        <a16:rowId xmlns:a16="http://schemas.microsoft.com/office/drawing/2014/main" val="1738670603"/>
                      </a:ext>
                    </a:extLst>
                  </a:tr>
                  <a:tr h="4967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476" t="-87805" r="-749048" b="-956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65406" t="-87805" r="-171834" b="-956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171233" t="-87805" r="-77886" b="-956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None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1170714" t="-87805" r="-3571" b="-9560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3180380"/>
                      </a:ext>
                    </a:extLst>
                  </a:tr>
                  <a:tr h="13961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476" t="-67249" r="-749048" b="-2423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65406" t="-67249" r="-171834" b="-2423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171233" t="-67249" r="-77886" b="-2423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547826" t="-67249" r="-57312" b="-2423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None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extLst>
                      <a:ext uri="{0D108BD9-81ED-4DB2-BD59-A6C34878D82A}">
                        <a16:rowId xmlns:a16="http://schemas.microsoft.com/office/drawing/2014/main" val="963484633"/>
                      </a:ext>
                    </a:extLst>
                  </a:tr>
                  <a:tr h="9057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476" t="-257047" r="-749048" b="-272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171233" t="-257047" r="-77886" b="-272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None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1170714" t="-257047" r="-3571" b="-272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8288106"/>
                      </a:ext>
                    </a:extLst>
                  </a:tr>
                  <a:tr h="12843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476" t="-253333" r="-749048" b="-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65406" t="-253333" r="-171834" b="-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171233" t="-253333" r="-77886" b="-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547826" t="-253333" r="-57312" b="-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None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extLst>
                      <a:ext uri="{0D108BD9-81ED-4DB2-BD59-A6C34878D82A}">
                        <a16:rowId xmlns:a16="http://schemas.microsoft.com/office/drawing/2014/main" val="2034223048"/>
                      </a:ext>
                    </a:extLst>
                  </a:tr>
                  <a:tr h="11797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476" t="-382474" r="-749048" b="-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65406" t="-382474" r="-171834" b="-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171233" t="-382474" r="-77886" b="-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903" marR="55903" marT="0" marB="0">
                        <a:blipFill>
                          <a:blip r:embed="rId2"/>
                          <a:stretch>
                            <a:fillRect l="-547826" t="-382474" r="-57312" b="-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None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03" marR="55903" marT="0" marB="0"/>
                    </a:tc>
                    <a:extLst>
                      <a:ext uri="{0D108BD9-81ED-4DB2-BD59-A6C34878D82A}">
                        <a16:rowId xmlns:a16="http://schemas.microsoft.com/office/drawing/2014/main" val="11734566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635340" y="91440"/>
            <a:ext cx="1094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I: Kinematics: Describing the Motions of spacecraft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58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558" y="288757"/>
            <a:ext cx="1094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I: Kinematics: Describing the Motions of spacecraft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3558" y="946484"/>
            <a:ext cx="3079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Attitude Determination: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675889" y="1963403"/>
            <a:ext cx="4858385" cy="3476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53979" y="1770898"/>
                <a:ext cx="5117432" cy="4724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It needs a minimum of two observation vectors to determine the three dimensional orientation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20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lvl="0" indent="-285750">
                  <a:spcBef>
                    <a:spcPts val="600"/>
                  </a:spcBef>
                  <a:buFont typeface="Wingdings" panose="05000000000000000000" pitchFamily="2" charset="2"/>
                  <a:buChar char="v"/>
                </a:pPr>
                <a:r>
                  <a:rPr lang="en-US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TRIAD Method:</a:t>
                </a:r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2 direction vectors (Sun, Earth, Magnetic field direction, Stars, Moon, 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…).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DCM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𝐵𝑁</m:t>
                        </m:r>
                      </m:e>
                    </m:d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Inertial frame to Body fixed 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frame.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Advantage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Easy to operate and 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calculate.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Disadvantage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Exist case that is 2 vectors parallel each other.</a:t>
                </a:r>
              </a:p>
              <a:p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79" y="1770898"/>
                <a:ext cx="5117432" cy="4724370"/>
              </a:xfrm>
              <a:prstGeom prst="rect">
                <a:avLst/>
              </a:prstGeom>
              <a:blipFill>
                <a:blip r:embed="rId3"/>
                <a:stretch>
                  <a:fillRect l="-1311" t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29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558" y="288757"/>
            <a:ext cx="1094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I: Kinematics: Describing the Motions of spacecraft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78567" y="811977"/>
                <a:ext cx="10106527" cy="872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>
                  <a:buFont typeface="Wingdings" panose="05000000000000000000" pitchFamily="2" charset="2"/>
                  <a:buChar char="v"/>
                </a:pPr>
                <a:r>
                  <a:rPr lang="en-US" sz="20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Wahba’s Problem:</a:t>
                </a:r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Evaluate the measurements by loss function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Pre>
                                  <m:sPre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</m:acc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  <m:sPre>
                                      <m:sPre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sPre>
                                  </m:e>
                                </m:sPre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567" y="811977"/>
                <a:ext cx="10106527" cy="872547"/>
              </a:xfrm>
              <a:prstGeom prst="rect">
                <a:avLst/>
              </a:prstGeom>
              <a:blipFill>
                <a:blip r:embed="rId2"/>
                <a:stretch>
                  <a:fillRect l="-664" t="-3497" b="-2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78567" y="1807834"/>
                <a:ext cx="4299285" cy="4376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>
                  <a:spcBef>
                    <a:spcPts val="600"/>
                  </a:spcBef>
                  <a:buFont typeface="Wingdings" panose="05000000000000000000" pitchFamily="2" charset="2"/>
                  <a:buChar char="v"/>
                </a:pPr>
                <a:r>
                  <a:rPr lang="en-US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Devenport’s q-Method:</a:t>
                </a:r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2 direction vectors (Sun, Earth, Magnetic field direction, Stars, Moon, 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…).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 quaternions is eigenvector corresponding the largest eigenvalue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4×4</m:t>
                        </m:r>
                      </m:sub>
                    </m:sSub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matrix.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Advantage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Minimize the loss function J. </a:t>
                </a:r>
                <a:endParaRPr lang="en-US" sz="20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Disadvantage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Hard to find eigenvalues and eigenvector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4×4</m:t>
                        </m:r>
                      </m:sup>
                    </m:sSup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567" y="1807834"/>
                <a:ext cx="4299285" cy="4376583"/>
              </a:xfrm>
              <a:prstGeom prst="rect">
                <a:avLst/>
              </a:prstGeom>
              <a:blipFill>
                <a:blip r:embed="rId3"/>
                <a:stretch>
                  <a:fillRect l="-1277" t="-836" r="-2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312567" y="1807834"/>
                <a:ext cx="5446296" cy="4792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>
                  <a:buFont typeface="Wingdings" panose="05000000000000000000" pitchFamily="2" charset="2"/>
                  <a:buChar char="v"/>
                </a:pPr>
                <a:r>
                  <a:rPr lang="en-US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QUEST Method:</a:t>
                </a:r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2 direction vectors (Sun, Earth, Magnetic field direction, Stars, Moon, 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…).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 CRP vector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corresponding the optimal eigenvalue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4×4</m:t>
                        </m:r>
                      </m:sub>
                    </m:sSub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matrix.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Advantage: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+ It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uses a classic Newton-Raphson to find 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optimal eigenvalue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This allows us to 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avoid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numerically intensive 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eigenvalue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problem.</a:t>
                </a:r>
              </a:p>
              <a:p>
                <a:pPr lvl="0"/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+ It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introduces CRP vector that is easier to calculate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3×3</m:t>
                        </m:r>
                      </m:sup>
                    </m:sSup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matrix.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Disadvantage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optimal eigenvalue is a approximate value, therefore accuracy of measurements is lower than q-Method.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567" y="1807834"/>
                <a:ext cx="5446296" cy="4792915"/>
              </a:xfrm>
              <a:prstGeom prst="rect">
                <a:avLst/>
              </a:prstGeom>
              <a:blipFill>
                <a:blip r:embed="rId4"/>
                <a:stretch>
                  <a:fillRect l="-1232" t="-763" r="-112" b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66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557" y="272715"/>
            <a:ext cx="1094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II: Kinetics: Study Spacecraft Motion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3558" y="946484"/>
            <a:ext cx="2904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Rigid Body Dynamics: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910" y="1074822"/>
            <a:ext cx="6561363" cy="34490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3558" y="1609439"/>
                <a:ext cx="5197642" cy="5085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Energy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acc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acc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limLoc m:val="subSu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acc>
                          <m:accPr>
                            <m:chr m:val="̇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  <m:acc>
                          <m:accPr>
                            <m:chr m:val="̇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𝑑𝑚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Energy 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Rate: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𝑭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acc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𝝎</m:t>
                    </m:r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Angular Momentum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𝝎</m:t>
                    </m:r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Equations of Motion:</a:t>
                </a:r>
              </a:p>
              <a:p>
                <a:pPr marL="285750" lvl="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Euler’s Equation:</a:t>
                </a: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acc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Pre>
                            <m:sPre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sPre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Pre>
                            <m:sPre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sPre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Pre>
                            <m:sPre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sPre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Pre>
                            <m:sPre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sPre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acc>
                        <m:accPr>
                          <m:chr m:val="̇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acc>
                    </m:oMath>
                  </m:oMathPara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lvl="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58" y="1609439"/>
                <a:ext cx="5197642" cy="5085303"/>
              </a:xfrm>
              <a:prstGeom prst="rect">
                <a:avLst/>
              </a:prstGeom>
              <a:blipFill>
                <a:blip r:embed="rId3"/>
                <a:stretch>
                  <a:fillRect l="-1172" t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32884" y="5118569"/>
                <a:ext cx="44965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lvl="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Euler’s rotational equations of motion:</a:t>
                </a: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acc>
                        <m:accPr>
                          <m:chr m:val="̇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</m:acc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884" y="5118569"/>
                <a:ext cx="4496552" cy="707886"/>
              </a:xfrm>
              <a:prstGeom prst="rect">
                <a:avLst/>
              </a:prstGeom>
              <a:blipFill>
                <a:blip r:embed="rId4"/>
                <a:stretch>
                  <a:fillRect l="-1220" t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60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3558" y="946484"/>
            <a:ext cx="3579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Momentum/Energy Surface: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930190" y="1346594"/>
            <a:ext cx="4789571" cy="39633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3980" y="1796716"/>
                <a:ext cx="5117432" cy="4008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No external torque os acting on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body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Energy and 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Angular Momentum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conserved.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Angular Momentum: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Energy: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admissible angular velocities will be on the intersection of these two ellipsoids.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Assume: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80" y="1796716"/>
                <a:ext cx="5117432" cy="4008533"/>
              </a:xfrm>
              <a:prstGeom prst="rect">
                <a:avLst/>
              </a:prstGeom>
              <a:blipFill>
                <a:blip r:embed="rId3"/>
                <a:stretch>
                  <a:fillRect l="-1311" t="-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93557" y="272715"/>
            <a:ext cx="1094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II: Kinetics: Study Spacecraft Motion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36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3557" y="272715"/>
            <a:ext cx="1094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II: Kinetics: Study Spacecraft Motion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964714" y="795935"/>
            <a:ext cx="2881630" cy="243586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680680" y="747357"/>
            <a:ext cx="2421890" cy="253301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1086317" y="3658690"/>
            <a:ext cx="2638425" cy="269049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6163142" y="3658690"/>
            <a:ext cx="3474720" cy="26650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46344" y="972801"/>
                <a:ext cx="2039020" cy="1691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Minimum 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energy</a:t>
                </a:r>
              </a:p>
              <a:p>
                <a:pPr lvl="0"/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endParaRPr lang="en-US" sz="20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344" y="972801"/>
                <a:ext cx="2039020" cy="1691425"/>
              </a:xfrm>
              <a:prstGeom prst="rect">
                <a:avLst/>
              </a:prstGeom>
              <a:blipFill>
                <a:blip r:embed="rId6"/>
                <a:stretch>
                  <a:fillRect l="-3293" t="-2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902064" y="972801"/>
                <a:ext cx="2034842" cy="1850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Intermadiate energy case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0"/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2064" y="972801"/>
                <a:ext cx="2034842" cy="1850828"/>
              </a:xfrm>
              <a:prstGeom prst="rect">
                <a:avLst/>
              </a:prstGeom>
              <a:blipFill>
                <a:blip r:embed="rId7"/>
                <a:stretch>
                  <a:fillRect l="-2994" t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46344" y="3658690"/>
                <a:ext cx="2068708" cy="18520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Maximum energy </a:t>
                </a:r>
                <a:endParaRPr lang="en-US" sz="20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case:</a:t>
                </a:r>
              </a:p>
              <a:p>
                <a:pPr lvl="0"/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344" y="3658690"/>
                <a:ext cx="2068708" cy="1852045"/>
              </a:xfrm>
              <a:prstGeom prst="rect">
                <a:avLst/>
              </a:prstGeom>
              <a:blipFill>
                <a:blip r:embed="rId8"/>
                <a:stretch>
                  <a:fillRect l="-3245" t="-1645" r="-2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846680" y="3850379"/>
            <a:ext cx="16875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Family of energy ellipsoid and momentum sphere intersections.</a:t>
            </a:r>
          </a:p>
        </p:txBody>
      </p:sp>
    </p:spTree>
    <p:extLst>
      <p:ext uri="{BB962C8B-B14F-4D97-AF65-F5344CB8AC3E}">
        <p14:creationId xmlns:p14="http://schemas.microsoft.com/office/powerpoint/2010/main" val="371486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557" y="272715"/>
            <a:ext cx="1094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II: Kinetics: Study Spacecraft Motion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3558" y="946484"/>
            <a:ext cx="2438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Gravity Gradient: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700" y="1683697"/>
            <a:ext cx="2675573" cy="3136703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933063" y="2042575"/>
            <a:ext cx="4261704" cy="28983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4888" y="1652336"/>
            <a:ext cx="30961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+ Because of gravity gradient, the “lower” parts of the body will be heavier than the “upper” parts.</a:t>
            </a:r>
          </a:p>
          <a:p>
            <a:pPr>
              <a:spcBef>
                <a:spcPts val="1200"/>
              </a:spcBef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+ The gravity gradient torque acting on the spacecraft is:</a:t>
            </a:r>
          </a:p>
          <a:p>
            <a:pPr>
              <a:spcBef>
                <a:spcPts val="1200"/>
              </a:spcBef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09792" y="4231612"/>
                <a:ext cx="3160289" cy="2278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/>
                          </m:ctrlPr>
                        </m:sSubPr>
                        <m:e>
                          <m:r>
                            <a:rPr lang="en-US" sz="2000" b="1" i="1"/>
                            <m:t>𝑳</m:t>
                          </m:r>
                        </m:e>
                        <m:sub>
                          <m:r>
                            <a:rPr lang="en-US" sz="2000" i="1"/>
                            <m:t>𝐺</m:t>
                          </m:r>
                        </m:sub>
                      </m:sSub>
                      <m:r>
                        <a:rPr lang="en-US" sz="2000" i="1"/>
                        <m:t>=</m:t>
                      </m:r>
                      <m:nary>
                        <m:naryPr>
                          <m:limLoc m:val="subSup"/>
                          <m:ctrlPr>
                            <a:rPr lang="en-US" sz="2000" i="1"/>
                          </m:ctrlPr>
                        </m:naryPr>
                        <m:sub>
                          <m:r>
                            <a:rPr lang="en-US" sz="2000" i="1"/>
                            <m:t>𝐵</m:t>
                          </m:r>
                        </m:sub>
                        <m:sup>
                          <m:r>
                            <a:rPr lang="en-US" sz="2000" i="1"/>
                            <m:t> </m:t>
                          </m:r>
                        </m:sup>
                        <m:e>
                          <m:r>
                            <a:rPr lang="en-US" sz="2000" b="1" i="1"/>
                            <m:t>𝒓</m:t>
                          </m:r>
                          <m:r>
                            <a:rPr lang="en-US" sz="2000" i="1"/>
                            <m:t>×</m:t>
                          </m:r>
                          <m:r>
                            <a:rPr lang="en-US" sz="2000" i="1"/>
                            <m:t>𝑑</m:t>
                          </m:r>
                          <m:sSub>
                            <m:sSubPr>
                              <m:ctrlPr>
                                <a:rPr lang="en-US" sz="2000" i="1"/>
                              </m:ctrlPr>
                            </m:sSubPr>
                            <m:e>
                              <m:r>
                                <a:rPr lang="en-US" sz="2000" b="1" i="1"/>
                                <m:t>𝑭</m:t>
                              </m:r>
                            </m:e>
                            <m:sub>
                              <m:r>
                                <a:rPr lang="en-US" sz="2000" i="1"/>
                                <m:t>𝐺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smtClean="0"/>
              </a:p>
              <a:p>
                <a:pPr>
                  <a:spcBef>
                    <a:spcPts val="1200"/>
                  </a:spcBef>
                </a:pPr>
                <a:endParaRPr lang="en-US" sz="2000"/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/>
                        <m:t>→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/>
                          </m:ctrlPr>
                        </m:sSubPr>
                        <m:e>
                          <m:r>
                            <a:rPr lang="en-US" sz="2000" b="1" i="1"/>
                            <m:t>𝑳</m:t>
                          </m:r>
                        </m:e>
                        <m:sub>
                          <m:r>
                            <a:rPr lang="en-US" sz="2000" i="1"/>
                            <m:t>𝐺</m:t>
                          </m:r>
                        </m:sub>
                      </m:sSub>
                      <m:r>
                        <a:rPr lang="en-US" sz="2000" i="1"/>
                        <m:t>=</m:t>
                      </m:r>
                      <m:f>
                        <m:fPr>
                          <m:ctrlPr>
                            <a:rPr lang="en-US" sz="2000" i="1"/>
                          </m:ctrlPr>
                        </m:fPr>
                        <m:num>
                          <m:r>
                            <a:rPr lang="en-US" sz="2000" i="1"/>
                            <m:t>3</m:t>
                          </m:r>
                          <m:r>
                            <a:rPr lang="en-US" sz="2000" i="1"/>
                            <m:t>𝐺</m:t>
                          </m:r>
                          <m:sSub>
                            <m:sSubPr>
                              <m:ctrlPr>
                                <a:rPr lang="en-US" sz="2000" i="1"/>
                              </m:ctrlPr>
                            </m:sSubPr>
                            <m:e>
                              <m:r>
                                <a:rPr lang="en-US" sz="2000" i="1"/>
                                <m:t>𝑀</m:t>
                              </m:r>
                            </m:e>
                            <m:sub>
                              <m:r>
                                <a:rPr lang="en-US" sz="2000" i="1"/>
                                <m:t>𝑒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2000" i="1"/>
                              </m:ctrlPr>
                            </m:sSubSupPr>
                            <m:e>
                              <m:r>
                                <a:rPr lang="en-US" sz="2000" i="1"/>
                                <m:t>𝑅</m:t>
                              </m:r>
                            </m:e>
                            <m:sub>
                              <m:r>
                                <a:rPr lang="en-US" sz="2000" i="1"/>
                                <m:t>𝑐</m:t>
                              </m:r>
                            </m:sub>
                            <m:sup>
                              <m:r>
                                <a:rPr lang="en-US" sz="2000" i="1"/>
                                <m:t>5</m:t>
                              </m:r>
                            </m:sup>
                          </m:sSubSup>
                        </m:den>
                      </m:f>
                      <m:sSub>
                        <m:sSubPr>
                          <m:ctrlPr>
                            <a:rPr lang="en-US" sz="2000" i="1"/>
                          </m:ctrlPr>
                        </m:sSubPr>
                        <m:e>
                          <m:r>
                            <a:rPr lang="en-US" sz="2000" b="1" i="1"/>
                            <m:t>𝑹</m:t>
                          </m:r>
                        </m:e>
                        <m:sub>
                          <m:r>
                            <a:rPr lang="en-US" sz="2000" i="1"/>
                            <m:t>𝑐</m:t>
                          </m:r>
                        </m:sub>
                      </m:sSub>
                      <m:r>
                        <a:rPr lang="en-US" sz="2000" i="1"/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/>
                          </m:ctrlPr>
                        </m:dPr>
                        <m:e>
                          <m:r>
                            <a:rPr lang="en-US" sz="2000" i="1"/>
                            <m:t>𝐼</m:t>
                          </m:r>
                        </m:e>
                      </m:d>
                      <m:sSub>
                        <m:sSubPr>
                          <m:ctrlPr>
                            <a:rPr lang="en-US" sz="2000" i="1"/>
                          </m:ctrlPr>
                        </m:sSubPr>
                        <m:e>
                          <m:r>
                            <a:rPr lang="en-US" sz="2000" b="1" i="1"/>
                            <m:t>𝑹</m:t>
                          </m:r>
                        </m:e>
                        <m:sub>
                          <m:r>
                            <a:rPr lang="en-US" sz="2000" i="1"/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000"/>
              </a:p>
              <a:p>
                <a:pPr>
                  <a:spcBef>
                    <a:spcPts val="1200"/>
                  </a:spcBef>
                </a:pPr>
                <a:endParaRPr lang="en-US" sz="200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92" y="4231612"/>
                <a:ext cx="3160289" cy="22788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6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557" y="272715"/>
            <a:ext cx="1094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III: Control of Nonlinear Spacecraft Attitude Motion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3558" y="946484"/>
            <a:ext cx="2707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Stability Definitions: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947454" y="4457023"/>
            <a:ext cx="3528060" cy="15570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94611" y="1748589"/>
                <a:ext cx="4138863" cy="2708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>
                  <a:spcBef>
                    <a:spcPts val="1200"/>
                  </a:spcBef>
                  <a:buFont typeface="Wingdings" panose="05000000000000000000" pitchFamily="2" charset="2"/>
                  <a:buChar char="v"/>
                </a:pPr>
                <a:r>
                  <a:rPr lang="en-US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Neighborhood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Give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 state vector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said to be in the neighborhood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if:</a:t>
                </a:r>
              </a:p>
              <a:p>
                <a:pPr algn="ctr">
                  <a:spcBef>
                    <a:spcPts val="1200"/>
                  </a:spcBef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ts val="1200"/>
                  </a:spcBef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  <a:r>
                  <a:rPr lang="en-US" sz="20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11" y="1748589"/>
                <a:ext cx="4138863" cy="2708434"/>
              </a:xfrm>
              <a:prstGeom prst="rect">
                <a:avLst/>
              </a:prstGeom>
              <a:blipFill>
                <a:blip r:embed="rId3"/>
                <a:stretch>
                  <a:fillRect l="-1325" t="-1351" r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24863" y="1748589"/>
                <a:ext cx="4138863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>
                  <a:spcBef>
                    <a:spcPts val="1200"/>
                  </a:spcBef>
                  <a:buFont typeface="Wingdings" panose="05000000000000000000" pitchFamily="2" charset="2"/>
                  <a:buChar char="v"/>
                </a:pPr>
                <a:r>
                  <a:rPr lang="en-US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Lagrange Stability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motion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said to be Lagrange stable (or bound) relative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there exists 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that:</a:t>
                </a:r>
              </a:p>
              <a:p>
                <a:pPr algn="ctr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sz="20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863" y="1748589"/>
                <a:ext cx="4138863" cy="2554545"/>
              </a:xfrm>
              <a:prstGeom prst="rect">
                <a:avLst/>
              </a:prstGeom>
              <a:blipFill>
                <a:blip r:embed="rId4"/>
                <a:stretch>
                  <a:fillRect l="-1325" t="-1432" r="-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6880726" y="4498928"/>
            <a:ext cx="3683000" cy="151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8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573</Words>
  <Application>Microsoft Office PowerPoint</Application>
  <PresentationFormat>Widescreen</PresentationFormat>
  <Paragraphs>209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VAN LAM 20181566</dc:creator>
  <cp:lastModifiedBy>HOANG VAN LAM 20181566</cp:lastModifiedBy>
  <cp:revision>28</cp:revision>
  <dcterms:created xsi:type="dcterms:W3CDTF">2023-04-13T09:28:24Z</dcterms:created>
  <dcterms:modified xsi:type="dcterms:W3CDTF">2023-04-18T03:37:21Z</dcterms:modified>
</cp:coreProperties>
</file>