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42673-1D39-416F-8A82-12894CDD88F5}" v="1" dt="2023-03-15T14:54:59.795"/>
    <p1510:client id="{9EF12C9F-D798-44C2-A52A-94F51DC1E0B2}" v="1643" dt="2023-03-15T16:20:35.976"/>
    <p1510:client id="{AAB436C6-7F44-D694-6375-1F04238E2782}" v="8" dt="2023-03-17T07:03:11.192"/>
    <p1510:client id="{F5013F92-4E53-4841-AA9F-0451AAF00562}" v="38" dt="2023-03-15T16:09:05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4/12/2023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3AB910-D047-25F4-61DB-C1239699CD76}"/>
              </a:ext>
            </a:extLst>
          </p:cNvPr>
          <p:cNvSpPr/>
          <p:nvPr/>
        </p:nvSpPr>
        <p:spPr>
          <a:xfrm>
            <a:off x="3966693" y="3429000"/>
            <a:ext cx="4314422" cy="31875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B3630-0BE3-64EF-E34A-B252F2B1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71" y="3402974"/>
            <a:ext cx="3057458" cy="320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DB5B0-D864-D57D-7F7E-F810460D6EB4}"/>
              </a:ext>
            </a:extLst>
          </p:cNvPr>
          <p:cNvSpPr txBox="1"/>
          <p:nvPr/>
        </p:nvSpPr>
        <p:spPr>
          <a:xfrm>
            <a:off x="4567271" y="4043965"/>
            <a:ext cx="300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TRƯỜNG ĐIỆN – ĐIỆN TỬ</a:t>
            </a:r>
          </a:p>
        </p:txBody>
      </p:sp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Attitude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5562" y="1230923"/>
                <a:ext cx="86076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Attitude determination: </a:t>
                </a:r>
                <a:r>
                  <a:rPr lang="en-US"/>
                  <a:t>requires finding independent quantitys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Static attitude determination: all measurements are taken at the same time. Using this snapshot in time concept, the problem becomes up optimally solving the geometry of measurements.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Dynamic attitude determination: Here measurements are taken overtime. This is a much harder problem, in that attitude measurements are taken overtime, along with some gyro (rotation rate) measurements, which then need to be optimally blended together (Kalman filter).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/>
                  <a:t>2D attitude needs 1 direction measurement.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/>
                  <a:t>3D attitude needs a minimum of 2 direction measurements.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	3D attitude determination is 3 dimensional problem, so that needs a minimum 	of 2 direction measurements.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62" y="1230923"/>
                <a:ext cx="8607669" cy="4524315"/>
              </a:xfrm>
              <a:prstGeom prst="rect">
                <a:avLst/>
              </a:prstGeom>
              <a:blipFill>
                <a:blip r:embed="rId2"/>
                <a:stretch>
                  <a:fillRect l="-567" t="-80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93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Attitude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213338"/>
                <a:ext cx="9328638" cy="264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To determine attitude, we use the inertial direction to certain objects (Sun, Earth, magnetic field directin, stars, moon,…..)</a:t>
                </a:r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/>
                  <a:t>: Sun direction</a:t>
                </a:r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/>
                  <a:t>: Magnetic field direction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Use 2 frame to consider this problem:</a:t>
                </a:r>
              </a:p>
              <a:p>
                <a:r>
                  <a:rPr lang="en-US"/>
                  <a:t>	+ Fixed body frame: B</a:t>
                </a:r>
              </a:p>
              <a:p>
                <a:r>
                  <a:rPr lang="en-US"/>
                  <a:t>	+ ECI (Earth Centered Inertial) frame (non-rotating frame): 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Measured: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sPre>
                  </m:oMath>
                </a14:m>
                <a:r>
                  <a:rPr lang="en-US"/>
                  <a:t>		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sPre>
                  </m:oMath>
                </a14:m>
                <a:endParaRPr lang="en-US"/>
              </a:p>
              <a:p>
                <a:pPr lvl="3"/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sPre>
                  </m:oMath>
                </a14:m>
                <a:r>
                  <a:rPr lang="en-US"/>
                  <a:t>		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sPre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13338"/>
                <a:ext cx="9328638" cy="2642005"/>
              </a:xfrm>
              <a:prstGeom prst="rect">
                <a:avLst/>
              </a:prstGeom>
              <a:blipFill>
                <a:blip r:embed="rId2"/>
                <a:stretch>
                  <a:fillRect l="-458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3677" y="4185138"/>
                <a:ext cx="3721788" cy="1534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Mapping: 	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sPre>
                  </m:oMath>
                </a14:m>
                <a:endParaRPr lang="en-US"/>
              </a:p>
              <a:p>
                <a:pPr lvl="2"/>
                <a:r>
                  <a:rPr lang="en-US"/>
                  <a:t>	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sPre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/>
                  <a:t>: express estimative frame</a:t>
                </a:r>
              </a:p>
              <a:p>
                <a:pPr lvl="2"/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How do we find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77" y="4185138"/>
                <a:ext cx="3721788" cy="1534010"/>
              </a:xfrm>
              <a:prstGeom prst="rect">
                <a:avLst/>
              </a:prstGeom>
              <a:blipFill>
                <a:blip r:embed="rId3"/>
                <a:stretch>
                  <a:fillRect l="-1148" t="-797" r="-4754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TRIAD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94" y="1206868"/>
            <a:ext cx="4858428" cy="3477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2515" y="1397977"/>
                <a:ext cx="3569677" cy="4130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N: Inertial frame</a:t>
                </a:r>
              </a:p>
              <a:p>
                <a:r>
                  <a:rPr lang="en-US"/>
                  <a:t>B: Body frame</a:t>
                </a:r>
              </a:p>
              <a:p>
                <a:r>
                  <a:rPr lang="en-US"/>
                  <a:t>T: Tria frame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Assume: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/>
              </a:p>
              <a:p>
                <a:r>
                  <a:rPr lang="en-US"/>
                  <a:t>     Then define: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b="0"/>
              </a:p>
              <a:p>
                <a:endParaRPr lang="en-US" b="0"/>
              </a:p>
              <a:p>
                <a:r>
                  <a:rPr lang="en-US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/>
                  <a:t> to construct T frame, because magnetic field is unstable.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Case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/>
                  <a:t> are parallel </a:t>
                </a:r>
              </a:p>
              <a:p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use gyroscope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" y="1397977"/>
                <a:ext cx="3569677" cy="4130105"/>
              </a:xfrm>
              <a:prstGeom prst="rect">
                <a:avLst/>
              </a:prstGeom>
              <a:blipFill>
                <a:blip r:embed="rId3"/>
                <a:stretch>
                  <a:fillRect l="-1365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1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TRIAD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7107" y="1283677"/>
                <a:ext cx="3358661" cy="278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Body frame triad vectors: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sPre>
                        </m:e>
                      </m:sPre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Pre>
                                <m:sPre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Pre>
                                    <m:sPre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</m:sPre>
                                </m:e>
                              </m:sPre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Pre>
                                    <m:sPre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Pre>
                                        <m:sPre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acc>
                                        </m:e>
                                      </m:sPre>
                                    </m:e>
                                  </m:sPre>
                                </m:e>
                              </m:d>
                            </m:den>
                          </m:f>
                        </m:e>
                      </m:sPre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Pre>
                                <m:sPre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sPre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07" y="1283677"/>
                <a:ext cx="3358661" cy="2789738"/>
              </a:xfrm>
              <a:prstGeom prst="rect">
                <a:avLst/>
              </a:prstGeom>
              <a:blipFill>
                <a:blip r:embed="rId2"/>
                <a:stretch>
                  <a:fillRect l="-1089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03730" y="1283677"/>
                <a:ext cx="3426069" cy="278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Inertial frame triad vectors: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sPre>
                        </m:e>
                      </m:sPre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Pre>
                                <m:sPre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Pre>
                                    <m:sPre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</m:sPre>
                                </m:e>
                              </m:sPre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Pre>
                                    <m:sPre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Pre>
                                        <m:sPre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acc>
                                        </m:e>
                                      </m:sPre>
                                    </m:e>
                                  </m:sPre>
                                </m:e>
                              </m:d>
                            </m:den>
                          </m:f>
                        </m:e>
                      </m:sPre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Pre>
                                <m:sPre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sPre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30" y="1283677"/>
                <a:ext cx="3426069" cy="2789738"/>
              </a:xfrm>
              <a:prstGeom prst="rect">
                <a:avLst/>
              </a:prstGeom>
              <a:blipFill>
                <a:blip r:embed="rId3"/>
                <a:stretch>
                  <a:fillRect l="-106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6969" y="4651131"/>
                <a:ext cx="374794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We can compute the desired DCM: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69" y="4651131"/>
                <a:ext cx="3747949" cy="1200329"/>
              </a:xfrm>
              <a:prstGeom prst="rect">
                <a:avLst/>
              </a:prstGeom>
              <a:blipFill>
                <a:blip r:embed="rId4"/>
                <a:stretch>
                  <a:fillRect l="-976" t="-3046" r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1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Wahba’s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2855" y="1274885"/>
                <a:ext cx="4519245" cy="3946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Assume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/>
                  <a:t> observation measurements (Sun, magnetic field, star,….) and know the corresponding inertial direction vectors. Then we can write attitude determination as:</a:t>
                </a:r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Pre>
                          <m:sPre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sPre>
                      </m:e>
                    </m:sPre>
                  </m:oMath>
                </a14:m>
                <a:r>
                  <a:rPr lang="en-US"/>
                  <a:t>		</a:t>
                </a:r>
              </a:p>
              <a:p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/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Consider cost dunction: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Pre>
                                    <m:sPre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d>
                                      <m:sPre>
                                        <m:sPre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sPre>
                                    </m:e>
                                  </m:sPre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If all measurements are perfect,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5" y="1274885"/>
                <a:ext cx="4519245" cy="3946530"/>
              </a:xfrm>
              <a:prstGeom prst="rect">
                <a:avLst/>
              </a:prstGeom>
              <a:blipFill>
                <a:blip r:embed="rId2"/>
                <a:stretch>
                  <a:fillRect l="-945" t="-772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97" y="1727352"/>
            <a:ext cx="5652623" cy="33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Devenport’s q-method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88223" y="1424354"/>
                <a:ext cx="6199839" cy="516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Let the Euler parameter (quaternion) be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The cost function can be rewritten: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−[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sPre>
                                      <m:sPre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sPre>
                                  </m:e>
                                </m:sPre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−[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sPre>
                                      <m:sPre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sPre>
                                  </m:e>
                                </m:sPre>
                              </m:e>
                            </m:d>
                          </m:e>
                          <m:sup/>
                        </m:sSup>
                      </m:e>
                    </m:nary>
                  </m:oMath>
                </a14:m>
                <a:r>
                  <a:rPr lang="en-US" b="0"/>
                  <a:t>	</a:t>
                </a:r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sPre>
                        </m:e>
                      </m:nary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Pre>
                                <m:sPre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Pre>
                                    <m:sPre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sPre>
                                        <m:sPre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sPre>
                                    </m:e>
                                  </m:sPre>
                                </m:e>
                              </m:sPre>
                            </m:e>
                          </m:sPre>
                        </m:e>
                      </m:sPre>
                    </m:oMath>
                  </m:oMathPara>
                </a14:m>
                <a:endParaRPr lang="en-US"/>
              </a:p>
              <a:p>
                <a:r>
                  <a:rPr lang="en-US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Pre>
                          <m:sPre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sPre>
                              <m:sPre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/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sPre>
                          </m:e>
                        </m:sPre>
                      </m:e>
                    </m:nary>
                  </m:oMath>
                </a14:m>
                <a:r>
                  <a:rPr lang="en-US" b="0"/>
                  <a:t>	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/>
                  <a:t>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/>
                  <a:t> is equivalent to maximizing the gain gunction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Pre>
                                <m:sPre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sPre>
                        </m:e>
                      </m:nary>
                    </m:oMath>
                  </m:oMathPara>
                </a14:m>
                <a:endParaRPr lang="en-US" b="0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223" y="1424354"/>
                <a:ext cx="6199839" cy="5162311"/>
              </a:xfrm>
              <a:prstGeom prst="rect">
                <a:avLst/>
              </a:prstGeom>
              <a:blipFill>
                <a:blip r:embed="rId2"/>
                <a:stretch>
                  <a:fillRect l="-590"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42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Devenport’s q-method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0592" y="1230923"/>
                <a:ext cx="5267852" cy="419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Rewrite the gain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sPre>
                        </m:e>
                      </m:sPre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92" y="1230923"/>
                <a:ext cx="5267852" cy="4190634"/>
              </a:xfrm>
              <a:prstGeom prst="rect">
                <a:avLst/>
              </a:prstGeom>
              <a:blipFill>
                <a:blip r:embed="rId2"/>
                <a:stretch>
                  <a:fillRect l="-810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71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Devenport’s q-method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2662" y="1318846"/>
                <a:ext cx="9838592" cy="347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However, since the EP vectors must abide by the unit length constraint, we cannot solve this gain function directly. Instead, we use lagrange multipliers to yield a new gain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Differentiate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and set it equal to 0 to find the extreme point of this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	The desired EP vector is the eigenvetor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matrix.</a:t>
                </a:r>
              </a:p>
              <a:p>
                <a:r>
                  <a:rPr lang="en-US"/>
                  <a:t>	To maximizie the gain function , we need to choose the largest eigenvalue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matrix.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62" y="1318846"/>
                <a:ext cx="9838592" cy="3475760"/>
              </a:xfrm>
              <a:prstGeom prst="rect">
                <a:avLst/>
              </a:prstGeom>
              <a:blipFill>
                <a:blip r:embed="rId2"/>
                <a:stretch>
                  <a:fillRect l="-434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2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QUEST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3385" y="1283677"/>
                <a:ext cx="4783015" cy="4337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Recall the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/>
                  <a:t> and gain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Pre>
                                <m:sPre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sPre>
                            </m:e>
                          </m:sPre>
                        </m:e>
                      </m:nary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Pre>
                                <m:sPre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sPre>
                        </m:e>
                      </m:nary>
                    </m:oMath>
                  </m:oMathPara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Found optimal gain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5" y="1283677"/>
                <a:ext cx="4783015" cy="4337213"/>
              </a:xfrm>
              <a:prstGeom prst="rect">
                <a:avLst/>
              </a:prstGeom>
              <a:blipFill>
                <a:blip r:embed="rId2"/>
                <a:stretch>
                  <a:fillRect l="-764" t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80993" y="1283677"/>
                <a:ext cx="5556738" cy="398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The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must satisfy the characteristic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Using a class Newton-Raphson interation method: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93" y="1283677"/>
                <a:ext cx="5556738" cy="3982437"/>
              </a:xfrm>
              <a:prstGeom prst="rect">
                <a:avLst/>
              </a:prstGeom>
              <a:blipFill>
                <a:blip r:embed="rId3"/>
                <a:stretch>
                  <a:fillRect l="-768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89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573791" y="2133845"/>
            <a:ext cx="5422456" cy="2590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6000"/>
              <a:t>THANKS FOR YOUR WATCHING!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velocity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11808-5E77-9B8A-F6FD-B1BA806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6197958"/>
            <a:ext cx="2263457" cy="244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429" y="1235754"/>
            <a:ext cx="3858163" cy="427509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3931" y="1566153"/>
                <a:ext cx="2710422" cy="2930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Speed of P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1" y="1566153"/>
                <a:ext cx="2710422" cy="2930674"/>
              </a:xfrm>
              <a:prstGeom prst="rect">
                <a:avLst/>
              </a:prstGeom>
              <a:blipFill>
                <a:blip r:embed="rId4"/>
                <a:stretch>
                  <a:fillRect l="-1348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inertia derivative of the position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59150" y="1060315"/>
                <a:ext cx="8978630" cy="532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Position vector: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Angular velocity vector: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derivative of a vector respect to B frame: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sPre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     </a:t>
                </a:r>
              </a:p>
              <a:p>
                <a:r>
                  <a:rPr lang="en-US" sz="2000" dirty="0"/>
                  <a:t>       since: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sPre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inertial derivative of a position vector: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sPre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sPre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sPre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sPre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</a:t>
                </a:r>
              </a:p>
              <a:p>
                <a:r>
                  <a:rPr lang="en-US" sz="2000" dirty="0"/>
                  <a:t>      since: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sPre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50" y="1060315"/>
                <a:ext cx="8978630" cy="5323509"/>
              </a:xfrm>
              <a:prstGeom prst="rect">
                <a:avLst/>
              </a:prstGeom>
              <a:blipFill>
                <a:blip r:embed="rId2"/>
                <a:stretch>
                  <a:fillRect l="-611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5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Principal Rotation Vector (PRV)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57" y="1353519"/>
            <a:ext cx="4344006" cy="4334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936" y="1575881"/>
                <a:ext cx="3127651" cy="380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Relation to DCM: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</m:sPre>
                        </m:e>
                      </m:sPre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𝐵𝑁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𝑒𝑖𝑔𝑒𝑛𝑣𝑒𝑐𝑡𝑜𝑟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𝐵𝑁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𝑒𝑖𝑔𝑒𝑛𝑣𝑎𝑙𝑢𝑒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𝐵𝑁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6" y="1575881"/>
                <a:ext cx="3127651" cy="3800336"/>
              </a:xfrm>
              <a:prstGeom prst="rect">
                <a:avLst/>
              </a:prstGeom>
              <a:blipFill>
                <a:blip r:embed="rId3"/>
                <a:stretch>
                  <a:fillRect l="-1365" t="-161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2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Principal Rotation Vector (PRV)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10153" y="1266092"/>
                <a:ext cx="6156494" cy="464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Transform PRV to DCM: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endParaRPr lang="en-US" b="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The inverse transform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/>
                  <a:t> to PRV: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53" y="1266092"/>
                <a:ext cx="6156494" cy="4641271"/>
              </a:xfrm>
              <a:prstGeom prst="rect">
                <a:avLst/>
              </a:prstGeom>
              <a:blipFill>
                <a:blip r:embed="rId2"/>
                <a:stretch>
                  <a:fillRect l="-594" t="-788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2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Euler parameters (quaternion)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461" y="1143000"/>
                <a:ext cx="3292633" cy="425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Euler parameter (quaternion):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/>
              </a:p>
              <a:p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/>
              </a:p>
              <a:p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1" y="1143000"/>
                <a:ext cx="3292633" cy="4254306"/>
              </a:xfrm>
              <a:prstGeom prst="rect">
                <a:avLst/>
              </a:prstGeom>
              <a:blipFill>
                <a:blip r:embed="rId2"/>
                <a:stretch>
                  <a:fillRect l="-1296" t="-861" r="-1111" b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98378" y="1143000"/>
                <a:ext cx="7219990" cy="407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EP to DCM: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378" y="1143000"/>
                <a:ext cx="7219990" cy="4071307"/>
              </a:xfrm>
              <a:prstGeom prst="rect">
                <a:avLst/>
              </a:prstGeom>
              <a:blipFill>
                <a:blip r:embed="rId3"/>
                <a:stretch>
                  <a:fillRect l="-506" t="-900" b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50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Sheppard’s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2323" y="1310054"/>
                <a:ext cx="3384068" cy="4388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First step: Find largest value of: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Since: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/>
                  <a:t> not equal to 0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23" y="1310054"/>
                <a:ext cx="3384068" cy="4388189"/>
              </a:xfrm>
              <a:prstGeom prst="rect">
                <a:avLst/>
              </a:prstGeom>
              <a:blipFill>
                <a:blip r:embed="rId2"/>
                <a:stretch>
                  <a:fillRect l="-1439" t="-833" r="-540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8331" y="1521069"/>
                <a:ext cx="4592091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Second step: Compute the remain Eps using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)/4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)/4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)/4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)/4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)/4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)/4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31" y="1521069"/>
                <a:ext cx="4592091" cy="3693319"/>
              </a:xfrm>
              <a:prstGeom prst="rect">
                <a:avLst/>
              </a:prstGeom>
              <a:blipFill>
                <a:blip r:embed="rId3"/>
                <a:stretch>
                  <a:fillRect l="-930" t="-99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24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Classical Rodrigues Parameters (CRP)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4592" y="1222131"/>
                <a:ext cx="3224794" cy="4319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Euler parameter relationship: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𝑆𝑖𝑛𝑔𝑢𝑙𝑎𝑟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±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Principle rotation: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𝑆𝑖𝑛𝑔𝑢𝑙𝑎𝑟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±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2" y="1222131"/>
                <a:ext cx="3224794" cy="4319580"/>
              </a:xfrm>
              <a:prstGeom prst="rect">
                <a:avLst/>
              </a:prstGeom>
              <a:blipFill>
                <a:blip r:embed="rId2"/>
                <a:stretch>
                  <a:fillRect l="-1323" t="-705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29" y="1591463"/>
            <a:ext cx="4648849" cy="4220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3129" y="1222131"/>
            <a:ext cx="32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CRP Stereographic Projection:</a:t>
            </a:r>
          </a:p>
        </p:txBody>
      </p:sp>
    </p:spTree>
    <p:extLst>
      <p:ext uri="{BB962C8B-B14F-4D97-AF65-F5344CB8AC3E}">
        <p14:creationId xmlns:p14="http://schemas.microsoft.com/office/powerpoint/2010/main" val="18893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Modified Rodrigues parameters (MRPs)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3385" y="1230923"/>
                <a:ext cx="3224794" cy="450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Euler parameter relationship: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𝑆𝑖𝑛𝑔𝑢𝑙𝑎𝑟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±360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Pricipal rotation: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𝑆𝑖𝑛𝑔𝑢𝑙𝑎𝑟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±360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5" y="1230923"/>
                <a:ext cx="3224794" cy="4508094"/>
              </a:xfrm>
              <a:prstGeom prst="rect">
                <a:avLst/>
              </a:prstGeom>
              <a:blipFill>
                <a:blip r:embed="rId2"/>
                <a:stretch>
                  <a:fillRect l="-1134" t="-812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0308" y="1230923"/>
                <a:ext cx="2091663" cy="1855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CRP relationship: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rad>
                        </m:den>
                      </m:f>
                    </m:oMath>
                  </m:oMathPara>
                </a14:m>
                <a:endParaRPr lang="en-US" b="0"/>
              </a:p>
              <a:p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08" y="1230923"/>
                <a:ext cx="2091663" cy="1855573"/>
              </a:xfrm>
              <a:prstGeom prst="rect">
                <a:avLst/>
              </a:prstGeom>
              <a:blipFill>
                <a:blip r:embed="rId3"/>
                <a:stretch>
                  <a:fillRect l="-1749" t="-1974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1230923"/>
            <a:ext cx="4656835" cy="427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D3E43CFCD8443B1FA7A8808A723A4" ma:contentTypeVersion="13" ma:contentTypeDescription="Create a new document." ma:contentTypeScope="" ma:versionID="e0387cdf8c85a990249de3f02df787a1">
  <xsd:schema xmlns:xsd="http://www.w3.org/2001/XMLSchema" xmlns:xs="http://www.w3.org/2001/XMLSchema" xmlns:p="http://schemas.microsoft.com/office/2006/metadata/properties" xmlns:ns3="9729219c-0276-4ea2-85d4-22454d4ab818" xmlns:ns4="048321e5-c008-4958-8f7a-daf0b6490e1c" targetNamespace="http://schemas.microsoft.com/office/2006/metadata/properties" ma:root="true" ma:fieldsID="c4014ab08b898119687cfd5df951a5d3" ns3:_="" ns4:_="">
    <xsd:import namespace="9729219c-0276-4ea2-85d4-22454d4ab818"/>
    <xsd:import namespace="048321e5-c008-4958-8f7a-daf0b6490e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29219c-0276-4ea2-85d4-22454d4ab8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321e5-c008-4958-8f7a-daf0b6490e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4DFA84-1A5F-4163-9D0C-3A284CF54F76}">
  <ds:schemaRefs>
    <ds:schemaRef ds:uri="http://purl.org/dc/elements/1.1/"/>
    <ds:schemaRef ds:uri="http://www.w3.org/XML/1998/namespace"/>
    <ds:schemaRef ds:uri="http://schemas.openxmlformats.org/package/2006/metadata/core-properties"/>
    <ds:schemaRef ds:uri="9729219c-0276-4ea2-85d4-22454d4ab818"/>
    <ds:schemaRef ds:uri="http://schemas.microsoft.com/office/2006/documentManagement/types"/>
    <ds:schemaRef ds:uri="http://schemas.microsoft.com/office/infopath/2007/PartnerControls"/>
    <ds:schemaRef ds:uri="048321e5-c008-4958-8f7a-daf0b6490e1c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E9B9119-EF42-496E-A07E-E89232690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5D3CC5-84CD-4E14-A9DA-4E92075D9A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29219c-0276-4ea2-85d4-22454d4ab818"/>
    <ds:schemaRef ds:uri="048321e5-c008-4958-8f7a-daf0b6490e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483</Words>
  <Application>Microsoft Office PowerPoint</Application>
  <PresentationFormat>Widescreen</PresentationFormat>
  <Paragraphs>267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Angular velocity</vt:lpstr>
      <vt:lpstr>The inertia derivative of the position vector</vt:lpstr>
      <vt:lpstr>Principal Rotation Vector (PRV)</vt:lpstr>
      <vt:lpstr>Principal Rotation Vector (PRV)</vt:lpstr>
      <vt:lpstr>Euler parameters (quaternion)</vt:lpstr>
      <vt:lpstr>Sheppard’s method</vt:lpstr>
      <vt:lpstr>Classical Rodrigues Parameters (CRP)</vt:lpstr>
      <vt:lpstr>Modified Rodrigues parameters (MRPs)</vt:lpstr>
      <vt:lpstr>Attitude Determination</vt:lpstr>
      <vt:lpstr>Attitude Determination</vt:lpstr>
      <vt:lpstr>TRIAD Method</vt:lpstr>
      <vt:lpstr>TRIAD Method</vt:lpstr>
      <vt:lpstr>Wahba’s Problem</vt:lpstr>
      <vt:lpstr>Devenport’s q-method</vt:lpstr>
      <vt:lpstr>Devenport’s q-method</vt:lpstr>
      <vt:lpstr>Devenport’s q-method</vt:lpstr>
      <vt:lpstr>QUEST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HOANG VAN LAM 20181566</cp:lastModifiedBy>
  <cp:revision>48</cp:revision>
  <dcterms:created xsi:type="dcterms:W3CDTF">2021-05-28T04:32:29Z</dcterms:created>
  <dcterms:modified xsi:type="dcterms:W3CDTF">2023-04-13T02:19:34Z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0x0101000A0D3E43CFCD8443B1FA7A8808A723A4</vt:lpwstr>
  </property>
</Properties>
</file>