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9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6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0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4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98E-72DC-48E6-BAB3-460DD807826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9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8" y="288757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I: Kinematics: Describing the Motions of spacecraft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350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Performed Attitude Method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atellite body-fixed reference fra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69" y="2596815"/>
            <a:ext cx="44862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6063" y="1909011"/>
            <a:ext cx="4652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The orientation of the body frame with respect to the reference frame is given by satellite's </a:t>
            </a:r>
            <a:r>
              <a:rPr lang="en-US" i="1" smtClean="0"/>
              <a:t>attitude.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This orientation is represented by a proper orthogonal matrix called as rotation matrix or attitude matrix</a:t>
            </a:r>
            <a:r>
              <a:rPr lang="en-US" i="1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minimum of three coordinates is required to describe the relative angular displacement between two reference frames</a:t>
            </a:r>
            <a:r>
              <a:rPr lang="en-US" smtClean="0"/>
              <a:t>.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5564582"/>
                <a:ext cx="62403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𝑐𝑜𝑜𝑟𝑑𝑖𝑛𝑎𝑡𝑒𝑠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𝑓𝑟𝑒𝑒𝑑𝑜𝑚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𝑐𝑜𝑛𝑠𝑡𝑟𝑎𝑛𝑡𝑠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564582"/>
                <a:ext cx="624037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9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819191"/>
                  </p:ext>
                </p:extLst>
              </p:nvPr>
            </p:nvGraphicFramePr>
            <p:xfrm>
              <a:off x="739834" y="689956"/>
              <a:ext cx="10836222" cy="56541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81427">
                      <a:extLst>
                        <a:ext uri="{9D8B030D-6E8A-4147-A177-3AD203B41FA5}">
                          <a16:colId xmlns:a16="http://schemas.microsoft.com/office/drawing/2014/main" val="3348615044"/>
                        </a:ext>
                      </a:extLst>
                    </a:gridCol>
                    <a:gridCol w="821692">
                      <a:extLst>
                        <a:ext uri="{9D8B030D-6E8A-4147-A177-3AD203B41FA5}">
                          <a16:colId xmlns:a16="http://schemas.microsoft.com/office/drawing/2014/main" val="780460766"/>
                        </a:ext>
                      </a:extLst>
                    </a:gridCol>
                    <a:gridCol w="3224904">
                      <a:extLst>
                        <a:ext uri="{9D8B030D-6E8A-4147-A177-3AD203B41FA5}">
                          <a16:colId xmlns:a16="http://schemas.microsoft.com/office/drawing/2014/main" val="3462173258"/>
                        </a:ext>
                      </a:extLst>
                    </a:gridCol>
                    <a:gridCol w="3114449">
                      <a:extLst>
                        <a:ext uri="{9D8B030D-6E8A-4147-A177-3AD203B41FA5}">
                          <a16:colId xmlns:a16="http://schemas.microsoft.com/office/drawing/2014/main" val="220359023"/>
                        </a:ext>
                      </a:extLst>
                    </a:gridCol>
                    <a:gridCol w="1542269">
                      <a:extLst>
                        <a:ext uri="{9D8B030D-6E8A-4147-A177-3AD203B41FA5}">
                          <a16:colId xmlns:a16="http://schemas.microsoft.com/office/drawing/2014/main" val="495035761"/>
                        </a:ext>
                      </a:extLst>
                    </a:gridCol>
                    <a:gridCol w="851481">
                      <a:extLst>
                        <a:ext uri="{9D8B030D-6E8A-4147-A177-3AD203B41FA5}">
                          <a16:colId xmlns:a16="http://schemas.microsoft.com/office/drawing/2014/main" val="2043644326"/>
                        </a:ext>
                      </a:extLst>
                    </a:gridCol>
                  </a:tblGrid>
                  <a:tr h="3915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Parameterization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Dimension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Attitude Matrix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Kinematic Equations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Singularities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Constraints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1738670603"/>
                      </a:ext>
                    </a:extLst>
                  </a:tr>
                  <a:tr h="4967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DCM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3813180380"/>
                      </a:ext>
                    </a:extLst>
                  </a:tr>
                  <a:tr h="13961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Euler Angles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sPre>
                                  <m:sPre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Symmetric 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set: 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=0∨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Asymmetrix set: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963484633"/>
                      </a:ext>
                    </a:extLst>
                  </a:tr>
                  <a:tr h="90578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Quaternions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4008288106"/>
                      </a:ext>
                    </a:extLst>
                  </a:tr>
                  <a:tr h="12843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CRP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p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3×3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3×3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  <m:sSup>
                                      <m:sSup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p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</m:e>
                                </m:d>
                                <m:sPre>
                                  <m:sPre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2034223048"/>
                      </a:ext>
                    </a:extLst>
                  </a:tr>
                  <a:tr h="11797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MRP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3×3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3×3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  +2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  <m:sSup>
                                      <m:sSup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</m:e>
                                </m:d>
                                <m:sPre>
                                  <m:sPre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p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360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11734566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819191"/>
                  </p:ext>
                </p:extLst>
              </p:nvPr>
            </p:nvGraphicFramePr>
            <p:xfrm>
              <a:off x="739834" y="689956"/>
              <a:ext cx="10836222" cy="56541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81427">
                      <a:extLst>
                        <a:ext uri="{9D8B030D-6E8A-4147-A177-3AD203B41FA5}">
                          <a16:colId xmlns:a16="http://schemas.microsoft.com/office/drawing/2014/main" val="3348615044"/>
                        </a:ext>
                      </a:extLst>
                    </a:gridCol>
                    <a:gridCol w="821692">
                      <a:extLst>
                        <a:ext uri="{9D8B030D-6E8A-4147-A177-3AD203B41FA5}">
                          <a16:colId xmlns:a16="http://schemas.microsoft.com/office/drawing/2014/main" val="780460766"/>
                        </a:ext>
                      </a:extLst>
                    </a:gridCol>
                    <a:gridCol w="3224904">
                      <a:extLst>
                        <a:ext uri="{9D8B030D-6E8A-4147-A177-3AD203B41FA5}">
                          <a16:colId xmlns:a16="http://schemas.microsoft.com/office/drawing/2014/main" val="3462173258"/>
                        </a:ext>
                      </a:extLst>
                    </a:gridCol>
                    <a:gridCol w="3114449">
                      <a:extLst>
                        <a:ext uri="{9D8B030D-6E8A-4147-A177-3AD203B41FA5}">
                          <a16:colId xmlns:a16="http://schemas.microsoft.com/office/drawing/2014/main" val="220359023"/>
                        </a:ext>
                      </a:extLst>
                    </a:gridCol>
                    <a:gridCol w="1542269">
                      <a:extLst>
                        <a:ext uri="{9D8B030D-6E8A-4147-A177-3AD203B41FA5}">
                          <a16:colId xmlns:a16="http://schemas.microsoft.com/office/drawing/2014/main" val="495035761"/>
                        </a:ext>
                      </a:extLst>
                    </a:gridCol>
                    <a:gridCol w="851481">
                      <a:extLst>
                        <a:ext uri="{9D8B030D-6E8A-4147-A177-3AD203B41FA5}">
                          <a16:colId xmlns:a16="http://schemas.microsoft.com/office/drawing/2014/main" val="2043644326"/>
                        </a:ext>
                      </a:extLst>
                    </a:gridCol>
                  </a:tblGrid>
                  <a:tr h="3915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Parameterization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Dimension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Attitude Matrix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Kinematic Equations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Singularities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Constraints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1738670603"/>
                      </a:ext>
                    </a:extLst>
                  </a:tr>
                  <a:tr h="4967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87805" r="-749048" b="-95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65406" t="-87805" r="-171834" b="-95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87805" r="-77886" b="-95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170714" t="-87805" r="-3571" b="-956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3180380"/>
                      </a:ext>
                    </a:extLst>
                  </a:tr>
                  <a:tr h="13961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67249" r="-749048" b="-24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65406" t="-67249" r="-171834" b="-24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67249" r="-77886" b="-24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547826" t="-67249" r="-57312" b="-24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963484633"/>
                      </a:ext>
                    </a:extLst>
                  </a:tr>
                  <a:tr h="9057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257047" r="-749048" b="-272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257047" r="-77886" b="-272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170714" t="-257047" r="-3571" b="-272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8288106"/>
                      </a:ext>
                    </a:extLst>
                  </a:tr>
                  <a:tr h="12843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253333" r="-749048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65406" t="-253333" r="-171834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253333" r="-77886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547826" t="-253333" r="-57312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2034223048"/>
                      </a:ext>
                    </a:extLst>
                  </a:tr>
                  <a:tr h="11797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382474" r="-749048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65406" t="-382474" r="-171834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382474" r="-77886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547826" t="-382474" r="-57312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11734566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635340" y="91440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I: Kinematics: Describing the Motions of spacecraft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8" y="288757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I: Kinematics: Describing the Motions of spacecraft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3079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Attitude Determination: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9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119</Words>
  <Application>Microsoft Office PowerPoint</Application>
  <PresentationFormat>Widescreen</PresentationFormat>
  <Paragraphs>113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LAM 20181566</dc:creator>
  <cp:lastModifiedBy>HOANG VAN LAM 20181566</cp:lastModifiedBy>
  <cp:revision>5</cp:revision>
  <dcterms:created xsi:type="dcterms:W3CDTF">2023-04-13T09:28:24Z</dcterms:created>
  <dcterms:modified xsi:type="dcterms:W3CDTF">2023-04-13T09:55:29Z</dcterms:modified>
</cp:coreProperties>
</file>