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-66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9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5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0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6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0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5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4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F98E-72DC-48E6-BAB3-460DD807826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9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8" y="288757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I: Kinematics: Describing the Motions of spacecraft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558" y="946484"/>
            <a:ext cx="3501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Performed Attitude Method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atellite body-fixed reference fram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669" y="2596815"/>
            <a:ext cx="44862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6063" y="1909011"/>
            <a:ext cx="465221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The orientation of the body frame with respect to the reference frame is given by satellite's </a:t>
            </a:r>
            <a:r>
              <a:rPr 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attitude.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This orientation is represented by a proper orthogonal matrix called as rotation matrix or attitude matrix</a:t>
            </a:r>
            <a:r>
              <a:rPr 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minimum of three coordinates is required to describe the relative angular displacement between two reference frames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671427" y="5848551"/>
                <a:ext cx="62403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𝑐𝑜𝑜𝑟𝑑𝑖𝑛𝑎𝑡𝑒𝑠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𝑓𝑟𝑒𝑒𝑑𝑜𝑚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𝑐𝑜𝑛𝑠𝑡𝑟𝑎𝑛𝑡𝑠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427" y="5848551"/>
                <a:ext cx="624037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9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7" y="272715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III: Control of Nonlinear Spacecraft Attitude Motion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558" y="946484"/>
            <a:ext cx="2671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Lyapunov Function: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11" y="1346594"/>
            <a:ext cx="5379435" cy="4171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93557" y="1678213"/>
                <a:ext cx="5277854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The scalar function </a:t>
                </a:r>
                <a14:m>
                  <m:oMath xmlns:m="http://schemas.openxmlformats.org/officeDocument/2006/math">
                    <m:r>
                      <a:rPr lang="en-US" sz="2000" i="1"/>
                      <m:t>𝑉</m:t>
                    </m:r>
                    <m:r>
                      <a:rPr lang="en-US" sz="2000" i="1"/>
                      <m:t>(</m:t>
                    </m:r>
                    <m:r>
                      <a:rPr lang="en-US" sz="2000" b="1" i="1"/>
                      <m:t>𝒙</m:t>
                    </m:r>
                    <m:r>
                      <a:rPr lang="en-US" sz="2000" b="1" i="1"/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Lyapunov function for the dynamical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/>
                        </m:ctrlPr>
                      </m:accPr>
                      <m:e>
                        <m:r>
                          <a:rPr lang="en-US" sz="2000" b="1" i="1"/>
                          <m:t>𝒙</m:t>
                        </m:r>
                      </m:e>
                    </m:acc>
                    <m:r>
                      <a:rPr lang="en-US" sz="2000" i="1"/>
                      <m:t>=</m:t>
                    </m:r>
                    <m:r>
                      <a:rPr lang="en-US" sz="2000" b="1" i="1"/>
                      <m:t>𝒇</m:t>
                    </m:r>
                    <m:r>
                      <a:rPr lang="en-US" sz="2000" b="1" i="1"/>
                      <m:t>(</m:t>
                    </m:r>
                    <m:r>
                      <a:rPr lang="en-US" sz="2000" b="1" i="1"/>
                      <m:t>𝒙</m:t>
                    </m:r>
                    <m:r>
                      <a:rPr lang="en-US" sz="2000" b="1" i="1"/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it is continuos and there exists a </a:t>
                </a:r>
                <a14:m>
                  <m:oMath xmlns:m="http://schemas.openxmlformats.org/officeDocument/2006/math">
                    <m:r>
                      <a:rPr lang="en-US" sz="2000" i="1"/>
                      <m:t>𝛿</m:t>
                    </m:r>
                    <m:r>
                      <a:rPr lang="en-US" sz="2000" i="1"/>
                      <m:t>&gt;0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for any </a:t>
                </a:r>
                <a14:m>
                  <m:oMath xmlns:m="http://schemas.openxmlformats.org/officeDocument/2006/math">
                    <m:r>
                      <a:rPr lang="en-US" sz="2000" b="1" i="1"/>
                      <m:t>𝒙</m:t>
                    </m:r>
                    <m:r>
                      <a:rPr lang="en-US" sz="2000" i="1"/>
                      <m:t>∈</m:t>
                    </m:r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𝐵</m:t>
                        </m:r>
                      </m:e>
                      <m:sub>
                        <m:r>
                          <a:rPr lang="en-US" sz="2000" i="1"/>
                          <m:t>𝛿</m:t>
                        </m:r>
                      </m:sub>
                    </m:sSub>
                    <m:r>
                      <a:rPr lang="en-US" sz="2000" i="1"/>
                      <m:t>(</m:t>
                    </m:r>
                    <m:sSub>
                      <m:sSubPr>
                        <m:ctrlPr>
                          <a:rPr lang="en-US" sz="2000" b="1" i="1"/>
                        </m:ctrlPr>
                      </m:sSubPr>
                      <m:e>
                        <m:r>
                          <a:rPr lang="en-US" sz="2000" b="1" i="1"/>
                          <m:t>𝒙</m:t>
                        </m:r>
                      </m:e>
                      <m:sub>
                        <m:r>
                          <a:rPr lang="en-US" sz="2000" b="1" i="1"/>
                          <m:t>𝒓</m:t>
                        </m:r>
                      </m:sub>
                    </m:sSub>
                    <m:r>
                      <a:rPr lang="en-US" sz="2000" i="1"/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lvl="0" indent="-457200">
                  <a:spcBef>
                    <a:spcPts val="1200"/>
                  </a:spcBef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sz="2000" i="1"/>
                      <m:t>𝑉</m:t>
                    </m:r>
                    <m:d>
                      <m:dPr>
                        <m:ctrlPr>
                          <a:rPr lang="en-US" sz="2000" i="1"/>
                        </m:ctrlPr>
                      </m:dPr>
                      <m:e>
                        <m:r>
                          <a:rPr lang="en-US" sz="2000" b="1" i="1"/>
                          <m:t>𝒙</m:t>
                        </m:r>
                      </m:e>
                    </m:d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positive define function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/>
                        </m:ctrlPr>
                      </m:sSubPr>
                      <m:e>
                        <m:r>
                          <a:rPr lang="en-US" sz="2000" b="1" i="1"/>
                          <m:t>𝒙</m:t>
                        </m:r>
                      </m:e>
                      <m:sub>
                        <m:r>
                          <a:rPr lang="en-US" sz="2000" b="1" i="1"/>
                          <m:t>𝒓</m:t>
                        </m:r>
                      </m:sub>
                    </m:sSub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0" indent="-457200">
                  <a:spcBef>
                    <a:spcPts val="1200"/>
                  </a:spcBef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sz="2000" i="1"/>
                      <m:t>𝑉</m:t>
                    </m:r>
                    <m:r>
                      <a:rPr lang="en-US" sz="2000" i="1"/>
                      <m:t>(</m:t>
                    </m:r>
                    <m:r>
                      <a:rPr lang="en-US" sz="2000" i="1"/>
                      <m:t>𝑥</m:t>
                    </m:r>
                    <m:r>
                      <a:rPr lang="en-US" sz="2000" i="1"/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continuous partial derivatives.</a:t>
                </a:r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0" indent="-457200">
                  <a:spcBef>
                    <a:spcPts val="1200"/>
                  </a:spcBef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sz="2000" i="1"/>
                      <m:t>𝑉</m:t>
                    </m:r>
                    <m:r>
                      <a:rPr lang="en-US" sz="2000" i="1"/>
                      <m:t>(</m:t>
                    </m:r>
                    <m:r>
                      <a:rPr lang="en-US" sz="2000" b="1" i="1"/>
                      <m:t>𝒙</m:t>
                    </m:r>
                    <m:r>
                      <a:rPr lang="en-US" sz="2000" i="1"/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negative semi-difinite.</a:t>
                </a:r>
              </a:p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7" y="1678213"/>
                <a:ext cx="5277854" cy="3016210"/>
              </a:xfrm>
              <a:prstGeom prst="rect">
                <a:avLst/>
              </a:prstGeom>
              <a:blipFill>
                <a:blip r:embed="rId3"/>
                <a:stretch>
                  <a:fillRect l="-1270" t="-1010" r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6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7" y="272715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III: Control of Nonlinear Spacecraft Attitude Motion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558" y="946484"/>
            <a:ext cx="4845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Lyapunov Function for Difference Goal: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93557" y="1497143"/>
                <a:ext cx="5053263" cy="467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Equation of Motions: 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/>
                          </m:ctrlPr>
                        </m:dPr>
                        <m:e>
                          <m:r>
                            <a:rPr lang="en-US" sz="2000" i="1"/>
                            <m:t>𝐼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sz="2000" b="1" i="1"/>
                          </m:ctrlPr>
                        </m:accPr>
                        <m:e>
                          <m:r>
                            <a:rPr lang="en-US" sz="2000" b="1" i="1"/>
                            <m:t>𝝎</m:t>
                          </m:r>
                        </m:e>
                      </m:acc>
                      <m:r>
                        <a:rPr lang="en-US" sz="2000" i="1"/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/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i="1"/>
                              </m:ctrlPr>
                            </m:accPr>
                            <m:e>
                              <m:r>
                                <a:rPr lang="en-US" sz="2000" b="1" i="1"/>
                                <m:t>𝝎</m:t>
                              </m:r>
                            </m:e>
                          </m:acc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/>
                          </m:ctrlPr>
                        </m:dPr>
                        <m:e>
                          <m:r>
                            <a:rPr lang="en-US" sz="2000" i="1"/>
                            <m:t>𝐼</m:t>
                          </m:r>
                        </m:e>
                      </m:d>
                      <m:r>
                        <a:rPr lang="en-US" sz="2000" b="1" i="1"/>
                        <m:t>𝝎</m:t>
                      </m:r>
                      <m:r>
                        <a:rPr lang="en-US" sz="2000" i="1"/>
                        <m:t>+</m:t>
                      </m:r>
                      <m:r>
                        <a:rPr lang="en-US" sz="2000" b="1" i="1"/>
                        <m:t>𝒖</m:t>
                      </m:r>
                      <m:r>
                        <a:rPr lang="en-US" sz="2000" b="1" i="1"/>
                        <m:t>+</m:t>
                      </m:r>
                      <m:r>
                        <a:rPr lang="en-US" sz="2000" b="1" i="1"/>
                        <m:t>𝑳</m:t>
                      </m:r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spcBef>
                    <a:spcPts val="1200"/>
                  </a:spcBef>
                  <a:buFont typeface="Wingdings" panose="05000000000000000000" pitchFamily="2" charset="2"/>
                  <a:buChar char="v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Rigid Body Detumbling: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State Vector: </a:t>
                </a:r>
                <a14:m>
                  <m:oMath xmlns:m="http://schemas.openxmlformats.org/officeDocument/2006/math">
                    <m:r>
                      <a:rPr lang="en-US" sz="2000" i="1"/>
                      <m:t>𝜔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+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</a:t>
                </a:r>
                <a14:m>
                  <m:oMath xmlns:m="http://schemas.openxmlformats.org/officeDocument/2006/math">
                    <m:r>
                      <a:rPr lang="en-US" sz="2000" i="1"/>
                      <m:t>𝜔</m:t>
                    </m:r>
                    <m:r>
                      <a:rPr lang="en-US" sz="2000" i="1"/>
                      <m:t>→0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/>
                      <m:t>→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Lyapunov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/>
                      <m:t>𝑉</m:t>
                    </m:r>
                    <m:d>
                      <m:dPr>
                        <m:ctrlPr>
                          <a:rPr lang="en-US" sz="2000" i="1"/>
                        </m:ctrlPr>
                      </m:dPr>
                      <m:e>
                        <m:r>
                          <a:rPr lang="en-US" sz="2000" i="1"/>
                          <m:t>𝜔</m:t>
                        </m:r>
                      </m:e>
                    </m:d>
                    <m:r>
                      <a:rPr lang="en-US" sz="2000" i="1"/>
                      <m:t>=</m:t>
                    </m:r>
                    <m:r>
                      <a:rPr lang="en-US" sz="2000" i="1"/>
                      <m:t>𝑇</m:t>
                    </m:r>
                    <m:r>
                      <a:rPr lang="en-US" sz="2000" i="1"/>
                      <m:t>=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r>
                          <a:rPr lang="en-US" sz="2000" i="1"/>
                          <m:t>1</m:t>
                        </m:r>
                      </m:num>
                      <m:den>
                        <m:r>
                          <a:rPr lang="en-US" sz="2000" i="1"/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/>
                        </m:ctrlPr>
                      </m:sSupPr>
                      <m:e>
                        <m:r>
                          <a:rPr lang="en-US" sz="2000" i="1"/>
                          <m:t>𝜔</m:t>
                        </m:r>
                      </m:e>
                      <m:sup>
                        <m:r>
                          <a:rPr lang="en-US" sz="2000" i="1"/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/>
                        </m:ctrlPr>
                      </m:dPr>
                      <m:e>
                        <m:r>
                          <a:rPr lang="en-US" sz="2000" i="1"/>
                          <m:t>𝐼</m:t>
                        </m:r>
                      </m:e>
                    </m:d>
                    <m:r>
                      <a:rPr lang="en-US" sz="2000" i="1"/>
                      <m:t>𝜔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Reference: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𝜔</m:t>
                        </m:r>
                      </m:e>
                      <m:sub>
                        <m:r>
                          <a:rPr lang="en-US" sz="2000" i="1"/>
                          <m:t>𝑟</m:t>
                        </m:r>
                      </m:sub>
                    </m:sSub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+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</a:t>
                </a:r>
                <a14:m>
                  <m:oMath xmlns:m="http://schemas.openxmlformats.org/officeDocument/2006/math">
                    <m:r>
                      <a:rPr lang="en-US" sz="2000" i="1"/>
                      <m:t>𝛿𝜔</m:t>
                    </m:r>
                    <m:r>
                      <a:rPr lang="en-US" sz="2000" i="1"/>
                      <m:t>=</m:t>
                    </m:r>
                    <m:r>
                      <a:rPr lang="en-US" sz="2000" i="1"/>
                      <m:t>𝜔</m:t>
                    </m:r>
                    <m:r>
                      <a:rPr lang="en-US" sz="2000" i="1"/>
                      <m:t>−</m:t>
                    </m:r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𝜔</m:t>
                        </m:r>
                      </m:e>
                      <m:sub>
                        <m:r>
                          <a:rPr lang="en-US" sz="2000" i="1"/>
                          <m:t>𝑟</m:t>
                        </m:r>
                      </m:sub>
                    </m:sSub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/>
                      <m:t>→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Lyapunov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/>
                      <m:t>𝑉</m:t>
                    </m:r>
                    <m:d>
                      <m:dPr>
                        <m:ctrlPr>
                          <a:rPr lang="en-US" sz="2000" i="1"/>
                        </m:ctrlPr>
                      </m:dPr>
                      <m:e>
                        <m:r>
                          <a:rPr lang="en-US" sz="2000" i="1"/>
                          <m:t>𝛿𝜔</m:t>
                        </m:r>
                      </m:e>
                    </m:d>
                    <m:r>
                      <a:rPr lang="en-US" sz="2000" i="1"/>
                      <m:t>=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r>
                          <a:rPr lang="en-US" sz="2000" i="1"/>
                          <m:t>1</m:t>
                        </m:r>
                      </m:num>
                      <m:den>
                        <m:r>
                          <a:rPr lang="en-US" sz="2000" i="1"/>
                          <m:t>2</m:t>
                        </m:r>
                      </m:den>
                    </m:f>
                    <m:r>
                      <a:rPr lang="en-US" sz="2000" i="1"/>
                      <m:t>𝛿</m:t>
                    </m:r>
                    <m:sSup>
                      <m:sSupPr>
                        <m:ctrlPr>
                          <a:rPr lang="en-US" sz="2000" i="1"/>
                        </m:ctrlPr>
                      </m:sSupPr>
                      <m:e>
                        <m:r>
                          <a:rPr lang="en-US" sz="2000" i="1"/>
                          <m:t>𝜔</m:t>
                        </m:r>
                      </m:e>
                      <m:sup>
                        <m:r>
                          <a:rPr lang="en-US" sz="2000" i="1"/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/>
                        </m:ctrlPr>
                      </m:dPr>
                      <m:e>
                        <m:r>
                          <a:rPr lang="en-US" sz="2000" i="1"/>
                          <m:t>𝐼</m:t>
                        </m:r>
                      </m:e>
                    </m:d>
                    <m:r>
                      <a:rPr lang="en-US" sz="2000" i="1"/>
                      <m:t>𝛿𝜔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7" y="1497143"/>
                <a:ext cx="5053263" cy="4671920"/>
              </a:xfrm>
              <a:prstGeom prst="rect">
                <a:avLst/>
              </a:prstGeom>
              <a:blipFill>
                <a:blip r:embed="rId2"/>
                <a:stretch>
                  <a:fillRect l="-1206" t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063915" y="1497143"/>
                <a:ext cx="5053263" cy="2382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spcBef>
                    <a:spcPts val="1200"/>
                  </a:spcBef>
                  <a:buFont typeface="Wingdings" panose="05000000000000000000" pitchFamily="2" charset="2"/>
                  <a:buChar char="v"/>
                </a:pPr>
                <a:r>
                  <a:rPr lang="en-US" sz="20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Tracking: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State Vector: </a:t>
                </a:r>
                <a14:m>
                  <m:oMath xmlns:m="http://schemas.openxmlformats.org/officeDocument/2006/math">
                    <m:r>
                      <a:rPr lang="en-US" sz="2000" i="1"/>
                      <m:t>(</m:t>
                    </m:r>
                    <m:r>
                      <a:rPr lang="en-US" sz="2000" i="1"/>
                      <m:t>𝜔</m:t>
                    </m:r>
                    <m:r>
                      <a:rPr lang="en-US" sz="2000" i="1"/>
                      <m:t>,</m:t>
                    </m:r>
                    <m:r>
                      <a:rPr lang="en-US" sz="2000" i="1"/>
                      <m:t>𝜎</m:t>
                    </m:r>
                    <m:r>
                      <a:rPr lang="en-US" sz="2000" i="1"/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</a:t>
                </a:r>
                <a14:m>
                  <m:oMath xmlns:m="http://schemas.openxmlformats.org/officeDocument/2006/math">
                    <m:r>
                      <a:rPr lang="en-US" sz="2000" i="1"/>
                      <m:t>𝛿𝜔</m:t>
                    </m:r>
                    <m:r>
                      <a:rPr lang="en-US" sz="2000" i="1"/>
                      <m:t>→0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000" i="1"/>
                      <m:t>𝜎</m:t>
                    </m:r>
                    <m:r>
                      <a:rPr lang="en-US" sz="2000" i="1"/>
                      <m:t>→0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/>
                      <m:t>→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Lyapunov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/>
                      <m:t>𝑉</m:t>
                    </m:r>
                    <m:d>
                      <m:dPr>
                        <m:ctrlPr>
                          <a:rPr lang="en-US" sz="2000" i="1"/>
                        </m:ctrlPr>
                      </m:dPr>
                      <m:e>
                        <m:r>
                          <a:rPr lang="en-US" sz="2000" i="1"/>
                          <m:t>𝛿𝜔</m:t>
                        </m:r>
                        <m:r>
                          <a:rPr lang="en-US" sz="2000" i="1"/>
                          <m:t>,</m:t>
                        </m:r>
                        <m:r>
                          <a:rPr lang="en-US" sz="2000" i="1"/>
                          <m:t>𝜎</m:t>
                        </m:r>
                      </m:e>
                    </m:d>
                    <m:r>
                      <a:rPr lang="en-US" sz="2000" i="1"/>
                      <m:t>=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r>
                          <a:rPr lang="en-US" sz="2000" i="1"/>
                          <m:t>1</m:t>
                        </m:r>
                      </m:num>
                      <m:den>
                        <m:r>
                          <a:rPr lang="en-US" sz="2000" i="1"/>
                          <m:t>2</m:t>
                        </m:r>
                      </m:den>
                    </m:f>
                    <m:r>
                      <a:rPr lang="en-US" sz="2000" i="1"/>
                      <m:t>𝛿</m:t>
                    </m:r>
                    <m:sSup>
                      <m:sSupPr>
                        <m:ctrlPr>
                          <a:rPr lang="en-US" sz="2000" i="1"/>
                        </m:ctrlPr>
                      </m:sSupPr>
                      <m:e>
                        <m:r>
                          <a:rPr lang="en-US" sz="2000" i="1"/>
                          <m:t>𝜔</m:t>
                        </m:r>
                      </m:e>
                      <m:sup>
                        <m:r>
                          <a:rPr lang="en-US" sz="2000" i="1"/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/>
                        </m:ctrlPr>
                      </m:dPr>
                      <m:e>
                        <m:r>
                          <a:rPr lang="en-US" sz="2000" i="1"/>
                          <m:t>𝐼</m:t>
                        </m:r>
                      </m:e>
                    </m:d>
                    <m:r>
                      <a:rPr lang="en-US" sz="2000" i="1"/>
                      <m:t>𝛿𝜔</m:t>
                    </m:r>
                    <m:r>
                      <a:rPr lang="en-US" sz="2000" i="1"/>
                      <m:t>+2</m:t>
                    </m:r>
                    <m:r>
                      <a:rPr lang="en-US" sz="2000" i="1"/>
                      <m:t>𝐾𝑙𝑛</m:t>
                    </m:r>
                    <m:r>
                      <a:rPr lang="en-US" sz="2000" i="1"/>
                      <m:t>(1+</m:t>
                    </m:r>
                    <m:sSup>
                      <m:sSupPr>
                        <m:ctrlPr>
                          <a:rPr lang="en-US" sz="2000" i="1"/>
                        </m:ctrlPr>
                      </m:sSupPr>
                      <m:e>
                        <m:r>
                          <a:rPr lang="en-US" sz="2000" i="1"/>
                          <m:t>𝜎</m:t>
                        </m:r>
                      </m:e>
                      <m:sup>
                        <m:r>
                          <a:rPr lang="en-US" sz="2000" i="1"/>
                          <m:t>𝑇</m:t>
                        </m:r>
                      </m:sup>
                    </m:sSup>
                    <m:r>
                      <a:rPr lang="en-US" sz="2000" i="1"/>
                      <m:t>𝜎</m:t>
                    </m:r>
                    <m:r>
                      <a:rPr lang="en-US" sz="2000" i="1"/>
                      <m:t>)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915" y="1497143"/>
                <a:ext cx="5053263" cy="2382127"/>
              </a:xfrm>
              <a:prstGeom prst="rect">
                <a:avLst/>
              </a:prstGeom>
              <a:blipFill>
                <a:blip r:embed="rId3"/>
                <a:stretch>
                  <a:fillRect l="-1327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21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8819191"/>
                  </p:ext>
                </p:extLst>
              </p:nvPr>
            </p:nvGraphicFramePr>
            <p:xfrm>
              <a:off x="739834" y="689956"/>
              <a:ext cx="10836222" cy="565418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81427">
                      <a:extLst>
                        <a:ext uri="{9D8B030D-6E8A-4147-A177-3AD203B41FA5}">
                          <a16:colId xmlns:a16="http://schemas.microsoft.com/office/drawing/2014/main" val="3348615044"/>
                        </a:ext>
                      </a:extLst>
                    </a:gridCol>
                    <a:gridCol w="821692">
                      <a:extLst>
                        <a:ext uri="{9D8B030D-6E8A-4147-A177-3AD203B41FA5}">
                          <a16:colId xmlns:a16="http://schemas.microsoft.com/office/drawing/2014/main" val="780460766"/>
                        </a:ext>
                      </a:extLst>
                    </a:gridCol>
                    <a:gridCol w="3224904">
                      <a:extLst>
                        <a:ext uri="{9D8B030D-6E8A-4147-A177-3AD203B41FA5}">
                          <a16:colId xmlns:a16="http://schemas.microsoft.com/office/drawing/2014/main" val="3462173258"/>
                        </a:ext>
                      </a:extLst>
                    </a:gridCol>
                    <a:gridCol w="3114449">
                      <a:extLst>
                        <a:ext uri="{9D8B030D-6E8A-4147-A177-3AD203B41FA5}">
                          <a16:colId xmlns:a16="http://schemas.microsoft.com/office/drawing/2014/main" val="220359023"/>
                        </a:ext>
                      </a:extLst>
                    </a:gridCol>
                    <a:gridCol w="1542269">
                      <a:extLst>
                        <a:ext uri="{9D8B030D-6E8A-4147-A177-3AD203B41FA5}">
                          <a16:colId xmlns:a16="http://schemas.microsoft.com/office/drawing/2014/main" val="495035761"/>
                        </a:ext>
                      </a:extLst>
                    </a:gridCol>
                    <a:gridCol w="851481">
                      <a:extLst>
                        <a:ext uri="{9D8B030D-6E8A-4147-A177-3AD203B41FA5}">
                          <a16:colId xmlns:a16="http://schemas.microsoft.com/office/drawing/2014/main" val="2043644326"/>
                        </a:ext>
                      </a:extLst>
                    </a:gridCol>
                  </a:tblGrid>
                  <a:tr h="3915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Parameterization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Dimension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Attitude Matrix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Kinematic Equations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Singularities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Constraints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1738670603"/>
                      </a:ext>
                    </a:extLst>
                  </a:tr>
                  <a:tr h="49671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DCM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3813180380"/>
                      </a:ext>
                    </a:extLst>
                  </a:tr>
                  <a:tr h="13961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Euler Angles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acc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sPre>
                                  <m:sPre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Symmetric </a:t>
                          </a: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set: 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=0∨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180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Asymmetrix set: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=±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963484633"/>
                      </a:ext>
                    </a:extLst>
                  </a:tr>
                  <a:tr h="90578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Quaternions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4008288106"/>
                      </a:ext>
                    </a:extLst>
                  </a:tr>
                  <a:tr h="128430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CRP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p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p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3×3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12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p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3×3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  <m:sSup>
                                      <m:sSup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p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</m:e>
                                </m:d>
                                <m:sPre>
                                  <m:sPre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=±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180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2034223048"/>
                      </a:ext>
                    </a:extLst>
                  </a:tr>
                  <a:tr h="117973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MRP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3×3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𝝈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𝝈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</m:acc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3×3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𝝈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  +2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  <m:sSup>
                                      <m:sSup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p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</m:e>
                                </m:d>
                                <m:sPre>
                                  <m:sPre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p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=±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360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11734566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8819191"/>
                  </p:ext>
                </p:extLst>
              </p:nvPr>
            </p:nvGraphicFramePr>
            <p:xfrm>
              <a:off x="739834" y="689956"/>
              <a:ext cx="10836222" cy="565418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81427">
                      <a:extLst>
                        <a:ext uri="{9D8B030D-6E8A-4147-A177-3AD203B41FA5}">
                          <a16:colId xmlns:a16="http://schemas.microsoft.com/office/drawing/2014/main" val="3348615044"/>
                        </a:ext>
                      </a:extLst>
                    </a:gridCol>
                    <a:gridCol w="821692">
                      <a:extLst>
                        <a:ext uri="{9D8B030D-6E8A-4147-A177-3AD203B41FA5}">
                          <a16:colId xmlns:a16="http://schemas.microsoft.com/office/drawing/2014/main" val="780460766"/>
                        </a:ext>
                      </a:extLst>
                    </a:gridCol>
                    <a:gridCol w="3224904">
                      <a:extLst>
                        <a:ext uri="{9D8B030D-6E8A-4147-A177-3AD203B41FA5}">
                          <a16:colId xmlns:a16="http://schemas.microsoft.com/office/drawing/2014/main" val="3462173258"/>
                        </a:ext>
                      </a:extLst>
                    </a:gridCol>
                    <a:gridCol w="3114449">
                      <a:extLst>
                        <a:ext uri="{9D8B030D-6E8A-4147-A177-3AD203B41FA5}">
                          <a16:colId xmlns:a16="http://schemas.microsoft.com/office/drawing/2014/main" val="220359023"/>
                        </a:ext>
                      </a:extLst>
                    </a:gridCol>
                    <a:gridCol w="1542269">
                      <a:extLst>
                        <a:ext uri="{9D8B030D-6E8A-4147-A177-3AD203B41FA5}">
                          <a16:colId xmlns:a16="http://schemas.microsoft.com/office/drawing/2014/main" val="495035761"/>
                        </a:ext>
                      </a:extLst>
                    </a:gridCol>
                    <a:gridCol w="851481">
                      <a:extLst>
                        <a:ext uri="{9D8B030D-6E8A-4147-A177-3AD203B41FA5}">
                          <a16:colId xmlns:a16="http://schemas.microsoft.com/office/drawing/2014/main" val="2043644326"/>
                        </a:ext>
                      </a:extLst>
                    </a:gridCol>
                  </a:tblGrid>
                  <a:tr h="3915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Parameterization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Dimension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Attitude Matrix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Kinematic Equations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Singularities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Constraints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1738670603"/>
                      </a:ext>
                    </a:extLst>
                  </a:tr>
                  <a:tr h="4967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476" t="-87805" r="-749048" b="-956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65406" t="-87805" r="-171834" b="-956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71233" t="-87805" r="-77886" b="-956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170714" t="-87805" r="-3571" b="-956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3180380"/>
                      </a:ext>
                    </a:extLst>
                  </a:tr>
                  <a:tr h="13961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476" t="-67249" r="-749048" b="-242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65406" t="-67249" r="-171834" b="-242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71233" t="-67249" r="-77886" b="-242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547826" t="-67249" r="-57312" b="-242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963484633"/>
                      </a:ext>
                    </a:extLst>
                  </a:tr>
                  <a:tr h="9057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476" t="-257047" r="-749048" b="-272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71233" t="-257047" r="-77886" b="-272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170714" t="-257047" r="-3571" b="-272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8288106"/>
                      </a:ext>
                    </a:extLst>
                  </a:tr>
                  <a:tr h="12843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476" t="-253333" r="-749048" b="-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65406" t="-253333" r="-171834" b="-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71233" t="-253333" r="-77886" b="-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547826" t="-253333" r="-57312" b="-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2034223048"/>
                      </a:ext>
                    </a:extLst>
                  </a:tr>
                  <a:tr h="11797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476" t="-382474" r="-749048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65406" t="-382474" r="-171834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71233" t="-382474" r="-77886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547826" t="-382474" r="-57312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11734566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635340" y="91440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I: Kinematics: Describing the Motions of spacecraft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58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8" y="288757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I: Kinematics: Describing the Motions of spacecraft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558" y="946484"/>
            <a:ext cx="3079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Attitude Determination: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675889" y="1963403"/>
            <a:ext cx="4858385" cy="3476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53979" y="1770898"/>
                <a:ext cx="5117432" cy="4724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It needs a minimum of two observation vectors to determine the three dimensional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orientation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spcBef>
                    <a:spcPts val="600"/>
                  </a:spcBef>
                  <a:buFont typeface="Wingdings" panose="05000000000000000000" pitchFamily="2" charset="2"/>
                  <a:buChar char="v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TRIAD Method:</a:t>
                </a: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2 direction vectors (Sun, Earth, Magnetic field direction, Stars, Moon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…).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DCM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/>
                        </m:ctrlPr>
                      </m:dPr>
                      <m:e>
                        <m:r>
                          <a:rPr lang="en-US" sz="2000" i="1"/>
                          <m:t>𝐵𝑁</m:t>
                        </m:r>
                      </m:e>
                    </m:d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Inertial frame to Body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Easy to operate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Disadvantage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Exist case that is 2 vectors parallel each other.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79" y="1770898"/>
                <a:ext cx="5117432" cy="4724370"/>
              </a:xfrm>
              <a:prstGeom prst="rect">
                <a:avLst/>
              </a:prstGeom>
              <a:blipFill>
                <a:blip r:embed="rId3"/>
                <a:stretch>
                  <a:fillRect l="-1311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2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8" y="288757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I: Kinematics: Describing the Motions of spacecraft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78567" y="811977"/>
                <a:ext cx="10106527" cy="872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Font typeface="Wingdings" panose="05000000000000000000" pitchFamily="2" charset="2"/>
                  <a:buChar char="v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Wahba’s Problem:</a:t>
                </a: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Evaluate the measurements by loss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/>
                      <m:t>𝐽</m:t>
                    </m:r>
                    <m:d>
                      <m:dPr>
                        <m:ctrlPr>
                          <a:rPr lang="en-US" sz="2000" i="1"/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/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i="1"/>
                                </m:ctrlPr>
                              </m:accPr>
                              <m:e>
                                <m:r>
                                  <a:rPr lang="en-US" sz="2000" i="1"/>
                                  <m:t>𝐵</m:t>
                                </m:r>
                              </m:e>
                            </m:acc>
                            <m:r>
                              <a:rPr lang="en-US" sz="2000" i="1"/>
                              <m:t>𝑁</m:t>
                            </m:r>
                          </m:e>
                        </m:d>
                      </m:e>
                    </m:d>
                    <m:r>
                      <a:rPr lang="en-US" sz="2000" i="1"/>
                      <m:t>=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r>
                          <a:rPr lang="en-US" sz="2000" i="1"/>
                          <m:t>1</m:t>
                        </m:r>
                      </m:num>
                      <m:den>
                        <m:r>
                          <a:rPr lang="en-US" sz="2000" i="1"/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/>
                        </m:ctrlPr>
                      </m:naryPr>
                      <m:sub>
                        <m:r>
                          <a:rPr lang="en-US" sz="2000" i="1"/>
                          <m:t>𝑘</m:t>
                        </m:r>
                        <m:r>
                          <a:rPr lang="en-US" sz="2000" i="1"/>
                          <m:t>=1</m:t>
                        </m:r>
                      </m:sub>
                      <m:sup>
                        <m:r>
                          <a:rPr lang="en-US" sz="2000" i="1"/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en-US" sz="2000" i="1"/>
                              <m:t>𝜔</m:t>
                            </m:r>
                          </m:e>
                          <m:sub>
                            <m:r>
                              <a:rPr lang="en-US" sz="2000" i="1"/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/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/>
                                </m:ctrlPr>
                              </m:dPr>
                              <m:e>
                                <m:sPre>
                                  <m:sPrePr>
                                    <m:ctrlPr>
                                      <a:rPr lang="en-US" sz="2000" i="1"/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sz="2000" i="1"/>
                                      <m:t>𝐵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/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i="1"/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/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i="1"/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000" i="1"/>
                                      <m:t>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i="1"/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000" i="1"/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/>
                                              <m:t>𝐵</m:t>
                                            </m:r>
                                          </m:e>
                                        </m:acc>
                                        <m:r>
                                          <a:rPr lang="en-US" sz="2000" i="1"/>
                                          <m:t>𝑁</m:t>
                                        </m:r>
                                      </m:e>
                                    </m:d>
                                    <m:sPre>
                                      <m:sPrePr>
                                        <m:ctrlPr>
                                          <a:rPr lang="en-US" sz="2000" i="1"/>
                                        </m:ctrlPr>
                                      </m:sPrePr>
                                      <m:sub/>
                                      <m:sup>
                                        <m:r>
                                          <a:rPr lang="en-US" sz="2000" i="1"/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/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2000" i="1"/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000" i="1"/>
                                                  <m:t>𝑣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000" i="1"/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sPre>
                                  </m:e>
                                </m:sPre>
                              </m:e>
                            </m:d>
                          </m:e>
                          <m:sup>
                            <m:r>
                              <a:rPr lang="en-US" sz="2000" i="1"/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67" y="811977"/>
                <a:ext cx="10106527" cy="872547"/>
              </a:xfrm>
              <a:prstGeom prst="rect">
                <a:avLst/>
              </a:prstGeom>
              <a:blipFill>
                <a:blip r:embed="rId2"/>
                <a:stretch>
                  <a:fillRect l="-664" t="-3497" b="-4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78567" y="1807834"/>
                <a:ext cx="4299285" cy="437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spcBef>
                    <a:spcPts val="600"/>
                  </a:spcBef>
                  <a:buFont typeface="Wingdings" panose="05000000000000000000" pitchFamily="2" charset="2"/>
                  <a:buChar char="v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Devenport’s q-Method:</a:t>
                </a: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2 direction vectors (Sun, Earth, Magnetic field direction, Stars, Moon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…).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quaternions is eigenvector corresponding the largest eigenvalue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/>
                            </m:ctrlPr>
                          </m:dPr>
                          <m:e>
                            <m:r>
                              <a:rPr lang="en-US" sz="2000" i="1"/>
                              <m:t>𝐾</m:t>
                            </m:r>
                          </m:e>
                        </m:d>
                      </m:e>
                      <m:sub>
                        <m:r>
                          <a:rPr lang="en-US" sz="2000" i="1"/>
                          <m:t>4×4</m:t>
                        </m:r>
                      </m:sub>
                    </m:sSub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Minimize the loss function J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Disadvantage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Hard to find eigenvalues and eigenvector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/>
                        </m:ctrlPr>
                      </m:sSupPr>
                      <m:e>
                        <m:r>
                          <a:rPr lang="en-US" sz="2000" b="1" i="1"/>
                          <m:t>𝑹</m:t>
                        </m:r>
                      </m:e>
                      <m:sup>
                        <m:r>
                          <a:rPr lang="en-US" sz="2000" i="1"/>
                          <m:t>4×4</m:t>
                        </m:r>
                      </m:sup>
                    </m:sSup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67" y="1807834"/>
                <a:ext cx="4299285" cy="4376583"/>
              </a:xfrm>
              <a:prstGeom prst="rect">
                <a:avLst/>
              </a:prstGeom>
              <a:blipFill>
                <a:blip r:embed="rId3"/>
                <a:stretch>
                  <a:fillRect l="-1277" t="-836" r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312567" y="1807834"/>
                <a:ext cx="5446296" cy="4792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Font typeface="Wingdings" panose="05000000000000000000" pitchFamily="2" charset="2"/>
                  <a:buChar char="v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 Method:</a:t>
                </a: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2 direction vectors (Sun, Earth, Magnetic field direction, Stars, Moon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…).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CRP vector </a:t>
                </a:r>
                <a14:m>
                  <m:oMath xmlns:m="http://schemas.openxmlformats.org/officeDocument/2006/math">
                    <m:r>
                      <a:rPr lang="en-US" sz="2000" b="1" i="1"/>
                      <m:t>𝒒</m:t>
                    </m:r>
                  </m:oMath>
                </a14:m>
                <a:r>
                  <a:rPr 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corresponding the optimal eigenvalue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/>
                            </m:ctrlPr>
                          </m:dPr>
                          <m:e>
                            <m:r>
                              <a:rPr lang="en-US" sz="2000" i="1"/>
                              <m:t>𝐾</m:t>
                            </m:r>
                          </m:e>
                        </m:d>
                      </m:e>
                      <m:sub>
                        <m:r>
                          <a:rPr lang="en-US" sz="2000" i="1"/>
                          <m:t>4×4</m:t>
                        </m:r>
                      </m:sub>
                    </m:sSub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+ It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a classic Newton-Raphson to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optimal eigenvalue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allows us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avoid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numerically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intensive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eigenvalue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problem.</a:t>
                </a:r>
              </a:p>
              <a:p>
                <a:pPr lvl="0"/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+ It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introduces CRP vector that is easier to calculate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/>
                        </m:ctrlPr>
                      </m:sSupPr>
                      <m:e>
                        <m:r>
                          <a:rPr lang="en-US" sz="2000" b="1" i="1"/>
                          <m:t>𝑹</m:t>
                        </m:r>
                      </m:e>
                      <m:sup>
                        <m:r>
                          <a:rPr lang="en-US" sz="2000" i="1"/>
                          <m:t>3×3</m:t>
                        </m:r>
                      </m:sup>
                    </m:sSup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Disadvantage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 eigenvalue is a approximate value, therefore accuracy of measurements is lower than q-Method.</a:t>
                </a: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567" y="1807834"/>
                <a:ext cx="5446296" cy="4792915"/>
              </a:xfrm>
              <a:prstGeom prst="rect">
                <a:avLst/>
              </a:prstGeom>
              <a:blipFill>
                <a:blip r:embed="rId4"/>
                <a:stretch>
                  <a:fillRect l="-1232" t="-763" r="-112" b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6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7" y="272715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II: Kinetics: Study Spacecraft Motion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558" y="946484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Rigid Body Dynamics: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910" y="1074822"/>
            <a:ext cx="6561363" cy="34490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93558" y="1609439"/>
                <a:ext cx="5197642" cy="5085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/>
                      <m:t>𝑇</m:t>
                    </m:r>
                    <m:r>
                      <a:rPr lang="en-US" sz="2000" i="1"/>
                      <m:t>=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r>
                          <a:rPr lang="en-US" sz="2000" i="1"/>
                          <m:t>1</m:t>
                        </m:r>
                      </m:num>
                      <m:den>
                        <m:r>
                          <a:rPr lang="en-US" sz="2000" i="1"/>
                          <m:t>2</m:t>
                        </m:r>
                      </m:den>
                    </m:f>
                    <m:r>
                      <a:rPr lang="en-US" sz="2000" i="1"/>
                      <m:t>𝑀</m:t>
                    </m:r>
                    <m:sSub>
                      <m:sSubPr>
                        <m:ctrlPr>
                          <a:rPr lang="en-US" sz="2000" b="1" i="1"/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b="1" i="1"/>
                            </m:ctrlPr>
                          </m:accPr>
                          <m:e>
                            <m:r>
                              <a:rPr lang="en-US" sz="2000" b="1" i="1"/>
                              <m:t>𝑹</m:t>
                            </m:r>
                          </m:e>
                        </m:acc>
                      </m:e>
                      <m:sub>
                        <m:r>
                          <a:rPr lang="en-US" sz="2000" b="1" i="1"/>
                          <m:t>𝒄</m:t>
                        </m:r>
                      </m:sub>
                    </m:sSub>
                    <m:sSub>
                      <m:sSubPr>
                        <m:ctrlPr>
                          <a:rPr lang="en-US" sz="2000" b="1" i="1"/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b="1" i="1"/>
                            </m:ctrlPr>
                          </m:accPr>
                          <m:e>
                            <m:r>
                              <a:rPr lang="en-US" sz="2000" b="1" i="1"/>
                              <m:t>𝑹</m:t>
                            </m:r>
                          </m:e>
                        </m:acc>
                      </m:e>
                      <m:sub>
                        <m:r>
                          <a:rPr lang="en-US" sz="2000" b="1" i="1"/>
                          <m:t>𝒄</m:t>
                        </m:r>
                      </m:sub>
                    </m:sSub>
                    <m:r>
                      <a:rPr lang="en-US" sz="2000" i="1"/>
                      <m:t>+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r>
                          <a:rPr lang="en-US" sz="2000" i="1"/>
                          <m:t>1</m:t>
                        </m:r>
                      </m:num>
                      <m:den>
                        <m:r>
                          <a:rPr lang="en-US" sz="2000" i="1"/>
                          <m:t>2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sz="2000" i="1"/>
                        </m:ctrlPr>
                      </m:naryPr>
                      <m:sub>
                        <m:r>
                          <a:rPr lang="en-US" sz="2000" i="1"/>
                          <m:t>𝐵</m:t>
                        </m:r>
                      </m:sub>
                      <m:sup/>
                      <m:e>
                        <m:acc>
                          <m:accPr>
                            <m:chr m:val="̇"/>
                            <m:ctrlPr>
                              <a:rPr lang="en-US" sz="2000" b="1" i="1"/>
                            </m:ctrlPr>
                          </m:accPr>
                          <m:e>
                            <m:r>
                              <a:rPr lang="en-US" sz="2000" b="1" i="1"/>
                              <m:t>𝒓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sz="2000" b="1" i="1"/>
                            </m:ctrlPr>
                          </m:accPr>
                          <m:e>
                            <m:r>
                              <a:rPr lang="en-US" sz="2000" b="1" i="1"/>
                              <m:t>𝒓</m:t>
                            </m:r>
                          </m:e>
                        </m:acc>
                        <m:r>
                          <a:rPr lang="en-US" sz="2000" i="1"/>
                          <m:t>𝑑𝑚</m:t>
                        </m:r>
                      </m:e>
                    </m:nary>
                    <m:r>
                      <a:rPr lang="en-US" sz="2000" i="1"/>
                      <m:t>=</m:t>
                    </m:r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𝑇</m:t>
                        </m:r>
                      </m:e>
                      <m:sub>
                        <m:r>
                          <a:rPr lang="en-US" sz="2000" i="1"/>
                          <m:t>𝑡𝑟𝑎𝑛𝑠</m:t>
                        </m:r>
                      </m:sub>
                    </m:sSub>
                    <m:r>
                      <a:rPr lang="en-US" sz="2000" i="1"/>
                      <m:t>+</m:t>
                    </m:r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𝑇</m:t>
                        </m:r>
                      </m:e>
                      <m:sub>
                        <m:r>
                          <a:rPr lang="en-US" sz="2000" i="1"/>
                          <m:t>𝑟𝑜𝑡</m:t>
                        </m:r>
                      </m:sub>
                    </m:sSub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Rate: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/>
                        </m:ctrlPr>
                      </m:accPr>
                      <m:e>
                        <m:r>
                          <a:rPr lang="en-US" sz="2000" i="1"/>
                          <m:t>𝑇</m:t>
                        </m:r>
                      </m:e>
                    </m:acc>
                    <m:r>
                      <a:rPr lang="en-US" sz="2000" i="1"/>
                      <m:t>=</m:t>
                    </m:r>
                    <m:r>
                      <a:rPr lang="en-US" sz="2000" b="1" i="1"/>
                      <m:t>𝑭</m:t>
                    </m:r>
                    <m:sSub>
                      <m:sSubPr>
                        <m:ctrlPr>
                          <a:rPr lang="en-US" sz="2000" b="1" i="1"/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b="1" i="1"/>
                            </m:ctrlPr>
                          </m:accPr>
                          <m:e>
                            <m:r>
                              <a:rPr lang="en-US" sz="2000" b="1" i="1"/>
                              <m:t>𝑹</m:t>
                            </m:r>
                          </m:e>
                        </m:acc>
                      </m:e>
                      <m:sub>
                        <m:r>
                          <a:rPr lang="en-US" sz="2000" b="1" i="1"/>
                          <m:t>𝒄</m:t>
                        </m:r>
                      </m:sub>
                    </m:sSub>
                    <m:r>
                      <a:rPr lang="en-US" sz="2000" i="1"/>
                      <m:t>+</m:t>
                    </m:r>
                    <m:sSub>
                      <m:sSubPr>
                        <m:ctrlPr>
                          <a:rPr lang="en-US" sz="2000" b="1" i="1"/>
                        </m:ctrlPr>
                      </m:sSubPr>
                      <m:e>
                        <m:r>
                          <a:rPr lang="en-US" sz="2000" b="1" i="1"/>
                          <m:t>𝑳</m:t>
                        </m:r>
                      </m:e>
                      <m:sub>
                        <m:r>
                          <a:rPr lang="en-US" sz="2000" b="1" i="1"/>
                          <m:t>𝒄</m:t>
                        </m:r>
                      </m:sub>
                    </m:sSub>
                    <m:r>
                      <a:rPr lang="en-US" sz="2000" b="1" i="1"/>
                      <m:t>𝝎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Angular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Momentum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/>
                        </m:ctrlPr>
                      </m:sSubPr>
                      <m:e>
                        <m:r>
                          <a:rPr lang="en-US" sz="2000" b="1" i="1"/>
                          <m:t>𝑯</m:t>
                        </m:r>
                      </m:e>
                      <m:sub>
                        <m:r>
                          <a:rPr lang="en-US" sz="2000" b="1" i="1"/>
                          <m:t>𝒄</m:t>
                        </m:r>
                      </m:sub>
                    </m:sSub>
                    <m:r>
                      <a:rPr lang="en-US" sz="2000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/>
                        </m:ctrlPr>
                      </m:dPr>
                      <m:e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en-US" sz="2000" i="1"/>
                              <m:t>𝐼</m:t>
                            </m:r>
                          </m:e>
                          <m:sub>
                            <m:r>
                              <a:rPr lang="en-US" sz="2000" i="1"/>
                              <m:t>𝑐</m:t>
                            </m:r>
                          </m:sub>
                        </m:sSub>
                      </m:e>
                    </m:d>
                    <m:r>
                      <a:rPr lang="en-US" sz="2000" b="1" i="1"/>
                      <m:t>𝝎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Equations of Motion:</a:t>
                </a:r>
              </a:p>
              <a:p>
                <a:pPr marL="285750" lvl="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Euler’s Equation: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/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b="1" i="1"/>
                              </m:ctrlPr>
                            </m:accPr>
                            <m:e>
                              <m:r>
                                <a:rPr lang="en-US" sz="2000" b="1" i="1"/>
                                <m:t>𝑯</m:t>
                              </m:r>
                            </m:e>
                          </m:acc>
                        </m:e>
                        <m:sub>
                          <m:r>
                            <a:rPr lang="en-US" sz="2000" b="1" i="1"/>
                            <m:t>𝒄</m:t>
                          </m:r>
                        </m:sub>
                      </m:sSub>
                      <m:r>
                        <a:rPr lang="en-US" sz="2000" i="1"/>
                        <m:t>=</m:t>
                      </m:r>
                      <m:f>
                        <m:fPr>
                          <m:ctrlPr>
                            <a:rPr lang="en-US" sz="2000" i="1"/>
                          </m:ctrlPr>
                        </m:fPr>
                        <m:num>
                          <m:sPre>
                            <m:sPrePr>
                              <m:ctrlPr>
                                <a:rPr lang="en-US" sz="2000" i="1"/>
                              </m:ctrlPr>
                            </m:sPrePr>
                            <m:sub/>
                            <m:sup>
                              <m:r>
                                <a:rPr lang="en-US" sz="2000" i="1"/>
                                <m:t>𝐵</m:t>
                              </m:r>
                            </m:sup>
                            <m:e>
                              <m:r>
                                <a:rPr lang="en-US" sz="2000" i="1"/>
                                <m:t>𝑑</m:t>
                              </m:r>
                            </m:e>
                          </m:sPre>
                        </m:num>
                        <m:den>
                          <m:r>
                            <a:rPr lang="en-US" sz="2000" i="1"/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/>
                              </m:ctrlPr>
                            </m:sSubPr>
                            <m:e>
                              <m:r>
                                <a:rPr lang="en-US" sz="2000" b="1" i="1"/>
                                <m:t>𝑯</m:t>
                              </m:r>
                            </m:e>
                            <m:sub>
                              <m:r>
                                <a:rPr lang="en-US" sz="2000" b="1" i="1"/>
                                <m:t>𝒄</m:t>
                              </m:r>
                            </m:sub>
                          </m:sSub>
                        </m:e>
                      </m:d>
                      <m:r>
                        <a:rPr lang="en-US" sz="2000" i="1"/>
                        <m:t>+</m:t>
                      </m:r>
                      <m:r>
                        <a:rPr lang="en-US" sz="2000" b="1" i="1"/>
                        <m:t>𝝎</m:t>
                      </m:r>
                      <m:r>
                        <a:rPr lang="en-US" sz="2000" i="1"/>
                        <m:t>×</m:t>
                      </m:r>
                      <m:sSub>
                        <m:sSubPr>
                          <m:ctrlPr>
                            <a:rPr lang="en-US" sz="2000" b="1" i="1"/>
                          </m:ctrlPr>
                        </m:sSubPr>
                        <m:e>
                          <m:r>
                            <a:rPr lang="en-US" sz="2000" b="1" i="1"/>
                            <m:t>𝑯</m:t>
                          </m:r>
                        </m:e>
                        <m:sub>
                          <m:r>
                            <a:rPr lang="en-US" sz="2000" b="1" i="1"/>
                            <m:t>𝒄</m:t>
                          </m:r>
                        </m:sub>
                      </m:sSub>
                      <m:r>
                        <a:rPr lang="en-US" sz="2000" i="1"/>
                        <m:t>=</m:t>
                      </m:r>
                      <m:sSub>
                        <m:sSubPr>
                          <m:ctrlPr>
                            <a:rPr lang="en-US" sz="2000" b="1" i="1"/>
                          </m:ctrlPr>
                        </m:sSubPr>
                        <m:e>
                          <m:r>
                            <a:rPr lang="en-US" sz="2000" b="1" i="1"/>
                            <m:t>𝑳</m:t>
                          </m:r>
                        </m:e>
                        <m:sub>
                          <m:r>
                            <a:rPr lang="en-US" sz="2000" b="1" i="1"/>
                            <m:t>𝒄</m:t>
                          </m:r>
                        </m:sub>
                      </m:sSub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/>
                          </m:ctrlPr>
                        </m:fPr>
                        <m:num>
                          <m:sPre>
                            <m:sPrePr>
                              <m:ctrlPr>
                                <a:rPr lang="en-US" sz="2000" i="1"/>
                              </m:ctrlPr>
                            </m:sPrePr>
                            <m:sub/>
                            <m:sup>
                              <m:r>
                                <a:rPr lang="en-US" sz="2000" i="1"/>
                                <m:t>𝐵</m:t>
                              </m:r>
                            </m:sup>
                            <m:e>
                              <m:r>
                                <a:rPr lang="en-US" sz="2000" i="1"/>
                                <m:t>𝑑</m:t>
                              </m:r>
                            </m:e>
                          </m:sPre>
                        </m:num>
                        <m:den>
                          <m:r>
                            <a:rPr lang="en-US" sz="2000" i="1"/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/>
                              </m:ctrlPr>
                            </m:sSubPr>
                            <m:e>
                              <m:r>
                                <a:rPr lang="en-US" sz="2000" b="1" i="1"/>
                                <m:t>𝑯</m:t>
                              </m:r>
                            </m:e>
                            <m:sub>
                              <m:r>
                                <a:rPr lang="en-US" sz="2000" b="1" i="1"/>
                                <m:t>𝒄</m:t>
                              </m:r>
                            </m:sub>
                          </m:sSub>
                        </m:e>
                      </m:d>
                      <m:r>
                        <a:rPr lang="en-US" sz="2000" i="1"/>
                        <m:t>=</m:t>
                      </m:r>
                      <m:f>
                        <m:fPr>
                          <m:ctrlPr>
                            <a:rPr lang="en-US" sz="2000" i="1"/>
                          </m:ctrlPr>
                        </m:fPr>
                        <m:num>
                          <m:sPre>
                            <m:sPrePr>
                              <m:ctrlPr>
                                <a:rPr lang="en-US" sz="2000" i="1"/>
                              </m:ctrlPr>
                            </m:sPrePr>
                            <m:sub/>
                            <m:sup>
                              <m:r>
                                <a:rPr lang="en-US" sz="2000" i="1"/>
                                <m:t>𝐵</m:t>
                              </m:r>
                            </m:sup>
                            <m:e>
                              <m:r>
                                <a:rPr lang="en-US" sz="2000" i="1"/>
                                <m:t>𝑑</m:t>
                              </m:r>
                            </m:e>
                          </m:sPre>
                        </m:num>
                        <m:den>
                          <m:r>
                            <a:rPr lang="en-US" sz="2000" i="1"/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/>
                              </m:ctrlPr>
                            </m:dPr>
                            <m:e>
                              <m:r>
                                <a:rPr lang="en-US" sz="2000" i="1"/>
                                <m:t>𝐼</m:t>
                              </m:r>
                            </m:e>
                          </m:d>
                        </m:e>
                      </m:d>
                      <m:r>
                        <a:rPr lang="en-US" sz="2000" b="1" i="1"/>
                        <m:t>𝝎</m:t>
                      </m:r>
                      <m:r>
                        <a:rPr lang="en-US" sz="2000" i="1"/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/>
                          </m:ctrlPr>
                        </m:dPr>
                        <m:e>
                          <m:r>
                            <a:rPr lang="en-US" sz="2000" i="1"/>
                            <m:t>𝐼</m:t>
                          </m:r>
                        </m:e>
                      </m:d>
                      <m:f>
                        <m:fPr>
                          <m:ctrlPr>
                            <a:rPr lang="en-US" sz="2000" i="1"/>
                          </m:ctrlPr>
                        </m:fPr>
                        <m:num>
                          <m:sPre>
                            <m:sPrePr>
                              <m:ctrlPr>
                                <a:rPr lang="en-US" sz="2000" i="1"/>
                              </m:ctrlPr>
                            </m:sPrePr>
                            <m:sub/>
                            <m:sup>
                              <m:r>
                                <a:rPr lang="en-US" sz="2000" i="1"/>
                                <m:t>𝐵</m:t>
                              </m:r>
                            </m:sup>
                            <m:e>
                              <m:r>
                                <a:rPr lang="en-US" sz="2000" i="1"/>
                                <m:t>𝑑</m:t>
                              </m:r>
                            </m:e>
                          </m:sPre>
                        </m:num>
                        <m:den>
                          <m:r>
                            <a:rPr lang="en-US" sz="2000" i="1"/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r>
                            <a:rPr lang="en-US" sz="2000" b="1" i="1"/>
                            <m:t>𝝎</m:t>
                          </m:r>
                        </m:e>
                      </m:d>
                      <m:r>
                        <a:rPr lang="en-US" sz="2000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/>
                          </m:ctrlPr>
                        </m:dPr>
                        <m:e>
                          <m:r>
                            <a:rPr lang="en-US" sz="2000" i="1"/>
                            <m:t>𝐼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sz="2000" i="1"/>
                          </m:ctrlPr>
                        </m:accPr>
                        <m:e>
                          <m:r>
                            <a:rPr lang="en-US" sz="2000" b="1" i="1"/>
                            <m:t>𝝎</m:t>
                          </m:r>
                        </m:e>
                      </m:acc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8" y="1609439"/>
                <a:ext cx="5197642" cy="5085303"/>
              </a:xfrm>
              <a:prstGeom prst="rect">
                <a:avLst/>
              </a:prstGeom>
              <a:blipFill>
                <a:blip r:embed="rId3"/>
                <a:stretch>
                  <a:fillRect l="-1172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432884" y="5118569"/>
                <a:ext cx="44965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lvl="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Euler’s rotational equations of motion: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acc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84" y="5118569"/>
                <a:ext cx="4496552" cy="707886"/>
              </a:xfrm>
              <a:prstGeom prst="rect">
                <a:avLst/>
              </a:prstGeom>
              <a:blipFill>
                <a:blip r:embed="rId4"/>
                <a:stretch>
                  <a:fillRect l="-1220"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6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3558" y="946484"/>
            <a:ext cx="357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Momentum/Energy Surface: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30190" y="1346594"/>
            <a:ext cx="4789571" cy="39633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53980" y="1796716"/>
                <a:ext cx="5117432" cy="373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No external torque os acting on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body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/>
                      <m:t>→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Energy and Momentum are conserved.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Momentum: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/>
                        </m:ctrlPr>
                      </m:sSupPr>
                      <m:e>
                        <m:r>
                          <a:rPr lang="en-US" sz="2000" i="1"/>
                          <m:t>𝐻</m:t>
                        </m:r>
                      </m:e>
                      <m:sup>
                        <m:r>
                          <a:rPr lang="en-US" sz="2000" i="1"/>
                          <m:t>2</m:t>
                        </m:r>
                      </m:sup>
                    </m:sSup>
                    <m:r>
                      <a:rPr lang="en-US" sz="2000" i="1"/>
                      <m:t>=</m:t>
                    </m:r>
                    <m:sSubSup>
                      <m:sSubSupPr>
                        <m:ctrlPr>
                          <a:rPr lang="en-US" sz="2000" i="1"/>
                        </m:ctrlPr>
                      </m:sSubSupPr>
                      <m:e>
                        <m:r>
                          <a:rPr lang="en-US" sz="2000" i="1"/>
                          <m:t>𝐻</m:t>
                        </m:r>
                      </m:e>
                      <m:sub>
                        <m:r>
                          <a:rPr lang="en-US" sz="2000" i="1"/>
                          <m:t>1</m:t>
                        </m:r>
                      </m:sub>
                      <m:sup>
                        <m:r>
                          <a:rPr lang="en-US" sz="2000" i="1"/>
                          <m:t>2</m:t>
                        </m:r>
                      </m:sup>
                    </m:sSubSup>
                    <m:r>
                      <a:rPr lang="en-US" sz="2000" i="1"/>
                      <m:t>+</m:t>
                    </m:r>
                    <m:sSubSup>
                      <m:sSubSupPr>
                        <m:ctrlPr>
                          <a:rPr lang="en-US" sz="2000" i="1"/>
                        </m:ctrlPr>
                      </m:sSubSupPr>
                      <m:e>
                        <m:r>
                          <a:rPr lang="en-US" sz="2000" i="1"/>
                          <m:t>𝐻</m:t>
                        </m:r>
                      </m:e>
                      <m:sub>
                        <m:r>
                          <a:rPr lang="en-US" sz="2000" i="1"/>
                          <m:t>2</m:t>
                        </m:r>
                      </m:sub>
                      <m:sup>
                        <m:r>
                          <a:rPr lang="en-US" sz="2000" i="1"/>
                          <m:t>2</m:t>
                        </m:r>
                      </m:sup>
                    </m:sSubSup>
                    <m:r>
                      <a:rPr lang="en-US" sz="2000" i="1"/>
                      <m:t>+</m:t>
                    </m:r>
                    <m:sSubSup>
                      <m:sSubSupPr>
                        <m:ctrlPr>
                          <a:rPr lang="en-US" sz="2000" i="1"/>
                        </m:ctrlPr>
                      </m:sSubSupPr>
                      <m:e>
                        <m:r>
                          <a:rPr lang="en-US" sz="2000" i="1"/>
                          <m:t>𝐻</m:t>
                        </m:r>
                      </m:e>
                      <m:sub>
                        <m:r>
                          <a:rPr lang="en-US" sz="2000" i="1"/>
                          <m:t>3</m:t>
                        </m:r>
                      </m:sub>
                      <m:sup>
                        <m:r>
                          <a:rPr lang="en-US" sz="2000" i="1"/>
                          <m:t>2</m:t>
                        </m:r>
                      </m:sup>
                    </m:sSubSup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Energy: </a:t>
                </a:r>
                <a14:m>
                  <m:oMath xmlns:m="http://schemas.openxmlformats.org/officeDocument/2006/math">
                    <m:r>
                      <a:rPr lang="en-US" sz="2000" i="1"/>
                      <m:t>1=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sSubSup>
                          <m:sSubSupPr>
                            <m:ctrlPr>
                              <a:rPr lang="en-US" sz="2000" i="1"/>
                            </m:ctrlPr>
                          </m:sSubSupPr>
                          <m:e>
                            <m:r>
                              <a:rPr lang="en-US" sz="2000" i="1"/>
                              <m:t>𝐻</m:t>
                            </m:r>
                          </m:e>
                          <m:sub>
                            <m:r>
                              <a:rPr lang="en-US" sz="2000" i="1"/>
                              <m:t>1</m:t>
                            </m:r>
                          </m:sub>
                          <m:sup>
                            <m:r>
                              <a:rPr lang="en-US" sz="2000" i="1"/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000" i="1"/>
                          <m:t>2</m:t>
                        </m:r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en-US" sz="2000" i="1"/>
                              <m:t>𝐼</m:t>
                            </m:r>
                          </m:e>
                          <m:sub>
                            <m:r>
                              <a:rPr lang="en-US" sz="2000" i="1"/>
                              <m:t>1</m:t>
                            </m:r>
                          </m:sub>
                        </m:sSub>
                        <m:r>
                          <a:rPr lang="en-US" sz="2000" i="1"/>
                          <m:t>𝑇</m:t>
                        </m:r>
                      </m:den>
                    </m:f>
                    <m:r>
                      <a:rPr lang="en-US" sz="2000" i="1"/>
                      <m:t>+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sSubSup>
                          <m:sSubSupPr>
                            <m:ctrlPr>
                              <a:rPr lang="en-US" sz="2000" i="1"/>
                            </m:ctrlPr>
                          </m:sSubSupPr>
                          <m:e>
                            <m:r>
                              <a:rPr lang="en-US" sz="2000" i="1"/>
                              <m:t>𝐻</m:t>
                            </m:r>
                          </m:e>
                          <m:sub>
                            <m:r>
                              <a:rPr lang="en-US" sz="2000" i="1"/>
                              <m:t>2</m:t>
                            </m:r>
                          </m:sub>
                          <m:sup>
                            <m:r>
                              <a:rPr lang="en-US" sz="2000" i="1"/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000" i="1"/>
                          <m:t>2</m:t>
                        </m:r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en-US" sz="2000" i="1"/>
                              <m:t>𝐼</m:t>
                            </m:r>
                          </m:e>
                          <m:sub>
                            <m:r>
                              <a:rPr lang="en-US" sz="2000" i="1"/>
                              <m:t>2</m:t>
                            </m:r>
                          </m:sub>
                        </m:sSub>
                        <m:r>
                          <a:rPr lang="en-US" sz="2000" i="1"/>
                          <m:t>𝑇</m:t>
                        </m:r>
                      </m:den>
                    </m:f>
                    <m:r>
                      <a:rPr lang="en-US" sz="2000" i="1"/>
                      <m:t>+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sSubSup>
                          <m:sSubSupPr>
                            <m:ctrlPr>
                              <a:rPr lang="en-US" sz="2000" i="1"/>
                            </m:ctrlPr>
                          </m:sSubSupPr>
                          <m:e>
                            <m:r>
                              <a:rPr lang="en-US" sz="2000" i="1"/>
                              <m:t>𝐻</m:t>
                            </m:r>
                          </m:e>
                          <m:sub>
                            <m:r>
                              <a:rPr lang="en-US" sz="2000" i="1"/>
                              <m:t>3</m:t>
                            </m:r>
                          </m:sub>
                          <m:sup>
                            <m:r>
                              <a:rPr lang="en-US" sz="2000" i="1"/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000" i="1"/>
                          <m:t>2</m:t>
                        </m:r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en-US" sz="2000" i="1"/>
                              <m:t>𝐼</m:t>
                            </m:r>
                          </m:e>
                          <m:sub>
                            <m:r>
                              <a:rPr lang="en-US" sz="2000" i="1"/>
                              <m:t>3</m:t>
                            </m:r>
                          </m:sub>
                        </m:sSub>
                        <m:r>
                          <a:rPr lang="en-US" sz="2000" i="1"/>
                          <m:t>𝑇</m:t>
                        </m:r>
                      </m:den>
                    </m:f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/>
                      <m:t>→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admissible angular velocities will be on the intersection of these two ellipsoids.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Assume: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𝐼</m:t>
                        </m:r>
                      </m:e>
                      <m:sub>
                        <m:r>
                          <a:rPr lang="en-US" sz="2000" i="1"/>
                          <m:t>1</m:t>
                        </m:r>
                      </m:sub>
                    </m:sSub>
                    <m:r>
                      <a:rPr lang="en-US" sz="2000" i="1"/>
                      <m:t>≥</m:t>
                    </m:r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𝐼</m:t>
                        </m:r>
                      </m:e>
                      <m:sub>
                        <m:r>
                          <a:rPr lang="en-US" sz="2000" i="1"/>
                          <m:t>2</m:t>
                        </m:r>
                      </m:sub>
                    </m:sSub>
                    <m:r>
                      <a:rPr lang="en-US" sz="2000" i="1"/>
                      <m:t>≥</m:t>
                    </m:r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𝐼</m:t>
                        </m:r>
                      </m:e>
                      <m:sub>
                        <m:r>
                          <a:rPr lang="en-US" sz="2000" i="1"/>
                          <m:t>3</m:t>
                        </m:r>
                      </m:sub>
                    </m:sSub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80" y="1796716"/>
                <a:ext cx="5117432" cy="3732240"/>
              </a:xfrm>
              <a:prstGeom prst="rect">
                <a:avLst/>
              </a:prstGeom>
              <a:blipFill>
                <a:blip r:embed="rId3"/>
                <a:stretch>
                  <a:fillRect l="-1311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93557" y="272715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II: Kinetics: Study Spacecraft Motion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3557" y="272715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II: Kinetics: Study Spacecraft Motion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964714" y="795935"/>
            <a:ext cx="2881630" cy="243586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680680" y="747357"/>
            <a:ext cx="2421890" cy="253301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086317" y="3658690"/>
            <a:ext cx="2638425" cy="269049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6163142" y="3658690"/>
            <a:ext cx="3474720" cy="26650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846344" y="972801"/>
                <a:ext cx="2039020" cy="1691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</a:t>
                </a:r>
              </a:p>
              <a:p>
                <a:pPr lvl="0"/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𝑇</m:t>
                          </m:r>
                        </m:e>
                        <m:sub>
                          <m:r>
                            <a:rPr lang="en-US" sz="2000" i="1"/>
                            <m:t>𝑚𝑖𝑛</m:t>
                          </m:r>
                        </m:sub>
                      </m:sSub>
                      <m:r>
                        <a:rPr lang="en-US" sz="2000" i="1"/>
                        <m:t>=</m:t>
                      </m:r>
                      <m:f>
                        <m:fPr>
                          <m:ctrlPr>
                            <a:rPr lang="en-US" sz="2000" i="1"/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/>
                              </m:ctrlPr>
                            </m:sSupPr>
                            <m:e>
                              <m:r>
                                <a:rPr lang="en-US" sz="2000" i="1"/>
                                <m:t>𝐻</m:t>
                              </m:r>
                            </m:e>
                            <m:sup>
                              <m:r>
                                <a:rPr lang="en-US" sz="2000" i="1"/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/>
                            <m:t>2</m:t>
                          </m:r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a:rPr lang="en-US" sz="2000" i="1"/>
                                <m:t>𝐼</m:t>
                              </m:r>
                            </m:e>
                            <m:sub>
                              <m:r>
                                <a:rPr lang="en-US" sz="2000" i="1"/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344" y="972801"/>
                <a:ext cx="2039020" cy="1691425"/>
              </a:xfrm>
              <a:prstGeom prst="rect">
                <a:avLst/>
              </a:prstGeom>
              <a:blipFill>
                <a:blip r:embed="rId6"/>
                <a:stretch>
                  <a:fillRect l="-3293" t="-2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902064" y="972801"/>
                <a:ext cx="2034842" cy="1850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Intermadiate energy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0"/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𝑇</m:t>
                        </m:r>
                      </m:e>
                      <m:sub>
                        <m:r>
                          <a:rPr lang="en-US" sz="2000" i="1"/>
                          <m:t>𝑖𝑛𝑡</m:t>
                        </m:r>
                      </m:sub>
                    </m:sSub>
                    <m:r>
                      <a:rPr lang="en-US" sz="2000" i="1"/>
                      <m:t>=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sSup>
                          <m:sSupPr>
                            <m:ctrlPr>
                              <a:rPr lang="en-US" sz="2000" i="1"/>
                            </m:ctrlPr>
                          </m:sSupPr>
                          <m:e>
                            <m:r>
                              <a:rPr lang="en-US" sz="2000" i="1"/>
                              <m:t>𝐻</m:t>
                            </m:r>
                          </m:e>
                          <m:sup>
                            <m:r>
                              <a:rPr lang="en-US" sz="2000" i="1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/>
                          <m:t>2</m:t>
                        </m:r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en-US" sz="2000" i="1"/>
                              <m:t>𝐼</m:t>
                            </m:r>
                          </m:e>
                          <m:sub>
                            <m:r>
                              <a:rPr lang="en-US" sz="2000" i="1"/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064" y="972801"/>
                <a:ext cx="2034842" cy="1850828"/>
              </a:xfrm>
              <a:prstGeom prst="rect">
                <a:avLst/>
              </a:prstGeom>
              <a:blipFill>
                <a:blip r:embed="rId7"/>
                <a:stretch>
                  <a:fillRect l="-2994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846344" y="3658690"/>
                <a:ext cx="2068708" cy="1852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 </a:t>
                </a:r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case:</a:t>
                </a:r>
              </a:p>
              <a:p>
                <a:pPr lvl="0"/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𝑇</m:t>
                        </m:r>
                      </m:e>
                      <m:sub>
                        <m:r>
                          <a:rPr lang="en-US" sz="2000" i="1"/>
                          <m:t>𝑚𝑎𝑥</m:t>
                        </m:r>
                      </m:sub>
                    </m:sSub>
                    <m:r>
                      <a:rPr lang="en-US" sz="2000" i="1"/>
                      <m:t>=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sSup>
                          <m:sSupPr>
                            <m:ctrlPr>
                              <a:rPr lang="en-US" sz="2000" i="1"/>
                            </m:ctrlPr>
                          </m:sSupPr>
                          <m:e>
                            <m:r>
                              <a:rPr lang="en-US" sz="2000" i="1"/>
                              <m:t>𝐻</m:t>
                            </m:r>
                          </m:e>
                          <m:sup>
                            <m:r>
                              <a:rPr lang="en-US" sz="2000" i="1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/>
                          <m:t>2</m:t>
                        </m:r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en-US" sz="2000" i="1"/>
                              <m:t>𝐼</m:t>
                            </m:r>
                          </m:e>
                          <m:sub>
                            <m:r>
                              <a:rPr lang="en-US" sz="2000" i="1"/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344" y="3658690"/>
                <a:ext cx="2068708" cy="1852045"/>
              </a:xfrm>
              <a:prstGeom prst="rect">
                <a:avLst/>
              </a:prstGeom>
              <a:blipFill>
                <a:blip r:embed="rId8"/>
                <a:stretch>
                  <a:fillRect l="-3245" t="-1645" r="-2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846680" y="3850379"/>
            <a:ext cx="1687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Family of energy ellipsoid and momentum sphere intersections.</a:t>
            </a:r>
          </a:p>
        </p:txBody>
      </p:sp>
    </p:spTree>
    <p:extLst>
      <p:ext uri="{BB962C8B-B14F-4D97-AF65-F5344CB8AC3E}">
        <p14:creationId xmlns:p14="http://schemas.microsoft.com/office/powerpoint/2010/main" val="37148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7" y="272715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III: Control of Nonlinear Spacecraft Attitude Motion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558" y="946484"/>
            <a:ext cx="270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Stability Definitions: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47454" y="4457023"/>
            <a:ext cx="3528060" cy="15570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94611" y="1748589"/>
                <a:ext cx="4138863" cy="270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spcBef>
                    <a:spcPts val="1200"/>
                  </a:spcBef>
                  <a:buFont typeface="Wingdings" panose="05000000000000000000" pitchFamily="2" charset="2"/>
                  <a:buChar char="v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Neighborhood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Give </a:t>
                </a:r>
                <a14:m>
                  <m:oMath xmlns:m="http://schemas.openxmlformats.org/officeDocument/2006/math">
                    <m:r>
                      <a:rPr lang="en-US" sz="2000" i="1"/>
                      <m:t>𝛿</m:t>
                    </m:r>
                    <m:r>
                      <a:rPr lang="en-US" sz="2000" i="1"/>
                      <m:t>&gt;0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state vector </a:t>
                </a:r>
                <a14:m>
                  <m:oMath xmlns:m="http://schemas.openxmlformats.org/officeDocument/2006/math">
                    <m:r>
                      <a:rPr lang="en-US" sz="2000" b="1" i="1"/>
                      <m:t>𝒙</m:t>
                    </m:r>
                    <m:r>
                      <a:rPr lang="en-US" sz="2000" i="1"/>
                      <m:t>(</m:t>
                    </m:r>
                    <m:r>
                      <a:rPr lang="en-US" sz="2000" i="1"/>
                      <m:t>𝑡</m:t>
                    </m:r>
                    <m:r>
                      <a:rPr lang="en-US" sz="2000" i="1"/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said to be in the neighborhood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𝐵</m:t>
                        </m:r>
                      </m:e>
                      <m:sub>
                        <m:r>
                          <a:rPr lang="en-US" sz="2000" i="1"/>
                          <m:t>𝛿</m:t>
                        </m:r>
                      </m:sub>
                    </m:sSub>
                    <m:r>
                      <a:rPr lang="en-US" sz="2000" i="1"/>
                      <m:t>(</m:t>
                    </m:r>
                    <m:sSub>
                      <m:sSubPr>
                        <m:ctrlPr>
                          <a:rPr lang="en-US" sz="2000" b="1" i="1"/>
                        </m:ctrlPr>
                      </m:sSubPr>
                      <m:e>
                        <m:r>
                          <a:rPr lang="en-US" sz="2000" b="1" i="1"/>
                          <m:t>𝒙</m:t>
                        </m:r>
                      </m:e>
                      <m:sub>
                        <m:r>
                          <a:rPr lang="en-US" sz="2000" b="1" i="1"/>
                          <m:t>𝒓</m:t>
                        </m:r>
                      </m:sub>
                    </m:sSub>
                    <m:d>
                      <m:dPr>
                        <m:ctrlPr>
                          <a:rPr lang="en-US" sz="2000" i="1"/>
                        </m:ctrlPr>
                      </m:dPr>
                      <m:e>
                        <m:r>
                          <a:rPr lang="en-US" sz="2000" i="1"/>
                          <m:t>𝑡</m:t>
                        </m:r>
                      </m:e>
                    </m:d>
                    <m:r>
                      <a:rPr lang="en-US" sz="2000" i="1"/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/>
                        </m:ctrlPr>
                      </m:sSubPr>
                      <m:e>
                        <m:r>
                          <a:rPr lang="en-US" sz="2000" b="1" i="1"/>
                          <m:t>𝒙</m:t>
                        </m:r>
                      </m:e>
                      <m:sub>
                        <m:r>
                          <a:rPr lang="en-US" sz="2000" b="1" i="1"/>
                          <m:t>𝒓</m:t>
                        </m:r>
                      </m:sub>
                    </m:sSub>
                    <m:r>
                      <a:rPr lang="en-US" sz="2000" i="1"/>
                      <m:t>(</m:t>
                    </m:r>
                    <m:r>
                      <a:rPr lang="en-US" sz="2000" i="1"/>
                      <m:t>𝑡</m:t>
                    </m:r>
                    <m:r>
                      <a:rPr lang="en-US" sz="2000" i="1"/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if:</a:t>
                </a:r>
              </a:p>
              <a:p>
                <a:pPr algn="ctr">
                  <a:spcBef>
                    <a:spcPts val="1200"/>
                  </a:spcBef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/>
                        </m:ctrlPr>
                      </m:dPr>
                      <m:e>
                        <m:r>
                          <a:rPr lang="en-US" sz="2000" b="1" i="1"/>
                          <m:t>𝒙</m:t>
                        </m:r>
                        <m:d>
                          <m:dPr>
                            <m:ctrlPr>
                              <a:rPr lang="en-US" sz="2000" i="1"/>
                            </m:ctrlPr>
                          </m:dPr>
                          <m:e>
                            <m:r>
                              <a:rPr lang="en-US" sz="2000" i="1"/>
                              <m:t>𝑡</m:t>
                            </m:r>
                          </m:e>
                        </m:d>
                        <m:r>
                          <a:rPr lang="en-US" sz="2000" i="1"/>
                          <m:t>−</m:t>
                        </m:r>
                        <m:sSub>
                          <m:sSubPr>
                            <m:ctrlPr>
                              <a:rPr lang="en-US" sz="2000" b="1" i="1"/>
                            </m:ctrlPr>
                          </m:sSubPr>
                          <m:e>
                            <m:r>
                              <a:rPr lang="en-US" sz="2000" b="1" i="1"/>
                              <m:t>𝒙</m:t>
                            </m:r>
                          </m:e>
                          <m:sub>
                            <m:r>
                              <a:rPr lang="en-US" sz="2000" b="1" i="1"/>
                              <m:t>𝒓</m:t>
                            </m:r>
                          </m:sub>
                        </m:sSub>
                        <m:r>
                          <a:rPr lang="en-US" sz="2000" i="1"/>
                          <m:t>(</m:t>
                        </m:r>
                        <m:r>
                          <a:rPr lang="en-US" sz="2000" i="1"/>
                          <m:t>𝑡</m:t>
                        </m:r>
                        <m:r>
                          <a:rPr lang="en-US" sz="2000" i="1"/>
                          <m:t>)</m:t>
                        </m:r>
                      </m:e>
                    </m:d>
                    <m:r>
                      <a:rPr lang="en-US" sz="2000" i="1"/>
                      <m:t>&lt;</m:t>
                    </m:r>
                    <m:r>
                      <a:rPr lang="en-US" sz="2000" i="1"/>
                      <m:t>𝛿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US" sz="20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/>
                      <m:t>𝒙</m:t>
                    </m:r>
                    <m:d>
                      <m:dPr>
                        <m:ctrlPr>
                          <a:rPr lang="en-US" sz="2000" i="1"/>
                        </m:ctrlPr>
                      </m:dPr>
                      <m:e>
                        <m:r>
                          <a:rPr lang="en-US" sz="2000" i="1"/>
                          <m:t>𝑡</m:t>
                        </m:r>
                      </m:e>
                    </m:d>
                    <m:r>
                      <a:rPr lang="en-US" sz="2000" i="1"/>
                      <m:t>∈</m:t>
                    </m:r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𝐵</m:t>
                        </m:r>
                      </m:e>
                      <m:sub>
                        <m:r>
                          <a:rPr lang="en-US" sz="2000" i="1"/>
                          <m:t>𝛿</m:t>
                        </m:r>
                      </m:sub>
                    </m:sSub>
                    <m:r>
                      <a:rPr lang="en-US" sz="2000" i="1"/>
                      <m:t>(</m:t>
                    </m:r>
                    <m:sSub>
                      <m:sSubPr>
                        <m:ctrlPr>
                          <a:rPr lang="en-US" sz="2000" b="1" i="1"/>
                        </m:ctrlPr>
                      </m:sSubPr>
                      <m:e>
                        <m:r>
                          <a:rPr lang="en-US" sz="2000" b="1" i="1"/>
                          <m:t>𝒙</m:t>
                        </m:r>
                      </m:e>
                      <m:sub>
                        <m:r>
                          <a:rPr lang="en-US" sz="2000" b="1" i="1"/>
                          <m:t>𝒓</m:t>
                        </m:r>
                      </m:sub>
                    </m:sSub>
                    <m:d>
                      <m:dPr>
                        <m:ctrlPr>
                          <a:rPr lang="en-US" sz="2000" i="1"/>
                        </m:ctrlPr>
                      </m:dPr>
                      <m:e>
                        <m:r>
                          <a:rPr lang="en-US" sz="2000" i="1"/>
                          <m:t>𝑡</m:t>
                        </m:r>
                      </m:e>
                    </m:d>
                    <m:r>
                      <a:rPr lang="en-US" sz="2000" i="1"/>
                      <m:t>)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11" y="1748589"/>
                <a:ext cx="4138863" cy="2708434"/>
              </a:xfrm>
              <a:prstGeom prst="rect">
                <a:avLst/>
              </a:prstGeom>
              <a:blipFill>
                <a:blip r:embed="rId3"/>
                <a:stretch>
                  <a:fillRect l="-1325" t="-1351" r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424863" y="1748589"/>
                <a:ext cx="413886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spcBef>
                    <a:spcPts val="1200"/>
                  </a:spcBef>
                  <a:buFont typeface="Wingdings" panose="05000000000000000000" pitchFamily="2" charset="2"/>
                  <a:buChar char="v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Lagrange Stability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motion </a:t>
                </a:r>
                <a14:m>
                  <m:oMath xmlns:m="http://schemas.openxmlformats.org/officeDocument/2006/math">
                    <m:r>
                      <a:rPr lang="en-US" sz="2000" b="1" i="1"/>
                      <m:t>𝒙</m:t>
                    </m:r>
                    <m:r>
                      <a:rPr lang="en-US" sz="2000" i="1"/>
                      <m:t>(</m:t>
                    </m:r>
                    <m:r>
                      <a:rPr lang="en-US" sz="2000" i="1"/>
                      <m:t>𝑡</m:t>
                    </m:r>
                    <m:r>
                      <a:rPr lang="en-US" sz="2000" i="1"/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said to be Lagrange stable (or bound) relative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/>
                        </m:ctrlPr>
                      </m:sSubPr>
                      <m:e>
                        <m:r>
                          <a:rPr lang="en-US" sz="2000" b="1" i="1"/>
                          <m:t>𝒙</m:t>
                        </m:r>
                      </m:e>
                      <m:sub>
                        <m:r>
                          <a:rPr lang="en-US" sz="2000" b="1" i="1"/>
                          <m:t>𝒓</m:t>
                        </m:r>
                      </m:sub>
                    </m:sSub>
                    <m:r>
                      <a:rPr lang="en-US" sz="2000" i="1"/>
                      <m:t>(</m:t>
                    </m:r>
                    <m:r>
                      <a:rPr lang="en-US" sz="2000" i="1"/>
                      <m:t>𝑡</m:t>
                    </m:r>
                    <m:r>
                      <a:rPr lang="en-US" sz="2000" i="1"/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there exists a </a:t>
                </a:r>
                <a14:m>
                  <m:oMath xmlns:m="http://schemas.openxmlformats.org/officeDocument/2006/math">
                    <m:r>
                      <a:rPr lang="en-US" sz="2000" i="1"/>
                      <m:t>𝛿</m:t>
                    </m:r>
                    <m:r>
                      <a:rPr lang="en-US" sz="2000" i="1"/>
                      <m:t>&gt;0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that:</a:t>
                </a:r>
              </a:p>
              <a:p>
                <a:pPr algn="ctr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1" i="1"/>
                      <m:t>𝒙</m:t>
                    </m:r>
                    <m:d>
                      <m:dPr>
                        <m:ctrlPr>
                          <a:rPr lang="en-US" sz="2000" i="1"/>
                        </m:ctrlPr>
                      </m:dPr>
                      <m:e>
                        <m:r>
                          <a:rPr lang="en-US" sz="2000" i="1"/>
                          <m:t>𝑡</m:t>
                        </m:r>
                      </m:e>
                    </m:d>
                    <m:r>
                      <a:rPr lang="en-US" sz="2000" i="1"/>
                      <m:t>∈</m:t>
                    </m:r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𝐵</m:t>
                        </m:r>
                      </m:e>
                      <m:sub>
                        <m:r>
                          <a:rPr lang="en-US" sz="2000" i="1"/>
                          <m:t>𝛿</m:t>
                        </m:r>
                      </m:sub>
                    </m:sSub>
                    <m:r>
                      <a:rPr lang="en-US" sz="2000" i="1"/>
                      <m:t>(</m:t>
                    </m:r>
                    <m:sSub>
                      <m:sSubPr>
                        <m:ctrlPr>
                          <a:rPr lang="en-US" sz="2000" b="1" i="1"/>
                        </m:ctrlPr>
                      </m:sSubPr>
                      <m:e>
                        <m:r>
                          <a:rPr lang="en-US" sz="2000" b="1" i="1"/>
                          <m:t>𝒙</m:t>
                        </m:r>
                      </m:e>
                      <m:sub>
                        <m:r>
                          <a:rPr lang="en-US" sz="2000" b="1" i="1"/>
                          <m:t>𝒓</m:t>
                        </m:r>
                      </m:sub>
                    </m:sSub>
                    <m:r>
                      <a:rPr lang="en-US" sz="2000" i="1"/>
                      <m:t>(</m:t>
                    </m:r>
                    <m:r>
                      <a:rPr lang="en-US" sz="2000" i="1"/>
                      <m:t>𝑡</m:t>
                    </m:r>
                    <m:r>
                      <a:rPr lang="en-US" sz="2000" i="1"/>
                      <m:t>))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/>
                        <m:t>∀</m:t>
                      </m:r>
                      <m:r>
                        <a:rPr lang="en-US" sz="2000" i="1"/>
                        <m:t>𝑡</m:t>
                      </m:r>
                      <m:r>
                        <a:rPr lang="en-US" sz="2000" i="1"/>
                        <m:t>&gt;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𝑡</m:t>
                          </m:r>
                        </m:e>
                        <m:sub>
                          <m:r>
                            <a:rPr lang="en-US" sz="2000" i="1"/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863" y="1748589"/>
                <a:ext cx="4138863" cy="2554545"/>
              </a:xfrm>
              <a:prstGeom prst="rect">
                <a:avLst/>
              </a:prstGeom>
              <a:blipFill>
                <a:blip r:embed="rId4"/>
                <a:stretch>
                  <a:fillRect l="-1325" t="-1432" r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6880726" y="4498928"/>
            <a:ext cx="3683000" cy="15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3557" y="272715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III: Control of Nonlinear Spacecraft Attitude Motion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82316" y="994610"/>
                <a:ext cx="4668252" cy="2365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spcBef>
                    <a:spcPts val="1200"/>
                  </a:spcBef>
                  <a:buFont typeface="Wingdings" panose="05000000000000000000" pitchFamily="2" charset="2"/>
                  <a:buChar char="v"/>
                </a:pPr>
                <a:r>
                  <a:rPr lang="en-US" sz="20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Lyapunov Stability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motion </a:t>
                </a:r>
                <a14:m>
                  <m:oMath xmlns:m="http://schemas.openxmlformats.org/officeDocument/2006/math">
                    <m:r>
                      <a:rPr lang="en-US" sz="2000" b="1" i="1"/>
                      <m:t>𝒙</m:t>
                    </m:r>
                    <m:r>
                      <a:rPr lang="en-US" sz="2000" i="1"/>
                      <m:t>(</m:t>
                    </m:r>
                    <m:r>
                      <a:rPr lang="en-US" sz="2000" i="1"/>
                      <m:t>𝑡</m:t>
                    </m:r>
                    <m:r>
                      <a:rPr lang="en-US" sz="2000" i="1"/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said to be Lyapunov stable (or bound) relative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/>
                        </m:ctrlPr>
                      </m:sSubPr>
                      <m:e>
                        <m:r>
                          <a:rPr lang="en-US" sz="2000" b="1" i="1"/>
                          <m:t>𝒙</m:t>
                        </m:r>
                      </m:e>
                      <m:sub>
                        <m:r>
                          <a:rPr lang="en-US" sz="2000" b="1" i="1"/>
                          <m:t>𝒓</m:t>
                        </m:r>
                      </m:sub>
                    </m:sSub>
                    <m:r>
                      <a:rPr lang="en-US" sz="2000" i="1"/>
                      <m:t>(</m:t>
                    </m:r>
                    <m:r>
                      <a:rPr lang="en-US" sz="2000" i="1"/>
                      <m:t>𝑡</m:t>
                    </m:r>
                    <m:r>
                      <a:rPr lang="en-US" sz="2000" i="1"/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for each </a:t>
                </a:r>
                <a14:m>
                  <m:oMath xmlns:m="http://schemas.openxmlformats.org/officeDocument/2006/math">
                    <m:r>
                      <a:rPr lang="en-US" sz="2000" i="1"/>
                      <m:t>𝜖</m:t>
                    </m:r>
                    <m:r>
                      <a:rPr lang="en-US" sz="2000" i="1"/>
                      <m:t>&gt;0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there exists a </a:t>
                </a:r>
                <a14:m>
                  <m:oMath xmlns:m="http://schemas.openxmlformats.org/officeDocument/2006/math">
                    <m:r>
                      <a:rPr lang="en-US" sz="2000" i="1"/>
                      <m:t>𝛿</m:t>
                    </m:r>
                    <m:d>
                      <m:dPr>
                        <m:ctrlPr>
                          <a:rPr lang="en-US" sz="2000" i="1"/>
                        </m:ctrlPr>
                      </m:dPr>
                      <m:e>
                        <m:r>
                          <a:rPr lang="en-US" sz="2000" i="1"/>
                          <m:t>𝜖</m:t>
                        </m:r>
                      </m:e>
                    </m:d>
                    <m:r>
                      <a:rPr lang="en-US" sz="2000" i="1"/>
                      <m:t>&gt;0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that:</a:t>
                </a:r>
              </a:p>
              <a:p>
                <a:pPr>
                  <a:lnSpc>
                    <a:spcPct val="150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/>
                        <m:t>𝒙</m:t>
                      </m:r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a:rPr lang="en-US" sz="2000" i="1"/>
                                <m:t>𝑡</m:t>
                              </m:r>
                            </m:e>
                            <m:sub>
                              <m:r>
                                <a:rPr lang="en-US" sz="2000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/>
                        <m:t>∈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𝐵</m:t>
                          </m:r>
                        </m:e>
                        <m:sub>
                          <m:r>
                            <a:rPr lang="en-US" sz="2000" i="1"/>
                            <m:t>𝛿</m:t>
                          </m:r>
                        </m:sub>
                      </m:sSub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/>
                              </m:ctrlPr>
                            </m:sSubPr>
                            <m:e>
                              <m:r>
                                <a:rPr lang="en-US" sz="2000" b="1" i="1"/>
                                <m:t>𝒙</m:t>
                              </m:r>
                            </m:e>
                            <m:sub>
                              <m:r>
                                <a:rPr lang="en-US" sz="2000" b="1" i="1"/>
                                <m:t>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/>
                                  </m:ctrlPr>
                                </m:sSubPr>
                                <m:e>
                                  <m:r>
                                    <a:rPr lang="en-US" sz="2000" i="1"/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/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i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/>
                        <m:t>⇒   </m:t>
                      </m:r>
                      <m:r>
                        <a:rPr lang="en-US" sz="2000" b="1" i="1"/>
                        <m:t>𝒙</m:t>
                      </m:r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r>
                            <a:rPr lang="en-US" sz="2000" i="1"/>
                            <m:t>𝑡</m:t>
                          </m:r>
                        </m:e>
                      </m:d>
                      <m:r>
                        <a:rPr lang="en-US" sz="2000" i="1"/>
                        <m:t>∈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𝐵</m:t>
                          </m:r>
                        </m:e>
                        <m:sub>
                          <m:r>
                            <a:rPr lang="en-US" sz="2000" i="1"/>
                            <m:t>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/>
                              </m:ctrlPr>
                            </m:sSubPr>
                            <m:e>
                              <m:r>
                                <a:rPr lang="en-US" sz="2000" b="1" i="1"/>
                                <m:t>𝒙</m:t>
                              </m:r>
                            </m:e>
                            <m:sub>
                              <m:r>
                                <a:rPr lang="en-US" sz="2000" b="1" i="1"/>
                                <m:t>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/>
                              </m:ctrlPr>
                            </m:dPr>
                            <m:e>
                              <m:r>
                                <a:rPr lang="en-US" sz="2000" i="1"/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lit/>
                        </m:rPr>
                        <a:rPr lang="en-US" sz="2000" i="1"/>
                        <m:t>∀</m:t>
                      </m:r>
                      <m:r>
                        <a:rPr lang="en-US" sz="2000" i="1"/>
                        <m:t>𝑡</m:t>
                      </m:r>
                      <m:r>
                        <a:rPr lang="en-US" sz="2000" i="1"/>
                        <m:t>&gt;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𝑡</m:t>
                          </m:r>
                        </m:e>
                        <m:sub>
                          <m:r>
                            <a:rPr lang="en-US" sz="2000" i="1"/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6" y="994610"/>
                <a:ext cx="4668252" cy="2365648"/>
              </a:xfrm>
              <a:prstGeom prst="rect">
                <a:avLst/>
              </a:prstGeom>
              <a:blipFill>
                <a:blip r:embed="rId2"/>
                <a:stretch>
                  <a:fillRect l="-1175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360694" y="994610"/>
                <a:ext cx="4965032" cy="2445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spcBef>
                    <a:spcPts val="1200"/>
                  </a:spcBef>
                  <a:buFont typeface="Wingdings" panose="05000000000000000000" pitchFamily="2" charset="2"/>
                  <a:buChar char="v"/>
                </a:pPr>
                <a:r>
                  <a:rPr lang="en-US" sz="20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Asymptotic Stability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motion </a:t>
                </a:r>
                <a14:m>
                  <m:oMath xmlns:m="http://schemas.openxmlformats.org/officeDocument/2006/math">
                    <m:r>
                      <a:rPr lang="en-US" sz="2000" b="1" i="1"/>
                      <m:t>𝒙</m:t>
                    </m:r>
                    <m:r>
                      <a:rPr lang="en-US" sz="2000" i="1"/>
                      <m:t>(</m:t>
                    </m:r>
                    <m:r>
                      <a:rPr lang="en-US" sz="2000" i="1"/>
                      <m:t>𝑡</m:t>
                    </m:r>
                    <m:r>
                      <a:rPr lang="en-US" sz="2000" i="1"/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said to be asymptotic stable relative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/>
                        </m:ctrlPr>
                      </m:sSubPr>
                      <m:e>
                        <m:r>
                          <a:rPr lang="en-US" sz="2000" b="1" i="1"/>
                          <m:t>𝒙</m:t>
                        </m:r>
                      </m:e>
                      <m:sub>
                        <m:r>
                          <a:rPr lang="en-US" sz="2000" b="1" i="1"/>
                          <m:t>𝒓</m:t>
                        </m:r>
                      </m:sub>
                    </m:sSub>
                    <m:r>
                      <a:rPr lang="en-US" sz="2000" i="1"/>
                      <m:t>(</m:t>
                    </m:r>
                    <m:r>
                      <a:rPr lang="en-US" sz="2000" i="1"/>
                      <m:t>𝑡</m:t>
                    </m:r>
                    <m:r>
                      <a:rPr lang="en-US" sz="2000" i="1"/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</a:t>
                </a:r>
                <a:r>
                  <a:rPr 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/>
                      <m:t>𝒙</m:t>
                    </m:r>
                    <m:r>
                      <a:rPr lang="en-US" sz="2000" i="1"/>
                      <m:t>(</m:t>
                    </m:r>
                    <m:r>
                      <a:rPr lang="en-US" sz="2000" i="1"/>
                      <m:t>𝑡</m:t>
                    </m:r>
                    <m:r>
                      <a:rPr lang="en-US" sz="2000" i="1"/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Lyapunov stable and there exists a </a:t>
                </a:r>
                <a14:m>
                  <m:oMath xmlns:m="http://schemas.openxmlformats.org/officeDocument/2006/math">
                    <m:r>
                      <a:rPr lang="en-US" sz="2000" i="1"/>
                      <m:t>𝛿</m:t>
                    </m:r>
                    <m:r>
                      <a:rPr lang="en-US" sz="2000" i="1"/>
                      <m:t>&gt;0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that: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/>
                        <m:t>𝒙</m:t>
                      </m:r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a:rPr lang="en-US" sz="2000" i="1"/>
                                <m:t>𝑡</m:t>
                              </m:r>
                            </m:e>
                            <m:sub>
                              <m:r>
                                <a:rPr lang="en-US" sz="2000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/>
                        <m:t>∈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𝐵</m:t>
                          </m:r>
                        </m:e>
                        <m:sub>
                          <m:r>
                            <a:rPr lang="en-US" sz="2000" i="1"/>
                            <m:t>𝛿</m:t>
                          </m:r>
                        </m:sub>
                      </m:sSub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/>
                              </m:ctrlPr>
                            </m:sSubPr>
                            <m:e>
                              <m:r>
                                <a:rPr lang="en-US" sz="2000" b="1" i="1"/>
                                <m:t>𝒙</m:t>
                              </m:r>
                            </m:e>
                            <m:sub>
                              <m:r>
                                <a:rPr lang="en-US" sz="2000" b="1" i="1"/>
                                <m:t>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/>
                                  </m:ctrlPr>
                                </m:sSubPr>
                                <m:e>
                                  <m:r>
                                    <a:rPr lang="en-US" sz="2000" i="1"/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/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i="1"/>
                        <m:t> </m:t>
                      </m:r>
                    </m:oMath>
                  </m:oMathPara>
                </a14:m>
                <a:endParaRPr lang="en-US" sz="2000" i="1" smtClean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/>
                        <m:t>⇒</m:t>
                      </m:r>
                      <m:func>
                        <m:funcPr>
                          <m:ctrlPr>
                            <a:rPr lang="en-US" sz="2000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/>
                                <m:t>lim</m:t>
                              </m:r>
                            </m:e>
                            <m:lim>
                              <m:r>
                                <a:rPr lang="en-US" sz="2000" i="1"/>
                                <m:t>𝑡</m:t>
                              </m:r>
                              <m:r>
                                <a:rPr lang="en-US" sz="2000" i="1"/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/>
                            <m:t>𝒙</m:t>
                          </m:r>
                          <m:d>
                            <m:dPr>
                              <m:ctrlPr>
                                <a:rPr lang="en-US" sz="2000" i="1"/>
                              </m:ctrlPr>
                            </m:dPr>
                            <m:e>
                              <m:r>
                                <a:rPr lang="en-US" sz="2000" i="1"/>
                                <m:t>𝑡</m:t>
                              </m:r>
                            </m:e>
                          </m:d>
                          <m:r>
                            <a:rPr lang="en-US" sz="2000" i="1"/>
                            <m:t>=</m:t>
                          </m:r>
                          <m:sSub>
                            <m:sSubPr>
                              <m:ctrlPr>
                                <a:rPr lang="en-US" sz="2000" b="1" i="1"/>
                              </m:ctrlPr>
                            </m:sSubPr>
                            <m:e>
                              <m:r>
                                <a:rPr lang="en-US" sz="2000" b="1" i="1"/>
                                <m:t>𝒙</m:t>
                              </m:r>
                            </m:e>
                            <m:sub>
                              <m:r>
                                <a:rPr lang="en-US" sz="2000" b="1" i="1"/>
                                <m:t>𝒓</m:t>
                              </m:r>
                            </m:sub>
                          </m:sSub>
                          <m:r>
                            <a:rPr lang="en-US" sz="2000" i="1"/>
                            <m:t>(</m:t>
                          </m:r>
                          <m:r>
                            <a:rPr lang="en-US" sz="2000" i="1"/>
                            <m:t>𝑡</m:t>
                          </m:r>
                          <m:r>
                            <a:rPr lang="en-US" sz="2000" i="1"/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694" y="994610"/>
                <a:ext cx="4965032" cy="2445221"/>
              </a:xfrm>
              <a:prstGeom prst="rect">
                <a:avLst/>
              </a:prstGeom>
              <a:blipFill>
                <a:blip r:embed="rId3"/>
                <a:stretch>
                  <a:fillRect l="-1104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353352" y="3508647"/>
            <a:ext cx="3726180" cy="163322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6768665" y="3566704"/>
            <a:ext cx="4149090" cy="1346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82316" y="5497702"/>
                <a:ext cx="96274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Font typeface="Wingdings" panose="05000000000000000000" pitchFamily="2" charset="2"/>
                  <a:buChar char="v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Stability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motion </a:t>
                </a:r>
                <a14:m>
                  <m:oMath xmlns:m="http://schemas.openxmlformats.org/officeDocument/2006/math">
                    <m:r>
                      <a:rPr lang="en-US" sz="2000" b="1" i="1"/>
                      <m:t>𝒙</m:t>
                    </m:r>
                    <m:r>
                      <a:rPr lang="en-US" sz="2000" i="1"/>
                      <m:t>(</m:t>
                    </m:r>
                    <m:r>
                      <a:rPr lang="en-US" sz="2000" i="1"/>
                      <m:t>𝑡</m:t>
                    </m:r>
                    <m:r>
                      <a:rPr lang="en-US" sz="2000" i="1"/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said to be asymptotic stable relative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/>
                        </m:ctrlPr>
                      </m:sSubPr>
                      <m:e>
                        <m:r>
                          <a:rPr lang="en-US" sz="2000" b="1" i="1"/>
                          <m:t>𝒙</m:t>
                        </m:r>
                      </m:e>
                      <m:sub>
                        <m:r>
                          <a:rPr lang="en-US" sz="2000" b="1" i="1"/>
                          <m:t>𝒓</m:t>
                        </m:r>
                      </m:sub>
                    </m:sSub>
                    <m:r>
                      <a:rPr lang="en-US" sz="2000" i="1"/>
                      <m:t>(</m:t>
                    </m:r>
                    <m:r>
                      <a:rPr lang="en-US" sz="2000" i="1"/>
                      <m:t>𝑡</m:t>
                    </m:r>
                    <m:r>
                      <a:rPr lang="en-US" sz="2000" i="1"/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b="1" i="1"/>
                      <m:t>𝒙</m:t>
                    </m:r>
                    <m:r>
                      <a:rPr lang="en-US" sz="2000" i="1"/>
                      <m:t>(</m:t>
                    </m:r>
                    <m:r>
                      <a:rPr lang="en-US" sz="2000" i="1"/>
                      <m:t>𝑡</m:t>
                    </m:r>
                    <m:r>
                      <a:rPr lang="en-US" sz="2000" i="1"/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stable for any initial state vector</a:t>
                </a:r>
                <a:r>
                  <a:rPr 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/>
                      <m:t>𝒙</m:t>
                    </m:r>
                    <m:r>
                      <a:rPr lang="en-US" sz="2000" i="1"/>
                      <m:t>(</m:t>
                    </m:r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𝑡</m:t>
                        </m:r>
                      </m:e>
                      <m:sub>
                        <m:r>
                          <a:rPr lang="en-US" sz="2000" i="1"/>
                          <m:t>0</m:t>
                        </m:r>
                      </m:sub>
                    </m:sSub>
                    <m:r>
                      <a:rPr lang="en-US" sz="2000" i="1"/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6" y="5497702"/>
                <a:ext cx="9627468" cy="1015663"/>
              </a:xfrm>
              <a:prstGeom prst="rect">
                <a:avLst/>
              </a:prstGeom>
              <a:blipFill>
                <a:blip r:embed="rId6"/>
                <a:stretch>
                  <a:fillRect l="-570" t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61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523</Words>
  <Application>Microsoft Office PowerPoint</Application>
  <PresentationFormat>Widescreen</PresentationFormat>
  <Paragraphs>202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LAM 20181566</dc:creator>
  <cp:lastModifiedBy>VTX</cp:lastModifiedBy>
  <cp:revision>23</cp:revision>
  <dcterms:created xsi:type="dcterms:W3CDTF">2023-04-13T09:28:24Z</dcterms:created>
  <dcterms:modified xsi:type="dcterms:W3CDTF">2023-04-14T07:39:34Z</dcterms:modified>
</cp:coreProperties>
</file>