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9" r:id="rId6"/>
    <p:sldId id="265" r:id="rId7"/>
    <p:sldId id="260" r:id="rId8"/>
    <p:sldId id="263" r:id="rId9"/>
    <p:sldId id="264" r:id="rId10"/>
    <p:sldId id="261" r:id="rId11"/>
    <p:sldId id="268" r:id="rId12"/>
    <p:sldId id="266" r:id="rId13"/>
    <p:sldId id="262"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4660"/>
  </p:normalViewPr>
  <p:slideViewPr>
    <p:cSldViewPr snapToGrid="0">
      <p:cViewPr varScale="1">
        <p:scale>
          <a:sx n="88" d="100"/>
          <a:sy n="88" d="100"/>
        </p:scale>
        <p:origin x="45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B6D1C6-65E8-4511-B605-F53E094C6A79}"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63559-76A5-4C43-B4CD-07A8CF95CC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87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B6D1C6-65E8-4511-B605-F53E094C6A79}"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63559-76A5-4C43-B4CD-07A8CF95CCF2}" type="slidenum">
              <a:rPr lang="en-US" smtClean="0"/>
              <a:t>‹#›</a:t>
            </a:fld>
            <a:endParaRPr lang="en-US"/>
          </a:p>
        </p:txBody>
      </p:sp>
    </p:spTree>
    <p:extLst>
      <p:ext uri="{BB962C8B-B14F-4D97-AF65-F5344CB8AC3E}">
        <p14:creationId xmlns:p14="http://schemas.microsoft.com/office/powerpoint/2010/main" val="206756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B6D1C6-65E8-4511-B605-F53E094C6A79}"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63559-76A5-4C43-B4CD-07A8CF95CCF2}" type="slidenum">
              <a:rPr lang="en-US" smtClean="0"/>
              <a:t>‹#›</a:t>
            </a:fld>
            <a:endParaRPr lang="en-US"/>
          </a:p>
        </p:txBody>
      </p:sp>
    </p:spTree>
    <p:extLst>
      <p:ext uri="{BB962C8B-B14F-4D97-AF65-F5344CB8AC3E}">
        <p14:creationId xmlns:p14="http://schemas.microsoft.com/office/powerpoint/2010/main" val="36002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B6D1C6-65E8-4511-B605-F53E094C6A79}"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63559-76A5-4C43-B4CD-07A8CF95CCF2}" type="slidenum">
              <a:rPr lang="en-US" smtClean="0"/>
              <a:t>‹#›</a:t>
            </a:fld>
            <a:endParaRPr lang="en-US"/>
          </a:p>
        </p:txBody>
      </p:sp>
    </p:spTree>
    <p:extLst>
      <p:ext uri="{BB962C8B-B14F-4D97-AF65-F5344CB8AC3E}">
        <p14:creationId xmlns:p14="http://schemas.microsoft.com/office/powerpoint/2010/main" val="123697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B6D1C6-65E8-4511-B605-F53E094C6A79}"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63559-76A5-4C43-B4CD-07A8CF95CC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080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B6D1C6-65E8-4511-B605-F53E094C6A79}"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63559-76A5-4C43-B4CD-07A8CF95CCF2}" type="slidenum">
              <a:rPr lang="en-US" smtClean="0"/>
              <a:t>‹#›</a:t>
            </a:fld>
            <a:endParaRPr lang="en-US"/>
          </a:p>
        </p:txBody>
      </p:sp>
    </p:spTree>
    <p:extLst>
      <p:ext uri="{BB962C8B-B14F-4D97-AF65-F5344CB8AC3E}">
        <p14:creationId xmlns:p14="http://schemas.microsoft.com/office/powerpoint/2010/main" val="248421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B6D1C6-65E8-4511-B605-F53E094C6A79}" type="datetimeFigureOut">
              <a:rPr lang="en-US" smtClean="0"/>
              <a:t>4/2/2023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463559-76A5-4C43-B4CD-07A8CF95CCF2}" type="slidenum">
              <a:rPr lang="en-US" smtClean="0"/>
              <a:t>‹#›</a:t>
            </a:fld>
            <a:endParaRPr lang="en-US"/>
          </a:p>
        </p:txBody>
      </p:sp>
    </p:spTree>
    <p:extLst>
      <p:ext uri="{BB962C8B-B14F-4D97-AF65-F5344CB8AC3E}">
        <p14:creationId xmlns:p14="http://schemas.microsoft.com/office/powerpoint/2010/main" val="47013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B6D1C6-65E8-4511-B605-F53E094C6A79}" type="datetimeFigureOut">
              <a:rPr lang="en-US" smtClean="0"/>
              <a:t>4/2/2023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463559-76A5-4C43-B4CD-07A8CF95CCF2}" type="slidenum">
              <a:rPr lang="en-US" smtClean="0"/>
              <a:t>‹#›</a:t>
            </a:fld>
            <a:endParaRPr lang="en-US"/>
          </a:p>
        </p:txBody>
      </p:sp>
    </p:spTree>
    <p:extLst>
      <p:ext uri="{BB962C8B-B14F-4D97-AF65-F5344CB8AC3E}">
        <p14:creationId xmlns:p14="http://schemas.microsoft.com/office/powerpoint/2010/main" val="222631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B6D1C6-65E8-4511-B605-F53E094C6A79}" type="datetimeFigureOut">
              <a:rPr lang="en-US" smtClean="0"/>
              <a:t>4/2/2023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B463559-76A5-4C43-B4CD-07A8CF95CCF2}" type="slidenum">
              <a:rPr lang="en-US" smtClean="0"/>
              <a:t>‹#›</a:t>
            </a:fld>
            <a:endParaRPr lang="en-US"/>
          </a:p>
        </p:txBody>
      </p:sp>
    </p:spTree>
    <p:extLst>
      <p:ext uri="{BB962C8B-B14F-4D97-AF65-F5344CB8AC3E}">
        <p14:creationId xmlns:p14="http://schemas.microsoft.com/office/powerpoint/2010/main" val="41716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B6D1C6-65E8-4511-B605-F53E094C6A79}" type="datetimeFigureOut">
              <a:rPr lang="en-US" smtClean="0"/>
              <a:t>4/2/2023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463559-76A5-4C43-B4CD-07A8CF95CCF2}" type="slidenum">
              <a:rPr lang="en-US" smtClean="0"/>
              <a:t>‹#›</a:t>
            </a:fld>
            <a:endParaRPr lang="en-US"/>
          </a:p>
        </p:txBody>
      </p:sp>
    </p:spTree>
    <p:extLst>
      <p:ext uri="{BB962C8B-B14F-4D97-AF65-F5344CB8AC3E}">
        <p14:creationId xmlns:p14="http://schemas.microsoft.com/office/powerpoint/2010/main" val="203707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B6D1C6-65E8-4511-B605-F53E094C6A79}"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63559-76A5-4C43-B4CD-07A8CF95CCF2}" type="slidenum">
              <a:rPr lang="en-US" smtClean="0"/>
              <a:t>‹#›</a:t>
            </a:fld>
            <a:endParaRPr lang="en-US"/>
          </a:p>
        </p:txBody>
      </p:sp>
    </p:spTree>
    <p:extLst>
      <p:ext uri="{BB962C8B-B14F-4D97-AF65-F5344CB8AC3E}">
        <p14:creationId xmlns:p14="http://schemas.microsoft.com/office/powerpoint/2010/main" val="326124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B6D1C6-65E8-4511-B605-F53E094C6A79}" type="datetimeFigureOut">
              <a:rPr lang="en-US" smtClean="0"/>
              <a:t>4/2/2023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B463559-76A5-4C43-B4CD-07A8CF95CCF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9803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Cyclistic</a:t>
            </a:r>
            <a:r>
              <a:rPr lang="en-US" dirty="0" smtClean="0"/>
              <a:t> data analysis  </a:t>
            </a:r>
            <a:endParaRPr lang="en-US" dirty="0"/>
          </a:p>
        </p:txBody>
      </p:sp>
      <p:sp>
        <p:nvSpPr>
          <p:cNvPr id="3" name="Subtitle 2"/>
          <p:cNvSpPr>
            <a:spLocks noGrp="1"/>
          </p:cNvSpPr>
          <p:nvPr>
            <p:ph type="subTitle" idx="1"/>
          </p:nvPr>
        </p:nvSpPr>
        <p:spPr/>
        <p:txBody>
          <a:bodyPr/>
          <a:lstStyle/>
          <a:p>
            <a:r>
              <a:rPr lang="en-US" dirty="0" smtClean="0"/>
              <a:t>Case study 01</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497" y="1161896"/>
            <a:ext cx="2200086" cy="1848073"/>
          </a:xfrm>
          <a:prstGeom prst="rect">
            <a:avLst/>
          </a:prstGeom>
        </p:spPr>
      </p:pic>
    </p:spTree>
    <p:extLst>
      <p:ext uri="{BB962C8B-B14F-4D97-AF65-F5344CB8AC3E}">
        <p14:creationId xmlns:p14="http://schemas.microsoft.com/office/powerpoint/2010/main" val="48406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visualizations and key findings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0247" y="1968183"/>
            <a:ext cx="4285433" cy="4022725"/>
          </a:xfrm>
        </p:spPr>
      </p:pic>
      <p:sp>
        <p:nvSpPr>
          <p:cNvPr id="7" name="TextBox 6"/>
          <p:cNvSpPr txBox="1"/>
          <p:nvPr/>
        </p:nvSpPr>
        <p:spPr>
          <a:xfrm>
            <a:off x="2903488" y="2325188"/>
            <a:ext cx="4145280" cy="1200329"/>
          </a:xfrm>
          <a:prstGeom prst="rect">
            <a:avLst/>
          </a:prstGeom>
          <a:noFill/>
        </p:spPr>
        <p:txBody>
          <a:bodyPr wrap="square" rtlCol="0">
            <a:spAutoFit/>
          </a:bodyPr>
          <a:lstStyle/>
          <a:p>
            <a:r>
              <a:rPr lang="en-US" dirty="0" smtClean="0"/>
              <a:t>We have nearly 2 million riders as casual members, this is surely a considerable amount to try to convert in to annual members</a:t>
            </a:r>
            <a:endParaRPr lang="en-US" dirty="0"/>
          </a:p>
        </p:txBody>
      </p:sp>
    </p:spTree>
    <p:extLst>
      <p:ext uri="{BB962C8B-B14F-4D97-AF65-F5344CB8AC3E}">
        <p14:creationId xmlns:p14="http://schemas.microsoft.com/office/powerpoint/2010/main" val="3028337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Supporting visualizations and key findings contd.</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897" y="2090103"/>
            <a:ext cx="4285433" cy="4022725"/>
          </a:xfrm>
        </p:spPr>
      </p:pic>
      <p:sp>
        <p:nvSpPr>
          <p:cNvPr id="7" name="Content Placeholder 5"/>
          <p:cNvSpPr txBox="1">
            <a:spLocks/>
          </p:cNvSpPr>
          <p:nvPr/>
        </p:nvSpPr>
        <p:spPr>
          <a:xfrm>
            <a:off x="2952206" y="2382972"/>
            <a:ext cx="37533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800" dirty="0" smtClean="0"/>
              <a:t>Casual riders use the </a:t>
            </a:r>
            <a:r>
              <a:rPr lang="en-US" sz="1800" dirty="0" err="1" smtClean="0"/>
              <a:t>cyclistic</a:t>
            </a:r>
            <a:r>
              <a:rPr lang="en-US" sz="1800" dirty="0" smtClean="0"/>
              <a:t> bikes higher than the members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94307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Supporting visualizations and key findings contd.</a:t>
            </a:r>
            <a:endParaRPr lang="en-US" dirty="0"/>
          </a:p>
        </p:txBody>
      </p:sp>
      <p:sp>
        <p:nvSpPr>
          <p:cNvPr id="6" name="Content Placeholder 5"/>
          <p:cNvSpPr>
            <a:spLocks noGrp="1"/>
          </p:cNvSpPr>
          <p:nvPr>
            <p:ph idx="1"/>
          </p:nvPr>
        </p:nvSpPr>
        <p:spPr>
          <a:xfrm>
            <a:off x="1985554" y="2159021"/>
            <a:ext cx="3483428" cy="4351338"/>
          </a:xfrm>
        </p:spPr>
        <p:txBody>
          <a:bodyPr/>
          <a:lstStyle/>
          <a:p>
            <a:pPr>
              <a:buFont typeface="Wingdings" panose="05000000000000000000" pitchFamily="2" charset="2"/>
              <a:buChar char="§"/>
            </a:pPr>
            <a:r>
              <a:rPr lang="en-US" sz="1800" dirty="0" smtClean="0"/>
              <a:t>During Saturdays and Sundays, we got the maximum casual users </a:t>
            </a:r>
          </a:p>
          <a:p>
            <a:pPr>
              <a:buFont typeface="Wingdings" panose="05000000000000000000" pitchFamily="2" charset="2"/>
              <a:buChar char="§"/>
            </a:pPr>
            <a:r>
              <a:rPr lang="en-US" sz="1800" dirty="0" smtClean="0"/>
              <a:t>This might be more casual users are ride bicycles as a leisure activity during weekend</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040" y="1873852"/>
            <a:ext cx="5199018" cy="4455154"/>
          </a:xfrm>
          <a:prstGeom prst="rect">
            <a:avLst/>
          </a:prstGeom>
        </p:spPr>
      </p:pic>
    </p:spTree>
    <p:extLst>
      <p:ext uri="{BB962C8B-B14F-4D97-AF65-F5344CB8AC3E}">
        <p14:creationId xmlns:p14="http://schemas.microsoft.com/office/powerpoint/2010/main" val="41966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Supporting visualizations and key findings 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8668" y="1926521"/>
            <a:ext cx="4285433" cy="4022725"/>
          </a:xfrm>
        </p:spPr>
      </p:pic>
      <p:sp>
        <p:nvSpPr>
          <p:cNvPr id="5" name="Content Placeholder 5"/>
          <p:cNvSpPr txBox="1">
            <a:spLocks/>
          </p:cNvSpPr>
          <p:nvPr/>
        </p:nvSpPr>
        <p:spPr>
          <a:xfrm>
            <a:off x="2078853" y="2633209"/>
            <a:ext cx="3860392" cy="2609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800" dirty="0" smtClean="0"/>
              <a:t>Casual riders are highly active during specific months. Those are…,</a:t>
            </a:r>
          </a:p>
          <a:p>
            <a:pPr lvl="1">
              <a:buFont typeface="Wingdings" panose="05000000000000000000" pitchFamily="2" charset="2"/>
              <a:buChar char="§"/>
            </a:pPr>
            <a:r>
              <a:rPr lang="en-US" sz="1400" dirty="0" smtClean="0"/>
              <a:t>May</a:t>
            </a:r>
          </a:p>
          <a:p>
            <a:pPr lvl="1">
              <a:buFont typeface="Wingdings" panose="05000000000000000000" pitchFamily="2" charset="2"/>
              <a:buChar char="§"/>
            </a:pPr>
            <a:r>
              <a:rPr lang="en-US" sz="1400" dirty="0" smtClean="0"/>
              <a:t>June</a:t>
            </a:r>
          </a:p>
          <a:p>
            <a:pPr lvl="1">
              <a:buFont typeface="Wingdings" panose="05000000000000000000" pitchFamily="2" charset="2"/>
              <a:buChar char="§"/>
            </a:pPr>
            <a:r>
              <a:rPr lang="en-US" sz="1400" dirty="0" smtClean="0"/>
              <a:t>July</a:t>
            </a:r>
          </a:p>
          <a:p>
            <a:pPr lvl="1">
              <a:buFont typeface="Wingdings" panose="05000000000000000000" pitchFamily="2" charset="2"/>
              <a:buChar char="§"/>
            </a:pPr>
            <a:r>
              <a:rPr lang="en-US" sz="1400" dirty="0" smtClean="0"/>
              <a:t>August </a:t>
            </a:r>
          </a:p>
          <a:p>
            <a:pPr lvl="1">
              <a:buFont typeface="Wingdings" panose="05000000000000000000" pitchFamily="2" charset="2"/>
              <a:buChar char="§"/>
            </a:pPr>
            <a:r>
              <a:rPr lang="en-US" sz="1400" dirty="0" smtClean="0"/>
              <a:t>September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79809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Your top three recommendations based on your analysis</a:t>
            </a:r>
            <a:endParaRPr lang="en-US" dirty="0"/>
          </a:p>
        </p:txBody>
      </p:sp>
      <p:sp>
        <p:nvSpPr>
          <p:cNvPr id="3" name="Content Placeholder 2"/>
          <p:cNvSpPr>
            <a:spLocks noGrp="1"/>
          </p:cNvSpPr>
          <p:nvPr>
            <p:ph idx="1"/>
          </p:nvPr>
        </p:nvSpPr>
        <p:spPr/>
        <p:txBody>
          <a:bodyPr>
            <a:normAutofit/>
          </a:bodyPr>
          <a:lstStyle/>
          <a:p>
            <a:r>
              <a:rPr lang="en-US" dirty="0" smtClean="0"/>
              <a:t>Even though the casual riders are less than member riders, casual users rides more than the members. This shows that they use cycles more often. That can be used to approach casual riders and offer to convert to member subscription with more benefits </a:t>
            </a:r>
            <a:endParaRPr lang="en-US" dirty="0" smtClean="0"/>
          </a:p>
          <a:p>
            <a:r>
              <a:rPr lang="en-US" dirty="0" smtClean="0"/>
              <a:t>Since casual users are higher in weekdays we can introduce new member scheme for weekends to concert casual users to members </a:t>
            </a:r>
          </a:p>
          <a:p>
            <a:r>
              <a:rPr lang="en-US" dirty="0" smtClean="0"/>
              <a:t>Target seasonal offers for casual users to try member subscription during following months </a:t>
            </a:r>
          </a:p>
          <a:p>
            <a:pPr lvl="1">
              <a:buFont typeface="Wingdings" panose="05000000000000000000" pitchFamily="2" charset="2"/>
              <a:buChar char="§"/>
            </a:pPr>
            <a:r>
              <a:rPr lang="en-US" dirty="0" smtClean="0"/>
              <a:t>May</a:t>
            </a:r>
          </a:p>
          <a:p>
            <a:pPr lvl="1">
              <a:buFont typeface="Wingdings" panose="05000000000000000000" pitchFamily="2" charset="2"/>
              <a:buChar char="§"/>
            </a:pPr>
            <a:r>
              <a:rPr lang="en-US" dirty="0" smtClean="0"/>
              <a:t>June</a:t>
            </a:r>
          </a:p>
          <a:p>
            <a:pPr lvl="1">
              <a:buFont typeface="Wingdings" panose="05000000000000000000" pitchFamily="2" charset="2"/>
              <a:buChar char="§"/>
            </a:pPr>
            <a:r>
              <a:rPr lang="en-US" dirty="0" smtClean="0"/>
              <a:t>July</a:t>
            </a:r>
          </a:p>
          <a:p>
            <a:pPr lvl="1">
              <a:buFont typeface="Wingdings" panose="05000000000000000000" pitchFamily="2" charset="2"/>
              <a:buChar char="§"/>
            </a:pPr>
            <a:r>
              <a:rPr lang="en-US" dirty="0" smtClean="0"/>
              <a:t>August </a:t>
            </a:r>
          </a:p>
          <a:p>
            <a:pPr lvl="1">
              <a:buFont typeface="Wingdings" panose="05000000000000000000" pitchFamily="2" charset="2"/>
              <a:buChar char="§"/>
            </a:pPr>
            <a:r>
              <a:rPr lang="en-US" dirty="0" smtClean="0"/>
              <a:t>September </a:t>
            </a:r>
          </a:p>
        </p:txBody>
      </p:sp>
    </p:spTree>
    <p:extLst>
      <p:ext uri="{BB962C8B-B14F-4D97-AF65-F5344CB8AC3E}">
        <p14:creationId xmlns:p14="http://schemas.microsoft.com/office/powerpoint/2010/main" val="32717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Task </a:t>
            </a:r>
            <a:endParaRPr lang="en-US" dirty="0"/>
          </a:p>
        </p:txBody>
      </p:sp>
      <p:sp>
        <p:nvSpPr>
          <p:cNvPr id="3" name="Content Placeholder 2"/>
          <p:cNvSpPr>
            <a:spLocks noGrp="1"/>
          </p:cNvSpPr>
          <p:nvPr>
            <p:ph idx="1"/>
          </p:nvPr>
        </p:nvSpPr>
        <p:spPr/>
        <p:txBody>
          <a:bodyPr/>
          <a:lstStyle/>
          <a:p>
            <a:pPr marL="0" indent="0">
              <a:buNone/>
            </a:pPr>
            <a:r>
              <a:rPr lang="en-US" dirty="0" smtClean="0"/>
              <a:t>Analyze the data and try find answer to following questions </a:t>
            </a:r>
          </a:p>
          <a:p>
            <a:pPr marL="971550" lvl="1" indent="-514350">
              <a:buFont typeface="+mj-lt"/>
              <a:buAutoNum type="arabicPeriod"/>
            </a:pPr>
            <a:endParaRPr lang="en-US" dirty="0"/>
          </a:p>
          <a:p>
            <a:pPr marL="971550" lvl="1" indent="-514350">
              <a:buFont typeface="+mj-lt"/>
              <a:buAutoNum type="arabicPeriod"/>
            </a:pPr>
            <a:r>
              <a:rPr lang="en-US" dirty="0" smtClean="0"/>
              <a:t>How do annual members and casual riders use </a:t>
            </a:r>
            <a:r>
              <a:rPr lang="en-US" dirty="0" err="1" smtClean="0"/>
              <a:t>Cyclistic</a:t>
            </a:r>
            <a:r>
              <a:rPr lang="en-US" dirty="0" smtClean="0"/>
              <a:t> bikes differently?</a:t>
            </a:r>
          </a:p>
          <a:p>
            <a:pPr marL="971550" lvl="1" indent="-514350">
              <a:buFont typeface="+mj-lt"/>
              <a:buAutoNum type="arabicPeriod"/>
            </a:pPr>
            <a:r>
              <a:rPr lang="en-US" dirty="0" smtClean="0"/>
              <a:t>Why would casual riders buy </a:t>
            </a:r>
            <a:r>
              <a:rPr lang="en-US" dirty="0" err="1" smtClean="0"/>
              <a:t>Cyclistic</a:t>
            </a:r>
            <a:r>
              <a:rPr lang="en-US" dirty="0" smtClean="0"/>
              <a:t> annual memberships? </a:t>
            </a:r>
          </a:p>
          <a:p>
            <a:pPr marL="971550" lvl="1" indent="-514350">
              <a:buFont typeface="+mj-lt"/>
              <a:buAutoNum type="arabicPeriod"/>
            </a:pPr>
            <a:r>
              <a:rPr lang="en-US" dirty="0" smtClean="0"/>
              <a:t>How can </a:t>
            </a:r>
            <a:r>
              <a:rPr lang="en-US" dirty="0" err="1" smtClean="0"/>
              <a:t>Cyclistic</a:t>
            </a:r>
            <a:r>
              <a:rPr lang="en-US" dirty="0" smtClean="0"/>
              <a:t> use digital media to influence casual riders to become members?</a:t>
            </a:r>
            <a:endParaRPr lang="en-US" dirty="0"/>
          </a:p>
        </p:txBody>
      </p:sp>
    </p:spTree>
    <p:extLst>
      <p:ext uri="{BB962C8B-B14F-4D97-AF65-F5344CB8AC3E}">
        <p14:creationId xmlns:p14="http://schemas.microsoft.com/office/powerpoint/2010/main" val="394754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description of all data sources used</a:t>
            </a:r>
            <a:endParaRPr lang="en-US" dirty="0"/>
          </a:p>
        </p:txBody>
      </p:sp>
      <p:sp>
        <p:nvSpPr>
          <p:cNvPr id="3" name="Content Placeholder 2"/>
          <p:cNvSpPr>
            <a:spLocks noGrp="1"/>
          </p:cNvSpPr>
          <p:nvPr>
            <p:ph idx="1"/>
          </p:nvPr>
        </p:nvSpPr>
        <p:spPr/>
        <p:txBody>
          <a:bodyPr/>
          <a:lstStyle/>
          <a:p>
            <a:r>
              <a:rPr lang="en-US" dirty="0" smtClean="0"/>
              <a:t>Used entire year of </a:t>
            </a:r>
            <a:r>
              <a:rPr lang="en-US" dirty="0" err="1" smtClean="0"/>
              <a:t>cyclistic</a:t>
            </a:r>
            <a:r>
              <a:rPr lang="en-US" dirty="0" smtClean="0"/>
              <a:t> trip data provided for the task</a:t>
            </a:r>
          </a:p>
          <a:p>
            <a:pPr lvl="1"/>
            <a:r>
              <a:rPr lang="en-US" dirty="0" smtClean="0"/>
              <a:t>Source : https://divvy-tripdata.s3.amazonaws.com/index.html</a:t>
            </a:r>
            <a:endParaRPr lang="en-US" dirty="0"/>
          </a:p>
        </p:txBody>
      </p:sp>
    </p:spTree>
    <p:extLst>
      <p:ext uri="{BB962C8B-B14F-4D97-AF65-F5344CB8AC3E}">
        <p14:creationId xmlns:p14="http://schemas.microsoft.com/office/powerpoint/2010/main" val="281938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Documentation of any cleaning or manipulation of data</a:t>
            </a:r>
            <a:endParaRPr lang="en-US" dirty="0"/>
          </a:p>
        </p:txBody>
      </p:sp>
      <p:sp>
        <p:nvSpPr>
          <p:cNvPr id="3" name="Content Placeholder 2"/>
          <p:cNvSpPr>
            <a:spLocks noGrp="1"/>
          </p:cNvSpPr>
          <p:nvPr>
            <p:ph idx="1"/>
          </p:nvPr>
        </p:nvSpPr>
        <p:spPr/>
        <p:txBody>
          <a:bodyPr/>
          <a:lstStyle/>
          <a:p>
            <a:r>
              <a:rPr lang="en-US" dirty="0" smtClean="0"/>
              <a:t>Observed there are “NA” values present in some data files. </a:t>
            </a:r>
            <a:endParaRPr lang="en-US" dirty="0"/>
          </a:p>
          <a:p>
            <a:pPr lvl="1"/>
            <a:r>
              <a:rPr lang="en-US" dirty="0" smtClean="0"/>
              <a:t>Removed “NA” values as well as repetitions </a:t>
            </a:r>
          </a:p>
          <a:p>
            <a:r>
              <a:rPr lang="en-US" dirty="0" smtClean="0"/>
              <a:t>Calculated ride length and checked for outliers</a:t>
            </a:r>
          </a:p>
          <a:p>
            <a:pPr lvl="1"/>
            <a:r>
              <a:rPr lang="en-US" dirty="0" smtClean="0"/>
              <a:t>Removed them using filter function </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7291" y="2746013"/>
            <a:ext cx="4114799" cy="3390462"/>
          </a:xfrm>
          <a:prstGeom prst="rect">
            <a:avLst/>
          </a:prstGeom>
        </p:spPr>
      </p:pic>
      <p:sp>
        <p:nvSpPr>
          <p:cNvPr id="8" name="Left Arrow 7"/>
          <p:cNvSpPr/>
          <p:nvPr/>
        </p:nvSpPr>
        <p:spPr>
          <a:xfrm>
            <a:off x="8954586" y="2746013"/>
            <a:ext cx="2303420" cy="5050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Outliers</a:t>
            </a:r>
            <a:endParaRPr lang="en-US" dirty="0"/>
          </a:p>
        </p:txBody>
      </p:sp>
    </p:spTree>
    <p:extLst>
      <p:ext uri="{BB962C8B-B14F-4D97-AF65-F5344CB8AC3E}">
        <p14:creationId xmlns:p14="http://schemas.microsoft.com/office/powerpoint/2010/main" val="386880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of any cleaning or manipulation of </a:t>
            </a:r>
            <a:r>
              <a:rPr lang="en-US" dirty="0" smtClean="0"/>
              <a:t>data. </a:t>
            </a:r>
            <a:r>
              <a:rPr lang="en-US" dirty="0" err="1"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4583" y="2360023"/>
            <a:ext cx="7587696" cy="3717971"/>
          </a:xfrm>
        </p:spPr>
      </p:pic>
      <p:sp>
        <p:nvSpPr>
          <p:cNvPr id="5" name="Content Placeholder 2"/>
          <p:cNvSpPr txBox="1">
            <a:spLocks/>
          </p:cNvSpPr>
          <p:nvPr/>
        </p:nvSpPr>
        <p:spPr>
          <a:xfrm>
            <a:off x="1518057" y="3752750"/>
            <a:ext cx="3036526" cy="39182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Filter out the data which </a:t>
            </a:r>
            <a:r>
              <a:rPr lang="en-US" dirty="0" err="1" smtClean="0"/>
              <a:t>ride_length</a:t>
            </a:r>
            <a:r>
              <a:rPr lang="en-US" dirty="0" smtClean="0"/>
              <a:t> is more than 100000s</a:t>
            </a:r>
          </a:p>
          <a:p>
            <a:pPr marL="0" indent="0">
              <a:buFont typeface="Wingdings 3" charset="2"/>
              <a:buNone/>
            </a:pPr>
            <a:endParaRPr lang="en-US" dirty="0" smtClean="0"/>
          </a:p>
        </p:txBody>
      </p:sp>
    </p:spTree>
    <p:extLst>
      <p:ext uri="{BB962C8B-B14F-4D97-AF65-F5344CB8AC3E}">
        <p14:creationId xmlns:p14="http://schemas.microsoft.com/office/powerpoint/2010/main" val="32349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a:t>
            </a:r>
            <a:endParaRPr lang="en-US" dirty="0"/>
          </a:p>
        </p:txBody>
      </p:sp>
      <p:sp>
        <p:nvSpPr>
          <p:cNvPr id="3" name="Content Placeholder 2"/>
          <p:cNvSpPr>
            <a:spLocks noGrp="1"/>
          </p:cNvSpPr>
          <p:nvPr>
            <p:ph idx="1"/>
          </p:nvPr>
        </p:nvSpPr>
        <p:spPr/>
        <p:txBody>
          <a:bodyPr>
            <a:normAutofit/>
          </a:bodyPr>
          <a:lstStyle/>
          <a:p>
            <a:r>
              <a:rPr lang="en-US" dirty="0" smtClean="0"/>
              <a:t>understand the data set by developing some primary graphs on members and casual users </a:t>
            </a:r>
          </a:p>
          <a:p>
            <a:pPr lvl="1"/>
            <a:r>
              <a:rPr lang="en-US" dirty="0" smtClean="0"/>
              <a:t>Check their count </a:t>
            </a:r>
          </a:p>
          <a:p>
            <a:pPr lvl="1"/>
            <a:r>
              <a:rPr lang="en-US" dirty="0" smtClean="0"/>
              <a:t>Check their distribution during weekdays, months</a:t>
            </a:r>
          </a:p>
          <a:p>
            <a:pPr lvl="1"/>
            <a:r>
              <a:rPr lang="en-US" dirty="0" smtClean="0"/>
              <a:t>Check whether users at any specific area prefer specific user type</a:t>
            </a:r>
          </a:p>
          <a:p>
            <a:pPr lvl="1"/>
            <a:r>
              <a:rPr lang="en-US" dirty="0" smtClean="0"/>
              <a:t>Check in which time, these casual users mostly rides </a:t>
            </a:r>
          </a:p>
          <a:p>
            <a:pPr lvl="1"/>
            <a:endParaRPr lang="en-US" dirty="0" smtClean="0"/>
          </a:p>
          <a:p>
            <a:r>
              <a:rPr lang="en-US" dirty="0" smtClean="0"/>
              <a:t>To convert casual users to members, I wanted to check is there any difference in their usage of bicycles </a:t>
            </a:r>
          </a:p>
          <a:p>
            <a:pPr lvl="1"/>
            <a:endParaRPr lang="en-US" dirty="0" smtClean="0"/>
          </a:p>
          <a:p>
            <a:pPr lvl="1"/>
            <a:r>
              <a:rPr lang="en-US" dirty="0" smtClean="0"/>
              <a:t>Calculate average ride length for casual and member categories and check whether they have any difference to prefer each membership type</a:t>
            </a:r>
          </a:p>
          <a:p>
            <a:pPr lvl="1"/>
            <a:r>
              <a:rPr lang="en-US" dirty="0" smtClean="0"/>
              <a:t>to check if any seasonal parameter affects the membership preference</a:t>
            </a:r>
            <a:endParaRPr lang="en-US" dirty="0"/>
          </a:p>
        </p:txBody>
      </p:sp>
    </p:spTree>
    <p:extLst>
      <p:ext uri="{BB962C8B-B14F-4D97-AF65-F5344CB8AC3E}">
        <p14:creationId xmlns:p14="http://schemas.microsoft.com/office/powerpoint/2010/main" val="822000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summary of your analysis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Install following packages and calling them in to the analysis </a:t>
            </a:r>
          </a:p>
          <a:p>
            <a:r>
              <a:rPr lang="en-US" dirty="0" err="1"/>
              <a:t>h</a:t>
            </a:r>
            <a:r>
              <a:rPr lang="en-US" dirty="0" err="1" smtClean="0"/>
              <a:t>ms</a:t>
            </a:r>
            <a:endParaRPr lang="en-US" dirty="0" smtClean="0"/>
          </a:p>
          <a:p>
            <a:r>
              <a:rPr lang="en-US" dirty="0" err="1" smtClean="0"/>
              <a:t>data.table</a:t>
            </a:r>
            <a:endParaRPr lang="en-US" dirty="0" smtClean="0"/>
          </a:p>
          <a:p>
            <a:r>
              <a:rPr lang="en-US" dirty="0" err="1" smtClean="0"/>
              <a:t>Tidyverse</a:t>
            </a:r>
            <a:endParaRPr lang="en-US" dirty="0" smtClean="0"/>
          </a:p>
          <a:p>
            <a:r>
              <a:rPr lang="en-US" dirty="0" err="1" smtClean="0"/>
              <a:t>lubridate</a:t>
            </a:r>
            <a:endParaRPr lang="en-US" dirty="0" smtClean="0"/>
          </a:p>
          <a:p>
            <a:r>
              <a:rPr lang="en-US" dirty="0" err="1" smtClean="0"/>
              <a:t>dplyr</a:t>
            </a:r>
            <a:endParaRPr lang="en-US" dirty="0" smtClean="0"/>
          </a:p>
          <a:p>
            <a:pPr marL="0" indent="0">
              <a:buNone/>
            </a:pPr>
            <a:r>
              <a:rPr lang="en-US" dirty="0" smtClean="0"/>
              <a:t>Import the monthly data for 12 different data frames </a:t>
            </a:r>
          </a:p>
          <a:p>
            <a:pPr marL="0" indent="0">
              <a:buNone/>
            </a:pPr>
            <a:r>
              <a:rPr lang="en-US" dirty="0"/>
              <a:t>	</a:t>
            </a:r>
            <a:r>
              <a:rPr lang="en-US" dirty="0" err="1" smtClean="0"/>
              <a:t>eg</a:t>
            </a:r>
            <a:r>
              <a:rPr lang="en-US" dirty="0" smtClean="0"/>
              <a:t>: </a:t>
            </a:r>
            <a:r>
              <a:rPr lang="en-US" dirty="0" err="1" smtClean="0"/>
              <a:t>mar_df</a:t>
            </a:r>
            <a:r>
              <a:rPr lang="en-US" dirty="0" smtClean="0"/>
              <a:t> &lt;- </a:t>
            </a:r>
            <a:r>
              <a:rPr lang="en-US" dirty="0" err="1" smtClean="0"/>
              <a:t>read_csv</a:t>
            </a:r>
            <a:r>
              <a:rPr lang="en-US" dirty="0" smtClean="0"/>
              <a:t>("202203-divvy-tripdata.csv") </a:t>
            </a:r>
          </a:p>
        </p:txBody>
      </p:sp>
    </p:spTree>
    <p:extLst>
      <p:ext uri="{BB962C8B-B14F-4D97-AF65-F5344CB8AC3E}">
        <p14:creationId xmlns:p14="http://schemas.microsoft.com/office/powerpoint/2010/main" val="222106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summary of your analysis. </a:t>
            </a:r>
            <a:r>
              <a:rPr lang="en-US" dirty="0" err="1" smtClean="0"/>
              <a:t>contd</a:t>
            </a:r>
            <a:endParaRPr lang="en-US" dirty="0"/>
          </a:p>
        </p:txBody>
      </p:sp>
      <p:sp>
        <p:nvSpPr>
          <p:cNvPr id="3" name="Content Placeholder 2"/>
          <p:cNvSpPr>
            <a:spLocks noGrp="1"/>
          </p:cNvSpPr>
          <p:nvPr>
            <p:ph idx="1"/>
          </p:nvPr>
        </p:nvSpPr>
        <p:spPr/>
        <p:txBody>
          <a:bodyPr>
            <a:normAutofit/>
          </a:bodyPr>
          <a:lstStyle/>
          <a:p>
            <a:r>
              <a:rPr lang="en-US" dirty="0" smtClean="0"/>
              <a:t>Compile a whole year data frame named as “</a:t>
            </a:r>
            <a:r>
              <a:rPr lang="en-US" dirty="0" err="1" smtClean="0"/>
              <a:t>cyclistic_df</a:t>
            </a:r>
            <a:r>
              <a:rPr lang="en-US" dirty="0" smtClean="0"/>
              <a:t>” using </a:t>
            </a:r>
            <a:r>
              <a:rPr lang="en-US" dirty="0" err="1" smtClean="0"/>
              <a:t>rbind</a:t>
            </a:r>
            <a:endParaRPr lang="en-US" dirty="0" smtClean="0"/>
          </a:p>
          <a:p>
            <a:pPr marL="457200" lvl="1" indent="0">
              <a:buNone/>
            </a:pPr>
            <a:r>
              <a:rPr lang="en-US" dirty="0" err="1" smtClean="0"/>
              <a:t>cyclistic_df</a:t>
            </a:r>
            <a:r>
              <a:rPr lang="en-US" dirty="0" smtClean="0"/>
              <a:t> &lt;- </a:t>
            </a:r>
            <a:r>
              <a:rPr lang="en-US" dirty="0" err="1" smtClean="0"/>
              <a:t>rbind</a:t>
            </a:r>
            <a:r>
              <a:rPr lang="en-US" dirty="0" smtClean="0"/>
              <a:t>(mar_df,apr_df,may_df,jun_df,jul_df,aug_df,sep_df,oct_df,nov_df,dec_df,jan_df,feb_df)</a:t>
            </a:r>
          </a:p>
          <a:p>
            <a:r>
              <a:rPr lang="en-US" dirty="0" smtClean="0"/>
              <a:t>Clean the data</a:t>
            </a:r>
          </a:p>
          <a:p>
            <a:r>
              <a:rPr lang="en-US" dirty="0" smtClean="0"/>
              <a:t>Analyze the data </a:t>
            </a:r>
          </a:p>
          <a:p>
            <a:pPr lvl="1"/>
            <a:r>
              <a:rPr lang="en-US" dirty="0" smtClean="0"/>
              <a:t>Compose a column for </a:t>
            </a:r>
            <a:r>
              <a:rPr lang="en-US" dirty="0" err="1" smtClean="0"/>
              <a:t>ride_length</a:t>
            </a:r>
            <a:endParaRPr lang="en-US" dirty="0" smtClean="0"/>
          </a:p>
          <a:p>
            <a:pPr lvl="1"/>
            <a:r>
              <a:rPr lang="en-US" dirty="0" smtClean="0"/>
              <a:t>Compose separate columns for day and month </a:t>
            </a:r>
          </a:p>
        </p:txBody>
      </p:sp>
    </p:spTree>
    <p:extLst>
      <p:ext uri="{BB962C8B-B14F-4D97-AF65-F5344CB8AC3E}">
        <p14:creationId xmlns:p14="http://schemas.microsoft.com/office/powerpoint/2010/main" val="64762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summary of your analysis. </a:t>
            </a:r>
            <a:r>
              <a:rPr lang="en-US" dirty="0" err="1" smtClean="0"/>
              <a:t>contd</a:t>
            </a:r>
            <a:endParaRPr lang="en-US" dirty="0"/>
          </a:p>
        </p:txBody>
      </p:sp>
      <p:sp>
        <p:nvSpPr>
          <p:cNvPr id="3" name="Content Placeholder 2"/>
          <p:cNvSpPr>
            <a:spLocks noGrp="1"/>
          </p:cNvSpPr>
          <p:nvPr>
            <p:ph idx="1"/>
          </p:nvPr>
        </p:nvSpPr>
        <p:spPr>
          <a:xfrm>
            <a:off x="1027611" y="2411792"/>
            <a:ext cx="10058400" cy="4023360"/>
          </a:xfrm>
        </p:spPr>
        <p:txBody>
          <a:bodyPr>
            <a:normAutofit/>
          </a:bodyPr>
          <a:lstStyle/>
          <a:p>
            <a:r>
              <a:rPr lang="en-US" dirty="0" smtClean="0"/>
              <a:t>Calculate average ride length for casual and member riders compile it in a separate column</a:t>
            </a:r>
          </a:p>
          <a:p>
            <a:r>
              <a:rPr lang="en-US" dirty="0" smtClean="0"/>
              <a:t>Combine both average values to one column name it as “average”</a:t>
            </a:r>
          </a:p>
          <a:p>
            <a:r>
              <a:rPr lang="en-US" dirty="0" smtClean="0"/>
              <a:t>Next part of the analysis is included in the visualization</a:t>
            </a:r>
            <a:endParaRPr lang="en-US" dirty="0"/>
          </a:p>
          <a:p>
            <a:endParaRPr lang="en-US" dirty="0" smtClean="0"/>
          </a:p>
          <a:p>
            <a:r>
              <a:rPr lang="en-US" dirty="0" smtClean="0"/>
              <a:t>Total analysis </a:t>
            </a:r>
            <a:r>
              <a:rPr lang="en-US" dirty="0"/>
              <a:t>: https://rpubs.com/Kalhara/case_study_1_google_data_analysis_certificate_course</a:t>
            </a:r>
            <a:endParaRPr lang="en-US" dirty="0" smtClean="0"/>
          </a:p>
        </p:txBody>
      </p:sp>
    </p:spTree>
    <p:extLst>
      <p:ext uri="{BB962C8B-B14F-4D97-AF65-F5344CB8AC3E}">
        <p14:creationId xmlns:p14="http://schemas.microsoft.com/office/powerpoint/2010/main" val="2111304289"/>
      </p:ext>
    </p:extLst>
  </p:cSld>
  <p:clrMapOvr>
    <a:masterClrMapping/>
  </p:clrMapOvr>
</p:sld>
</file>

<file path=ppt/theme/theme1.xml><?xml version="1.0" encoding="utf-8"?>
<a:theme xmlns:a="http://schemas.openxmlformats.org/drawingml/2006/main" name="Retrospect">
  <a:themeElements>
    <a:clrScheme name="Custom 1">
      <a:dk1>
        <a:srgbClr val="000000"/>
      </a:dk1>
      <a:lt1>
        <a:sysClr val="window" lastClr="FFFFFF"/>
      </a:lt1>
      <a:dk2>
        <a:srgbClr val="637052"/>
      </a:dk2>
      <a:lt2>
        <a:srgbClr val="CCDDEA"/>
      </a:lt2>
      <a:accent1>
        <a:srgbClr val="7EA9CA"/>
      </a:accent1>
      <a:accent2>
        <a:srgbClr val="0C171F"/>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4494</TotalTime>
  <Words>554</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Wingdings</vt:lpstr>
      <vt:lpstr>Wingdings 3</vt:lpstr>
      <vt:lpstr>Retrospect</vt:lpstr>
      <vt:lpstr>Cyclistic data analysis  </vt:lpstr>
      <vt:lpstr>Business Task </vt:lpstr>
      <vt:lpstr>A description of all data sources used</vt:lpstr>
      <vt:lpstr>Documentation of any cleaning or manipulation of data</vt:lpstr>
      <vt:lpstr>Documentation of any cleaning or manipulation of data. contd</vt:lpstr>
      <vt:lpstr>Plan </vt:lpstr>
      <vt:lpstr>A summary of your analysis</vt:lpstr>
      <vt:lpstr>A summary of your analysis. contd</vt:lpstr>
      <vt:lpstr>A summary of your analysis. contd</vt:lpstr>
      <vt:lpstr>Supporting visualizations and key findings</vt:lpstr>
      <vt:lpstr>Supporting visualizations and key findings contd.</vt:lpstr>
      <vt:lpstr>Supporting visualizations and key findings contd.</vt:lpstr>
      <vt:lpstr>Supporting visualizations and key findings contd.</vt:lpstr>
      <vt:lpstr>Your top three recommendations based on your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dc:title>
  <dc:creator>Microsoft account</dc:creator>
  <cp:lastModifiedBy>Microsoft account</cp:lastModifiedBy>
  <cp:revision>28</cp:revision>
  <dcterms:created xsi:type="dcterms:W3CDTF">2023-04-02T10:07:41Z</dcterms:created>
  <dcterms:modified xsi:type="dcterms:W3CDTF">2023-04-05T13:01:54Z</dcterms:modified>
</cp:coreProperties>
</file>