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media/image10.png" ContentType="image/pn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7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4" name="" descr=""/>
          <p:cNvPicPr/>
          <p:nvPr/>
        </p:nvPicPr>
        <p:blipFill>
          <a:blip r:embed="rId1"/>
          <a:stretch/>
        </p:blipFill>
        <p:spPr>
          <a:xfrm>
            <a:off x="0" y="0"/>
            <a:ext cx="12192120" cy="68580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
          <p:cNvSpPr txBox="1"/>
          <p:nvPr/>
        </p:nvSpPr>
        <p:spPr>
          <a:xfrm>
            <a:off x="449280" y="436320"/>
            <a:ext cx="2760840" cy="574560"/>
          </a:xfrm>
          <a:prstGeom prst="rect">
            <a:avLst/>
          </a:prstGeom>
          <a:noFill/>
          <a:ln w="0">
            <a:noFill/>
          </a:ln>
        </p:spPr>
        <p:txBody>
          <a:bodyPr lIns="90000" rIns="90000" tIns="45000" bIns="45000" anchor="t">
            <a:normAutofit fontScale="93000"/>
          </a:bodyPr>
          <a:p>
            <a:r>
              <a:rPr b="1" lang="en-US" sz="3600" spc="-1" strike="noStrike">
                <a:solidFill>
                  <a:srgbClr val="000000"/>
                </a:solidFill>
                <a:latin typeface="Arial-BoldMT"/>
                <a:ea typeface="Arial-BoldMT"/>
              </a:rPr>
              <a:t>Team details</a:t>
            </a:r>
            <a:endParaRPr b="0" lang="en-US" sz="3600" spc="-1" strike="noStrike">
              <a:solidFill>
                <a:srgbClr val="000000"/>
              </a:solidFill>
              <a:latin typeface="Arial"/>
            </a:endParaRPr>
          </a:p>
        </p:txBody>
      </p:sp>
      <p:sp>
        <p:nvSpPr>
          <p:cNvPr id="116" name=""/>
          <p:cNvSpPr/>
          <p:nvPr/>
        </p:nvSpPr>
        <p:spPr>
          <a:xfrm>
            <a:off x="7385400" y="2505600"/>
            <a:ext cx="1445040" cy="1472400"/>
          </a:xfrm>
          <a:custGeom>
            <a:avLst/>
            <a:gdLst/>
            <a:ahLst/>
            <a:rect l="0" t="0" r="r" b="b"/>
            <a:pathLst>
              <a:path w="4014" h="4090">
                <a:moveTo>
                  <a:pt x="4014" y="0"/>
                </a:moveTo>
                <a:lnTo>
                  <a:pt x="0" y="0"/>
                </a:lnTo>
                <a:lnTo>
                  <a:pt x="0" y="4090"/>
                </a:lnTo>
                <a:lnTo>
                  <a:pt x="4014" y="4090"/>
                </a:lnTo>
                <a:lnTo>
                  <a:pt x="4014" y="0"/>
                </a:lnTo>
                <a:close/>
              </a:path>
            </a:pathLst>
          </a:custGeom>
          <a:solidFill>
            <a:srgbClr val="a000ff"/>
          </a:solidFill>
          <a:ln w="0">
            <a:noFill/>
          </a:ln>
        </p:spPr>
        <p:txBody>
          <a:bodyPr lIns="90000" rIns="90000" tIns="45000" bIns="45000" anchor="t">
            <a:noAutofit/>
          </a:bodyPr>
          <a:p>
            <a:endParaRPr b="0" lang="en-US" sz="1800" spc="-1" strike="noStrike">
              <a:solidFill>
                <a:srgbClr val="000000"/>
              </a:solidFill>
              <a:latin typeface="Arial"/>
            </a:endParaRPr>
          </a:p>
        </p:txBody>
      </p:sp>
      <p:grpSp>
        <p:nvGrpSpPr>
          <p:cNvPr id="117" name=""/>
          <p:cNvGrpSpPr/>
          <p:nvPr/>
        </p:nvGrpSpPr>
        <p:grpSpPr>
          <a:xfrm>
            <a:off x="756000" y="2404800"/>
            <a:ext cx="1539720" cy="1573200"/>
            <a:chOff x="756000" y="2404800"/>
            <a:chExt cx="1539720" cy="1573200"/>
          </a:xfrm>
        </p:grpSpPr>
        <p:sp>
          <p:nvSpPr>
            <p:cNvPr id="118" name=""/>
            <p:cNvSpPr/>
            <p:nvPr/>
          </p:nvSpPr>
          <p:spPr>
            <a:xfrm>
              <a:off x="853560" y="2505600"/>
              <a:ext cx="1442160" cy="1472400"/>
            </a:xfrm>
            <a:custGeom>
              <a:avLst/>
              <a:gdLst/>
              <a:ahLst/>
              <a:rect l="0" t="0" r="r" b="b"/>
              <a:pathLst>
                <a:path w="4006" h="4090">
                  <a:moveTo>
                    <a:pt x="4006" y="0"/>
                  </a:moveTo>
                  <a:lnTo>
                    <a:pt x="0" y="0"/>
                  </a:lnTo>
                  <a:lnTo>
                    <a:pt x="0" y="4090"/>
                  </a:lnTo>
                  <a:lnTo>
                    <a:pt x="4006" y="4090"/>
                  </a:lnTo>
                  <a:lnTo>
                    <a:pt x="4006" y="0"/>
                  </a:lnTo>
                  <a:close/>
                </a:path>
              </a:pathLst>
            </a:custGeom>
            <a:solidFill>
              <a:srgbClr val="a000ff"/>
            </a:solidFill>
            <a:ln w="0">
              <a:noFill/>
            </a:ln>
          </p:spPr>
          <p:txBody>
            <a:bodyPr lIns="90000" rIns="90000" tIns="45000" bIns="45000" anchor="t">
              <a:noAutofit/>
            </a:bodyPr>
            <a:p>
              <a:endParaRPr b="0" lang="en-US" sz="1800" spc="-1" strike="noStrike">
                <a:solidFill>
                  <a:srgbClr val="000000"/>
                </a:solidFill>
                <a:latin typeface="Arial"/>
              </a:endParaRPr>
            </a:p>
          </p:txBody>
        </p:sp>
        <p:pic>
          <p:nvPicPr>
            <p:cNvPr id="119" name="" descr=""/>
            <p:cNvPicPr/>
            <p:nvPr/>
          </p:nvPicPr>
          <p:blipFill>
            <a:blip r:embed="rId1"/>
            <a:stretch/>
          </p:blipFill>
          <p:spPr>
            <a:xfrm>
              <a:off x="756000" y="2404800"/>
              <a:ext cx="1435680" cy="1472040"/>
            </a:xfrm>
            <a:prstGeom prst="rect">
              <a:avLst/>
            </a:prstGeom>
            <a:ln w="0">
              <a:noFill/>
            </a:ln>
          </p:spPr>
        </p:pic>
      </p:grpSp>
      <p:sp>
        <p:nvSpPr>
          <p:cNvPr id="120" name=""/>
          <p:cNvSpPr/>
          <p:nvPr/>
        </p:nvSpPr>
        <p:spPr>
          <a:xfrm>
            <a:off x="11601720" y="6590160"/>
            <a:ext cx="47520" cy="73800"/>
          </a:xfrm>
          <a:custGeom>
            <a:avLst/>
            <a:gdLst/>
            <a:ahLst/>
            <a:rect l="0" t="0" r="r" b="b"/>
            <a:pathLst>
              <a:path w="132" h="205">
                <a:moveTo>
                  <a:pt x="74" y="0"/>
                </a:moveTo>
                <a:lnTo>
                  <a:pt x="46" y="0"/>
                </a:lnTo>
                <a:lnTo>
                  <a:pt x="33" y="4"/>
                </a:lnTo>
                <a:lnTo>
                  <a:pt x="12" y="22"/>
                </a:lnTo>
                <a:lnTo>
                  <a:pt x="5" y="35"/>
                </a:lnTo>
                <a:lnTo>
                  <a:pt x="2" y="51"/>
                </a:lnTo>
                <a:lnTo>
                  <a:pt x="27" y="56"/>
                </a:lnTo>
                <a:lnTo>
                  <a:pt x="28" y="44"/>
                </a:lnTo>
                <a:lnTo>
                  <a:pt x="33" y="35"/>
                </a:lnTo>
                <a:lnTo>
                  <a:pt x="45" y="23"/>
                </a:lnTo>
                <a:lnTo>
                  <a:pt x="53" y="20"/>
                </a:lnTo>
                <a:lnTo>
                  <a:pt x="74" y="20"/>
                </a:lnTo>
                <a:lnTo>
                  <a:pt x="81" y="23"/>
                </a:lnTo>
                <a:lnTo>
                  <a:pt x="93" y="34"/>
                </a:lnTo>
                <a:lnTo>
                  <a:pt x="96" y="42"/>
                </a:lnTo>
                <a:lnTo>
                  <a:pt x="96" y="62"/>
                </a:lnTo>
                <a:lnTo>
                  <a:pt x="92" y="71"/>
                </a:lnTo>
                <a:lnTo>
                  <a:pt x="76" y="82"/>
                </a:lnTo>
                <a:lnTo>
                  <a:pt x="65" y="84"/>
                </a:lnTo>
                <a:lnTo>
                  <a:pt x="51" y="84"/>
                </a:lnTo>
                <a:lnTo>
                  <a:pt x="48" y="107"/>
                </a:lnTo>
                <a:lnTo>
                  <a:pt x="55" y="105"/>
                </a:lnTo>
                <a:lnTo>
                  <a:pt x="61" y="104"/>
                </a:lnTo>
                <a:lnTo>
                  <a:pt x="78" y="104"/>
                </a:lnTo>
                <a:lnTo>
                  <a:pt x="87" y="108"/>
                </a:lnTo>
                <a:lnTo>
                  <a:pt x="102" y="122"/>
                </a:lnTo>
                <a:lnTo>
                  <a:pt x="106" y="132"/>
                </a:lnTo>
                <a:lnTo>
                  <a:pt x="106" y="155"/>
                </a:lnTo>
                <a:lnTo>
                  <a:pt x="101" y="165"/>
                </a:lnTo>
                <a:lnTo>
                  <a:pt x="86" y="181"/>
                </a:lnTo>
                <a:lnTo>
                  <a:pt x="76" y="185"/>
                </a:lnTo>
                <a:lnTo>
                  <a:pt x="53" y="185"/>
                </a:lnTo>
                <a:lnTo>
                  <a:pt x="45" y="181"/>
                </a:lnTo>
                <a:lnTo>
                  <a:pt x="32" y="169"/>
                </a:lnTo>
                <a:lnTo>
                  <a:pt x="27" y="159"/>
                </a:lnTo>
                <a:lnTo>
                  <a:pt x="24" y="145"/>
                </a:lnTo>
                <a:lnTo>
                  <a:pt x="0" y="149"/>
                </a:lnTo>
                <a:lnTo>
                  <a:pt x="1" y="165"/>
                </a:lnTo>
                <a:lnTo>
                  <a:pt x="8" y="179"/>
                </a:lnTo>
                <a:lnTo>
                  <a:pt x="31" y="200"/>
                </a:lnTo>
                <a:lnTo>
                  <a:pt x="46" y="205"/>
                </a:lnTo>
                <a:lnTo>
                  <a:pt x="84" y="205"/>
                </a:lnTo>
                <a:lnTo>
                  <a:pt x="100" y="199"/>
                </a:lnTo>
                <a:lnTo>
                  <a:pt x="125" y="175"/>
                </a:lnTo>
                <a:lnTo>
                  <a:pt x="132" y="160"/>
                </a:lnTo>
                <a:lnTo>
                  <a:pt x="132" y="129"/>
                </a:lnTo>
                <a:lnTo>
                  <a:pt x="128" y="119"/>
                </a:lnTo>
                <a:lnTo>
                  <a:pt x="115" y="100"/>
                </a:lnTo>
                <a:lnTo>
                  <a:pt x="106" y="95"/>
                </a:lnTo>
                <a:lnTo>
                  <a:pt x="94" y="92"/>
                </a:lnTo>
                <a:lnTo>
                  <a:pt x="103" y="88"/>
                </a:lnTo>
                <a:lnTo>
                  <a:pt x="110" y="82"/>
                </a:lnTo>
                <a:lnTo>
                  <a:pt x="119" y="68"/>
                </a:lnTo>
                <a:lnTo>
                  <a:pt x="122" y="60"/>
                </a:lnTo>
                <a:lnTo>
                  <a:pt x="122" y="42"/>
                </a:lnTo>
                <a:lnTo>
                  <a:pt x="119" y="34"/>
                </a:lnTo>
                <a:lnTo>
                  <a:pt x="110" y="18"/>
                </a:lnTo>
                <a:lnTo>
                  <a:pt x="102" y="11"/>
                </a:lnTo>
                <a:lnTo>
                  <a:pt x="84" y="2"/>
                </a:lnTo>
                <a:lnTo>
                  <a:pt x="74" y="0"/>
                </a:lnTo>
                <a:close/>
              </a:path>
            </a:pathLst>
          </a:custGeom>
          <a:solidFill>
            <a:srgbClr val="000000">
              <a:alpha val="40000"/>
            </a:srgbClr>
          </a:solidFill>
          <a:ln w="0">
            <a:noFill/>
          </a:ln>
        </p:spPr>
        <p:txBody>
          <a:bodyPr lIns="90000" rIns="90000" tIns="90000" bIns="90000" anchor="t">
            <a:noAutofit/>
          </a:bodyPr>
          <a:p>
            <a:endParaRPr b="0" lang="en-US" sz="1800" spc="-1" strike="noStrike">
              <a:solidFill>
                <a:srgbClr val="ffffff"/>
              </a:solidFill>
              <a:latin typeface="Arial"/>
            </a:endParaRPr>
          </a:p>
        </p:txBody>
      </p:sp>
      <p:graphicFrame>
        <p:nvGraphicFramePr>
          <p:cNvPr id="121" name=""/>
          <p:cNvGraphicFramePr/>
          <p:nvPr/>
        </p:nvGraphicFramePr>
        <p:xfrm>
          <a:off x="458640" y="1169640"/>
          <a:ext cx="11617200" cy="4871880"/>
        </p:xfrm>
        <a:graphic>
          <a:graphicData uri="http://schemas.openxmlformats.org/drawingml/2006/table">
            <a:tbl>
              <a:tblPr/>
              <a:tblGrid>
                <a:gridCol w="4382280"/>
                <a:gridCol w="1251360"/>
                <a:gridCol w="5983560"/>
              </a:tblGrid>
              <a:tr h="378360">
                <a:tc>
                  <a:txBody>
                    <a:bodyPr lIns="90000" rIns="90000" tIns="45000" bIns="45000" anchor="t" anchorCtr="1">
                      <a:noAutofit/>
                    </a:bodyPr>
                    <a:p>
                      <a:endParaRPr b="0" lang="en-US" sz="1800" spc="-1" strike="noStrike">
                        <a:solidFill>
                          <a:srgbClr val="000000"/>
                        </a:solidFill>
                        <a:latin typeface="Arial"/>
                      </a:endParaRPr>
                    </a:p>
                  </a:txBody>
                  <a:tcPr anchor="t" marL="90000" marR="90000">
                    <a:lnL w="18720">
                      <a:solidFill>
                        <a:srgbClr val="e6beff"/>
                      </a:solidFill>
                    </a:lnL>
                    <a:lnR w="18720">
                      <a:solidFill>
                        <a:srgbClr val="ebccff"/>
                      </a:solidFill>
                    </a:lnR>
                    <a:lnT w="18720">
                      <a:solidFill>
                        <a:srgbClr val="e6beff"/>
                      </a:solidFill>
                    </a:lnT>
                    <a:lnB w="18720">
                      <a:solidFill>
                        <a:srgbClr val="ebccff"/>
                      </a:solidFill>
                    </a:lnB>
                    <a:solidFill>
                      <a:srgbClr val="ffffff"/>
                    </a:solidFill>
                  </a:tcPr>
                </a:tc>
                <a:tc>
                  <a:txBody>
                    <a:bodyPr lIns="90000" rIns="90000" tIns="45000" bIns="45000" anchor="t" anchorCtr="1">
                      <a:noAutofit/>
                    </a:bodyPr>
                    <a:p>
                      <a:endParaRPr b="0" lang="en-US" sz="1800" spc="-1" strike="noStrike">
                        <a:solidFill>
                          <a:srgbClr val="000000"/>
                        </a:solidFill>
                        <a:latin typeface="Arial"/>
                      </a:endParaRPr>
                    </a:p>
                  </a:txBody>
                  <a:tcPr anchor="t" marL="90000" marR="90000">
                    <a:lnL w="18720">
                      <a:solidFill>
                        <a:srgbClr val="ebccff"/>
                      </a:solidFill>
                    </a:lnL>
                    <a:lnR w="720">
                      <a:solidFill>
                        <a:srgbClr val="000000"/>
                      </a:solidFill>
                    </a:lnR>
                    <a:lnT w="18720">
                      <a:solidFill>
                        <a:srgbClr val="e6beff"/>
                      </a:solidFill>
                    </a:lnT>
                    <a:lnB w="18720">
                      <a:solidFill>
                        <a:srgbClr val="ebccff"/>
                      </a:solidFill>
                    </a:lnB>
                    <a:solidFill>
                      <a:srgbClr val="ffffff"/>
                    </a:solidFill>
                  </a:tcPr>
                </a:tc>
                <a:tc>
                  <a:txBody>
                    <a:bodyPr lIns="90000" rIns="90000" tIns="45000" bIns="45000" anchor="t" anchorCtr="1">
                      <a:noAutofit/>
                    </a:bodyPr>
                    <a:p>
                      <a:endParaRPr b="0" lang="en-US" sz="1800" spc="-1" strike="noStrike">
                        <a:solidFill>
                          <a:srgbClr val="000000"/>
                        </a:solidFill>
                        <a:latin typeface="Arial"/>
                      </a:endParaRPr>
                    </a:p>
                  </a:txBody>
                  <a:tcPr anchor="t" marL="90000" marR="90000">
                    <a:lnL w="720">
                      <a:solidFill>
                        <a:srgbClr val="000000"/>
                      </a:solidFill>
                    </a:lnL>
                    <a:lnR w="18720">
                      <a:solidFill>
                        <a:srgbClr val="e6beff"/>
                      </a:solidFill>
                    </a:lnR>
                    <a:lnT w="18720">
                      <a:solidFill>
                        <a:srgbClr val="e6beff"/>
                      </a:solidFill>
                    </a:lnT>
                    <a:lnB w="18720">
                      <a:solidFill>
                        <a:srgbClr val="d4d4d4"/>
                      </a:solidFill>
                    </a:lnB>
                    <a:solidFill>
                      <a:srgbClr val="ffffff"/>
                    </a:solidFill>
                  </a:tcPr>
                </a:tc>
              </a:tr>
              <a:tr h="4493520">
                <a:tc>
                  <a:txBody>
                    <a:bodyPr lIns="90000" rIns="90000" tIns="45000" bIns="45000" anchor="t" anchorCtr="1">
                      <a:noAutofit/>
                    </a:bodyPr>
                    <a:p>
                      <a:endParaRPr b="0" lang="en-US" sz="1800" spc="-1" strike="noStrike">
                        <a:solidFill>
                          <a:srgbClr val="000000"/>
                        </a:solidFill>
                        <a:latin typeface="Arial"/>
                      </a:endParaRPr>
                    </a:p>
                  </a:txBody>
                  <a:tcPr anchor="t" marL="90000" marR="90000">
                    <a:lnL w="720">
                      <a:solidFill>
                        <a:srgbClr val="000000"/>
                      </a:solidFill>
                    </a:lnL>
                    <a:lnR w="720">
                      <a:solidFill>
                        <a:srgbClr val="000000"/>
                      </a:solidFill>
                    </a:lnR>
                    <a:lnT w="18720">
                      <a:solidFill>
                        <a:srgbClr val="ebccff"/>
                      </a:solidFill>
                    </a:lnT>
                    <a:lnB w="720">
                      <a:solidFill>
                        <a:srgbClr val="000000"/>
                      </a:solidFill>
                    </a:lnB>
                    <a:solidFill>
                      <a:srgbClr val="ffffff"/>
                    </a:solidFill>
                  </a:tcPr>
                </a:tc>
                <a:tc>
                  <a:txBody>
                    <a:bodyPr lIns="90000" rIns="90000" tIns="45000" bIns="45000" anchor="t" anchorCtr="1">
                      <a:noAutofit/>
                    </a:bodyPr>
                    <a:p>
                      <a:endParaRPr b="0" lang="en-US" sz="1800" spc="-1" strike="noStrike">
                        <a:solidFill>
                          <a:srgbClr val="000000"/>
                        </a:solidFill>
                        <a:latin typeface="Arial"/>
                      </a:endParaRPr>
                    </a:p>
                  </a:txBody>
                  <a:tcPr anchor="t" marL="90000" marR="90000">
                    <a:lnL w="720">
                      <a:solidFill>
                        <a:srgbClr val="000000"/>
                      </a:solidFill>
                    </a:lnL>
                    <a:lnR w="18720">
                      <a:solidFill>
                        <a:srgbClr val="a111ff"/>
                      </a:solidFill>
                    </a:lnR>
                    <a:lnT w="18720">
                      <a:solidFill>
                        <a:srgbClr val="ebccff"/>
                      </a:solidFill>
                    </a:lnT>
                    <a:lnB w="720">
                      <a:solidFill>
                        <a:srgbClr val="000000"/>
                      </a:solidFill>
                    </a:lnB>
                    <a:solidFill>
                      <a:srgbClr val="ffffff"/>
                    </a:solidFill>
                  </a:tcPr>
                </a:tc>
                <a:tc>
                  <a:txBody>
                    <a:bodyPr lIns="90000" rIns="90000" tIns="45000" bIns="45000" anchor="t" anchorCtr="1">
                      <a:noAutofit/>
                    </a:bodyPr>
                    <a:p>
                      <a:endParaRPr b="0" lang="en-US" sz="1800" spc="-1" strike="noStrike">
                        <a:solidFill>
                          <a:srgbClr val="000000"/>
                        </a:solidFill>
                        <a:latin typeface="Arial"/>
                      </a:endParaRPr>
                    </a:p>
                  </a:txBody>
                  <a:tcPr anchor="t" marL="90000" marR="90000">
                    <a:lnL w="18720">
                      <a:solidFill>
                        <a:srgbClr val="a111ff"/>
                      </a:solidFill>
                    </a:lnL>
                    <a:lnR w="720">
                      <a:solidFill>
                        <a:srgbClr val="000000"/>
                      </a:solidFill>
                    </a:lnR>
                    <a:lnT w="18720">
                      <a:solidFill>
                        <a:srgbClr val="d4d4d4"/>
                      </a:solidFill>
                    </a:lnT>
                    <a:lnB w="720">
                      <a:solidFill>
                        <a:srgbClr val="000000"/>
                      </a:solidFill>
                    </a:lnB>
                    <a:solidFill>
                      <a:srgbClr val="ffffff"/>
                    </a:solidFill>
                  </a:tcPr>
                </a:tc>
              </a:tr>
            </a:tbl>
          </a:graphicData>
        </a:graphic>
      </p:graphicFrame>
      <p:sp>
        <p:nvSpPr>
          <p:cNvPr id="122" name=""/>
          <p:cNvSpPr txBox="1"/>
          <p:nvPr/>
        </p:nvSpPr>
        <p:spPr>
          <a:xfrm>
            <a:off x="347040" y="6426360"/>
            <a:ext cx="1548720" cy="405000"/>
          </a:xfrm>
          <a:prstGeom prst="rect">
            <a:avLst/>
          </a:prstGeom>
          <a:solidFill>
            <a:srgbClr val="ffff00"/>
          </a:solidFill>
          <a:ln w="0">
            <a:noFill/>
          </a:ln>
          <a:effectLst>
            <a:outerShdw dist="0" dir="0" blurRad="0" rotWithShape="0">
              <a:srgbClr val="000000">
                <a:alpha val="0"/>
              </a:srgbClr>
            </a:outerShdw>
          </a:effectLst>
        </p:spPr>
        <p:txBody>
          <a:bodyPr lIns="90000" rIns="90000" tIns="45000" bIns="45000" anchor="t">
            <a:noAutofit/>
          </a:bodyPr>
          <a:p>
            <a:pPr>
              <a:lnSpc>
                <a:spcPct val="111000"/>
              </a:lnSpc>
            </a:pPr>
            <a:r>
              <a:rPr b="1" i="1" lang="en-US" sz="1000" spc="-1" strike="noStrike">
                <a:solidFill>
                  <a:srgbClr val="000000"/>
                </a:solidFill>
                <a:latin typeface="Arial-BoldItalicMT"/>
                <a:ea typeface="Arial-BoldItalicMT"/>
              </a:rPr>
              <a:t>All fields are mandatory</a:t>
            </a:r>
            <a:endParaRPr b="0" lang="en-US" sz="1000" spc="-1" strike="noStrike">
              <a:solidFill>
                <a:srgbClr val="000000"/>
              </a:solidFill>
              <a:latin typeface="Arial"/>
            </a:endParaRPr>
          </a:p>
        </p:txBody>
      </p:sp>
      <p:sp>
        <p:nvSpPr>
          <p:cNvPr id="123" name=""/>
          <p:cNvSpPr/>
          <p:nvPr/>
        </p:nvSpPr>
        <p:spPr>
          <a:xfrm>
            <a:off x="850680" y="4616640"/>
            <a:ext cx="1444680" cy="1473120"/>
          </a:xfrm>
          <a:custGeom>
            <a:avLst/>
            <a:gdLst/>
            <a:ahLst/>
            <a:rect l="0" t="0" r="r" b="b"/>
            <a:pathLst>
              <a:path w="4013" h="4092">
                <a:moveTo>
                  <a:pt x="4013" y="0"/>
                </a:moveTo>
                <a:lnTo>
                  <a:pt x="0" y="0"/>
                </a:lnTo>
                <a:lnTo>
                  <a:pt x="0" y="4092"/>
                </a:lnTo>
                <a:lnTo>
                  <a:pt x="4013" y="4092"/>
                </a:lnTo>
                <a:lnTo>
                  <a:pt x="4013" y="0"/>
                </a:lnTo>
                <a:close/>
              </a:path>
            </a:pathLst>
          </a:custGeom>
          <a:solidFill>
            <a:srgbClr val="a000ff"/>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124" name=""/>
          <p:cNvSpPr/>
          <p:nvPr/>
        </p:nvSpPr>
        <p:spPr>
          <a:xfrm>
            <a:off x="2898720" y="3154680"/>
            <a:ext cx="1717920" cy="0"/>
          </a:xfrm>
          <a:prstGeom prst="line">
            <a:avLst/>
          </a:prstGeom>
          <a:ln w="9360">
            <a:solidFill>
              <a:srgbClr val="a111ff"/>
            </a:solidFill>
            <a:round/>
          </a:ln>
        </p:spPr>
        <p:style>
          <a:lnRef idx="0"/>
          <a:fillRef idx="0"/>
          <a:effectRef idx="0"/>
          <a:fontRef idx="minor"/>
        </p:style>
        <p:txBody>
          <a:bodyPr lIns="94680" rIns="94680" tIns="49680" bIns="49680" anchor="t">
            <a:noAutofit/>
          </a:bodyPr>
          <a:p>
            <a:endParaRPr b="0" lang="en-US" sz="1800" spc="-1" strike="noStrike">
              <a:solidFill>
                <a:srgbClr val="000000"/>
              </a:solidFill>
              <a:latin typeface="Arial"/>
            </a:endParaRPr>
          </a:p>
        </p:txBody>
      </p:sp>
      <p:sp>
        <p:nvSpPr>
          <p:cNvPr id="125" name=""/>
          <p:cNvSpPr/>
          <p:nvPr/>
        </p:nvSpPr>
        <p:spPr>
          <a:xfrm>
            <a:off x="2898720" y="5091480"/>
            <a:ext cx="1717920" cy="0"/>
          </a:xfrm>
          <a:prstGeom prst="line">
            <a:avLst/>
          </a:prstGeom>
          <a:ln w="9360">
            <a:solidFill>
              <a:srgbClr val="a111ff"/>
            </a:solidFill>
            <a:round/>
          </a:ln>
        </p:spPr>
        <p:style>
          <a:lnRef idx="0"/>
          <a:fillRef idx="0"/>
          <a:effectRef idx="0"/>
          <a:fontRef idx="minor"/>
        </p:style>
        <p:txBody>
          <a:bodyPr lIns="94680" rIns="94680" tIns="49680" bIns="49680" anchor="t">
            <a:noAutofit/>
          </a:bodyPr>
          <a:p>
            <a:endParaRPr b="0" lang="en-US" sz="1800" spc="-1" strike="noStrike">
              <a:solidFill>
                <a:srgbClr val="000000"/>
              </a:solidFill>
              <a:latin typeface="Arial"/>
            </a:endParaRPr>
          </a:p>
        </p:txBody>
      </p:sp>
      <p:pic>
        <p:nvPicPr>
          <p:cNvPr id="126" name="" descr=""/>
          <p:cNvPicPr/>
          <p:nvPr/>
        </p:nvPicPr>
        <p:blipFill>
          <a:blip r:embed="rId2"/>
          <a:stretch/>
        </p:blipFill>
        <p:spPr>
          <a:xfrm>
            <a:off x="7284600" y="2404800"/>
            <a:ext cx="1432440" cy="1472040"/>
          </a:xfrm>
          <a:prstGeom prst="rect">
            <a:avLst/>
          </a:prstGeom>
          <a:ln w="0">
            <a:noFill/>
          </a:ln>
        </p:spPr>
      </p:pic>
      <p:sp>
        <p:nvSpPr>
          <p:cNvPr id="127" name=""/>
          <p:cNvSpPr/>
          <p:nvPr/>
        </p:nvSpPr>
        <p:spPr>
          <a:xfrm>
            <a:off x="9128160" y="3141000"/>
            <a:ext cx="1717920" cy="0"/>
          </a:xfrm>
          <a:prstGeom prst="line">
            <a:avLst/>
          </a:prstGeom>
          <a:ln w="9360">
            <a:solidFill>
              <a:srgbClr val="a111ff"/>
            </a:solidFill>
            <a:round/>
          </a:ln>
        </p:spPr>
        <p:style>
          <a:lnRef idx="0"/>
          <a:fillRef idx="0"/>
          <a:effectRef idx="0"/>
          <a:fontRef idx="minor"/>
        </p:style>
        <p:txBody>
          <a:bodyPr lIns="94680" rIns="94680" tIns="49680" bIns="49680" anchor="t">
            <a:noAutofit/>
          </a:bodyPr>
          <a:p>
            <a:endParaRPr b="0" lang="en-US" sz="1800" spc="-1" strike="noStrike">
              <a:solidFill>
                <a:srgbClr val="000000"/>
              </a:solidFill>
              <a:latin typeface="Arial"/>
            </a:endParaRPr>
          </a:p>
        </p:txBody>
      </p:sp>
      <p:pic>
        <p:nvPicPr>
          <p:cNvPr id="128" name="" descr=""/>
          <p:cNvPicPr/>
          <p:nvPr/>
        </p:nvPicPr>
        <p:blipFill>
          <a:blip r:embed="rId3"/>
          <a:stretch/>
        </p:blipFill>
        <p:spPr>
          <a:xfrm>
            <a:off x="756000" y="2418480"/>
            <a:ext cx="1445400" cy="1472400"/>
          </a:xfrm>
          <a:prstGeom prst="rect">
            <a:avLst/>
          </a:prstGeom>
          <a:ln w="0">
            <a:noFill/>
          </a:ln>
        </p:spPr>
      </p:pic>
      <p:pic>
        <p:nvPicPr>
          <p:cNvPr id="129" name="" descr=""/>
          <p:cNvPicPr/>
          <p:nvPr/>
        </p:nvPicPr>
        <p:blipFill>
          <a:blip r:embed="rId4"/>
          <a:stretch/>
        </p:blipFill>
        <p:spPr>
          <a:xfrm>
            <a:off x="7284600" y="2418480"/>
            <a:ext cx="1432440" cy="1472400"/>
          </a:xfrm>
          <a:prstGeom prst="rect">
            <a:avLst/>
          </a:prstGeom>
          <a:ln w="0">
            <a:noFill/>
          </a:ln>
        </p:spPr>
      </p:pic>
      <p:pic>
        <p:nvPicPr>
          <p:cNvPr id="130" name="" descr=""/>
          <p:cNvPicPr/>
          <p:nvPr/>
        </p:nvPicPr>
        <p:blipFill>
          <a:blip r:embed="rId5"/>
          <a:stretch/>
        </p:blipFill>
        <p:spPr>
          <a:xfrm>
            <a:off x="728640" y="4517280"/>
            <a:ext cx="1445400" cy="1445400"/>
          </a:xfrm>
          <a:prstGeom prst="rect">
            <a:avLst/>
          </a:prstGeom>
          <a:ln w="0">
            <a:noFill/>
          </a:ln>
        </p:spPr>
      </p:pic>
      <p:sp>
        <p:nvSpPr>
          <p:cNvPr id="131" name=""/>
          <p:cNvSpPr txBox="1"/>
          <p:nvPr/>
        </p:nvSpPr>
        <p:spPr>
          <a:xfrm>
            <a:off x="2720160" y="4517280"/>
            <a:ext cx="3166200" cy="574920"/>
          </a:xfrm>
          <a:prstGeom prst="rect">
            <a:avLst/>
          </a:prstGeom>
          <a:noFill/>
          <a:ln w="0">
            <a:noFill/>
          </a:ln>
        </p:spPr>
        <p:txBody>
          <a:bodyPr lIns="90000" rIns="90000" tIns="45000" bIns="45000" anchor="t">
            <a:noAutofit/>
          </a:bodyPr>
          <a:p>
            <a:r>
              <a:rPr b="1" lang="en-US" sz="2400" spc="-1" strike="noStrike">
                <a:solidFill>
                  <a:srgbClr val="9900ff"/>
                </a:solidFill>
                <a:latin typeface="Arial-BoldMT"/>
                <a:ea typeface="Arial-BoldMT"/>
              </a:rPr>
              <a:t>HARSHIT MISHRA</a:t>
            </a:r>
            <a:endParaRPr b="0" lang="en-US" sz="2400" spc="-1" strike="noStrike">
              <a:solidFill>
                <a:srgbClr val="000000"/>
              </a:solidFill>
              <a:latin typeface="Arial"/>
            </a:endParaRPr>
          </a:p>
        </p:txBody>
      </p:sp>
      <p:sp>
        <p:nvSpPr>
          <p:cNvPr id="132" name=""/>
          <p:cNvSpPr txBox="1"/>
          <p:nvPr/>
        </p:nvSpPr>
        <p:spPr>
          <a:xfrm>
            <a:off x="2720160" y="3163680"/>
            <a:ext cx="2075760" cy="713520"/>
          </a:xfrm>
          <a:prstGeom prst="rect">
            <a:avLst/>
          </a:prstGeom>
          <a:noFill/>
          <a:ln w="0">
            <a:noFill/>
          </a:ln>
        </p:spPr>
        <p:txBody>
          <a:bodyPr lIns="90000" rIns="90000" tIns="45000" bIns="45000" anchor="t">
            <a:noAutofit/>
          </a:bodyPr>
          <a:p>
            <a:r>
              <a:rPr b="0" lang="en-US" sz="1400" spc="-1" strike="noStrike">
                <a:solidFill>
                  <a:srgbClr val="000000"/>
                </a:solidFill>
                <a:latin typeface="Calibri"/>
                <a:ea typeface="Calibri"/>
              </a:rPr>
              <a:t>College : IIIT Dharwad</a:t>
            </a:r>
            <a:endParaRPr b="0" lang="en-US" sz="1400" spc="-1" strike="noStrike">
              <a:solidFill>
                <a:srgbClr val="000000"/>
              </a:solidFill>
              <a:latin typeface="Arial"/>
            </a:endParaRPr>
          </a:p>
          <a:p>
            <a:r>
              <a:rPr b="0" lang="en-US" sz="1400" spc="-1" strike="noStrike">
                <a:solidFill>
                  <a:srgbClr val="000000"/>
                </a:solidFill>
                <a:latin typeface="Calibri"/>
                <a:ea typeface="Calibri"/>
              </a:rPr>
              <a:t>Stream : ECE</a:t>
            </a:r>
            <a:endParaRPr b="0" lang="en-US" sz="1400" spc="-1" strike="noStrike">
              <a:solidFill>
                <a:srgbClr val="000000"/>
              </a:solidFill>
              <a:latin typeface="Arial"/>
            </a:endParaRPr>
          </a:p>
          <a:p>
            <a:r>
              <a:rPr b="0" lang="en-US" sz="1400" spc="-1" strike="noStrike">
                <a:solidFill>
                  <a:srgbClr val="000000"/>
                </a:solidFill>
                <a:latin typeface="Calibri"/>
                <a:ea typeface="Calibri"/>
              </a:rPr>
              <a:t>Year of graduation : 2024</a:t>
            </a:r>
            <a:endParaRPr b="0" lang="en-US" sz="1400" spc="-1" strike="noStrike">
              <a:solidFill>
                <a:srgbClr val="000000"/>
              </a:solidFill>
              <a:latin typeface="Arial"/>
            </a:endParaRPr>
          </a:p>
        </p:txBody>
      </p:sp>
      <p:sp>
        <p:nvSpPr>
          <p:cNvPr id="133" name=""/>
          <p:cNvSpPr txBox="1"/>
          <p:nvPr/>
        </p:nvSpPr>
        <p:spPr>
          <a:xfrm>
            <a:off x="2720160" y="2588760"/>
            <a:ext cx="2950560" cy="883080"/>
          </a:xfrm>
          <a:prstGeom prst="rect">
            <a:avLst/>
          </a:prstGeom>
          <a:noFill/>
          <a:ln w="0">
            <a:noFill/>
          </a:ln>
        </p:spPr>
        <p:txBody>
          <a:bodyPr lIns="90000" rIns="90000" tIns="45000" bIns="45000" anchor="t">
            <a:noAutofit/>
          </a:bodyPr>
          <a:p>
            <a:r>
              <a:rPr b="1" lang="en-US" sz="2800" spc="-1" strike="noStrike">
                <a:solidFill>
                  <a:srgbClr val="9900ff"/>
                </a:solidFill>
                <a:latin typeface="Calibri-Bold"/>
                <a:ea typeface="Calibri-Bold"/>
              </a:rPr>
              <a:t>NEERAJ CHOUBISA</a:t>
            </a:r>
            <a:endParaRPr b="0" lang="en-US" sz="2800" spc="-1" strike="noStrike">
              <a:solidFill>
                <a:srgbClr val="000000"/>
              </a:solidFill>
              <a:latin typeface="Arial"/>
            </a:endParaRPr>
          </a:p>
        </p:txBody>
      </p:sp>
      <p:sp>
        <p:nvSpPr>
          <p:cNvPr id="134" name=""/>
          <p:cNvSpPr txBox="1"/>
          <p:nvPr/>
        </p:nvSpPr>
        <p:spPr>
          <a:xfrm>
            <a:off x="2729520" y="5174640"/>
            <a:ext cx="2640240" cy="713520"/>
          </a:xfrm>
          <a:prstGeom prst="rect">
            <a:avLst/>
          </a:prstGeom>
          <a:noFill/>
          <a:ln w="0">
            <a:noFill/>
          </a:ln>
        </p:spPr>
        <p:txBody>
          <a:bodyPr lIns="90000" rIns="90000" tIns="45000" bIns="45000" anchor="t">
            <a:noAutofit/>
          </a:bodyPr>
          <a:p>
            <a:r>
              <a:rPr b="0" lang="en-US" sz="1400" spc="-1" strike="noStrike">
                <a:solidFill>
                  <a:srgbClr val="000000"/>
                </a:solidFill>
                <a:latin typeface="Calibri"/>
                <a:ea typeface="Calibri"/>
              </a:rPr>
              <a:t>College : IIIT Dharwad</a:t>
            </a:r>
            <a:endParaRPr b="0" lang="en-US" sz="1400" spc="-1" strike="noStrike">
              <a:solidFill>
                <a:srgbClr val="000000"/>
              </a:solidFill>
              <a:latin typeface="Arial"/>
            </a:endParaRPr>
          </a:p>
          <a:p>
            <a:r>
              <a:rPr b="0" lang="en-US" sz="1400" spc="-1" strike="noStrike">
                <a:solidFill>
                  <a:srgbClr val="000000"/>
                </a:solidFill>
                <a:latin typeface="Calibri"/>
                <a:ea typeface="Calibri"/>
              </a:rPr>
              <a:t>Stream : ECE</a:t>
            </a:r>
            <a:endParaRPr b="0" lang="en-US" sz="1400" spc="-1" strike="noStrike">
              <a:solidFill>
                <a:srgbClr val="000000"/>
              </a:solidFill>
              <a:latin typeface="Arial"/>
            </a:endParaRPr>
          </a:p>
          <a:p>
            <a:r>
              <a:rPr b="0" lang="en-US" sz="1400" spc="-1" strike="noStrike">
                <a:solidFill>
                  <a:srgbClr val="000000"/>
                </a:solidFill>
                <a:latin typeface="Calibri"/>
                <a:ea typeface="Calibri"/>
              </a:rPr>
              <a:t>Year of graduation : 2024</a:t>
            </a:r>
            <a:endParaRPr b="0" lang="en-US" sz="1400" spc="-1" strike="noStrike">
              <a:solidFill>
                <a:srgbClr val="000000"/>
              </a:solidFill>
              <a:latin typeface="Arial"/>
            </a:endParaRPr>
          </a:p>
        </p:txBody>
      </p:sp>
      <p:sp>
        <p:nvSpPr>
          <p:cNvPr id="135" name=""/>
          <p:cNvSpPr txBox="1"/>
          <p:nvPr/>
        </p:nvSpPr>
        <p:spPr>
          <a:xfrm>
            <a:off x="9019800" y="3270600"/>
            <a:ext cx="2473200" cy="713520"/>
          </a:xfrm>
          <a:prstGeom prst="rect">
            <a:avLst/>
          </a:prstGeom>
          <a:noFill/>
          <a:ln w="0">
            <a:noFill/>
          </a:ln>
        </p:spPr>
        <p:txBody>
          <a:bodyPr lIns="90000" rIns="90000" tIns="45000" bIns="45000" anchor="t">
            <a:noAutofit/>
          </a:bodyPr>
          <a:p>
            <a:r>
              <a:rPr b="0" lang="en-US" sz="1400" spc="-1" strike="noStrike">
                <a:solidFill>
                  <a:srgbClr val="000000"/>
                </a:solidFill>
                <a:latin typeface="Calibri"/>
                <a:ea typeface="Calibri"/>
              </a:rPr>
              <a:t>College : IIIT Dharwad</a:t>
            </a:r>
            <a:endParaRPr b="0" lang="en-US" sz="1400" spc="-1" strike="noStrike">
              <a:solidFill>
                <a:srgbClr val="000000"/>
              </a:solidFill>
              <a:latin typeface="Arial"/>
            </a:endParaRPr>
          </a:p>
          <a:p>
            <a:r>
              <a:rPr b="0" lang="en-US" sz="1400" spc="-1" strike="noStrike">
                <a:solidFill>
                  <a:srgbClr val="000000"/>
                </a:solidFill>
                <a:latin typeface="Calibri"/>
                <a:ea typeface="Calibri"/>
              </a:rPr>
              <a:t>Stream : ECE</a:t>
            </a:r>
            <a:endParaRPr b="0" lang="en-US" sz="1400" spc="-1" strike="noStrike">
              <a:solidFill>
                <a:srgbClr val="000000"/>
              </a:solidFill>
              <a:latin typeface="Arial"/>
            </a:endParaRPr>
          </a:p>
          <a:p>
            <a:r>
              <a:rPr b="0" lang="en-US" sz="1400" spc="-1" strike="noStrike">
                <a:solidFill>
                  <a:srgbClr val="000000"/>
                </a:solidFill>
                <a:latin typeface="Calibri"/>
                <a:ea typeface="Calibri"/>
              </a:rPr>
              <a:t>Year of graduation : 2024</a:t>
            </a:r>
            <a:endParaRPr b="0" lang="en-US" sz="1400" spc="-1" strike="noStrike">
              <a:solidFill>
                <a:srgbClr val="000000"/>
              </a:solidFill>
              <a:latin typeface="Arial"/>
            </a:endParaRPr>
          </a:p>
        </p:txBody>
      </p:sp>
      <p:sp>
        <p:nvSpPr>
          <p:cNvPr id="136" name=""/>
          <p:cNvSpPr txBox="1"/>
          <p:nvPr/>
        </p:nvSpPr>
        <p:spPr>
          <a:xfrm>
            <a:off x="9019800" y="2621520"/>
            <a:ext cx="3166200" cy="519120"/>
          </a:xfrm>
          <a:prstGeom prst="rect">
            <a:avLst/>
          </a:prstGeom>
          <a:noFill/>
          <a:ln w="0">
            <a:noFill/>
          </a:ln>
        </p:spPr>
        <p:txBody>
          <a:bodyPr lIns="90000" rIns="90000" tIns="45000" bIns="45000" anchor="t">
            <a:noAutofit/>
          </a:bodyPr>
          <a:p>
            <a:r>
              <a:rPr b="1" lang="en-US" sz="2400" spc="-1" strike="noStrike">
                <a:solidFill>
                  <a:srgbClr val="9900ff"/>
                </a:solidFill>
                <a:latin typeface="Arial-BoldMT"/>
                <a:ea typeface="Arial-BoldMT"/>
              </a:rPr>
              <a:t>RAKESH ROUSHAN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7" name=""/>
          <p:cNvSpPr txBox="1"/>
          <p:nvPr/>
        </p:nvSpPr>
        <p:spPr>
          <a:xfrm>
            <a:off x="440280" y="512640"/>
            <a:ext cx="6451560" cy="391680"/>
          </a:xfrm>
          <a:prstGeom prst="rect">
            <a:avLst/>
          </a:prstGeom>
          <a:noFill/>
          <a:ln w="0">
            <a:noFill/>
          </a:ln>
        </p:spPr>
        <p:txBody>
          <a:bodyPr lIns="90000" rIns="90000" tIns="45000" bIns="45000" anchor="t">
            <a:normAutofit fontScale="87000"/>
          </a:bodyPr>
          <a:p>
            <a:r>
              <a:rPr b="1" lang="en-US" sz="2400" spc="-1" strike="noStrike">
                <a:solidFill>
                  <a:srgbClr val="ffffff"/>
                </a:solidFill>
                <a:latin typeface="Arial-BoldMT"/>
                <a:ea typeface="Arial-BoldMT"/>
              </a:rPr>
              <a:t>Describe the problem statement (200 words)</a:t>
            </a:r>
            <a:endParaRPr b="0" lang="en-US" sz="2400" spc="-1" strike="noStrike">
              <a:solidFill>
                <a:srgbClr val="000000"/>
              </a:solidFill>
              <a:latin typeface="Arial"/>
            </a:endParaRPr>
          </a:p>
        </p:txBody>
      </p:sp>
      <p:sp>
        <p:nvSpPr>
          <p:cNvPr id="138" name=""/>
          <p:cNvSpPr/>
          <p:nvPr/>
        </p:nvSpPr>
        <p:spPr>
          <a:xfrm>
            <a:off x="362880" y="387000"/>
            <a:ext cx="11280960" cy="698400"/>
          </a:xfrm>
          <a:custGeom>
            <a:avLst/>
            <a:gdLst/>
            <a:ahLst/>
            <a:rect l="0" t="0" r="r" b="b"/>
            <a:pathLst>
              <a:path w="31336" h="1940">
                <a:moveTo>
                  <a:pt x="31336" y="0"/>
                </a:moveTo>
                <a:lnTo>
                  <a:pt x="0" y="0"/>
                </a:lnTo>
                <a:lnTo>
                  <a:pt x="0" y="1940"/>
                </a:lnTo>
                <a:lnTo>
                  <a:pt x="31336" y="1940"/>
                </a:lnTo>
                <a:lnTo>
                  <a:pt x="31336" y="0"/>
                </a:lnTo>
                <a:close/>
              </a:path>
            </a:pathLst>
          </a:custGeom>
          <a:solidFill>
            <a:srgbClr val="a000ff"/>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139" name=""/>
          <p:cNvSpPr txBox="1"/>
          <p:nvPr/>
        </p:nvSpPr>
        <p:spPr>
          <a:xfrm>
            <a:off x="440280" y="1378800"/>
            <a:ext cx="11152440" cy="5015880"/>
          </a:xfrm>
          <a:prstGeom prst="rect">
            <a:avLst/>
          </a:prstGeom>
          <a:noFill/>
          <a:ln w="0">
            <a:noFill/>
          </a:ln>
        </p:spPr>
        <p:txBody>
          <a:bodyPr lIns="90000" rIns="90000" tIns="45000" bIns="45000" anchor="t">
            <a:noAutofit/>
          </a:bodyPr>
          <a:p>
            <a:pPr algn="just">
              <a:lnSpc>
                <a:spcPct val="115000"/>
              </a:lnSpc>
              <a:spcBef>
                <a:spcPts val="1800"/>
              </a:spcBef>
            </a:pPr>
            <a:r>
              <a:rPr b="0" lang="en-US" sz="1800" spc="-1" strike="noStrike">
                <a:solidFill>
                  <a:srgbClr val="000000"/>
                </a:solidFill>
                <a:latin typeface="ArialMT"/>
                <a:ea typeface="ArialMT"/>
              </a:rPr>
              <a:t>In a world where energy is stuck in slow-moving, centralized systems, fossil fuels still dominate, and our planet's health is at risk, we face a big problem. Our issue can be summed up like this: We're stuck with old-fashioned energy grids that block progress and innovation. These grids rely on fossil fuels, which pollute the air and warm our planet. Plus, they're like old giants that often break down and cause power outages.</a:t>
            </a:r>
            <a:endParaRPr b="0" lang="en-US" sz="1800" spc="-1" strike="noStrike">
              <a:solidFill>
                <a:srgbClr val="000000"/>
              </a:solidFill>
              <a:latin typeface="Arial"/>
            </a:endParaRPr>
          </a:p>
          <a:p>
            <a:pPr algn="just">
              <a:lnSpc>
                <a:spcPct val="115000"/>
              </a:lnSpc>
              <a:spcBef>
                <a:spcPts val="1800"/>
              </a:spcBef>
            </a:pPr>
            <a:r>
              <a:rPr b="0" lang="en-US" sz="1800" spc="-1" strike="noStrike">
                <a:solidFill>
                  <a:srgbClr val="000000"/>
                </a:solidFill>
                <a:latin typeface="ArialMT"/>
                <a:ea typeface="ArialMT"/>
              </a:rPr>
              <a:t>This causes several problems:</a:t>
            </a:r>
            <a:endParaRPr b="0" lang="en-US" sz="1800" spc="-1" strike="noStrike">
              <a:solidFill>
                <a:srgbClr val="000000"/>
              </a:solidFill>
              <a:latin typeface="Arial"/>
            </a:endParaRPr>
          </a:p>
          <a:p>
            <a:pPr marL="362160" indent="-247680" algn="just">
              <a:lnSpc>
                <a:spcPct val="115000"/>
              </a:lnSpc>
              <a:spcBef>
                <a:spcPts val="1800"/>
              </a:spcBef>
              <a:buClr>
                <a:srgbClr val="000000"/>
              </a:buClr>
              <a:buSzPct val="45000"/>
              <a:buFont typeface="StarSymbol"/>
              <a:buAutoNum type="arabicPeriod"/>
            </a:pPr>
            <a:r>
              <a:rPr b="1" lang="en-US" sz="1800" spc="-1" strike="noStrike">
                <a:solidFill>
                  <a:srgbClr val="000000"/>
                </a:solidFill>
                <a:latin typeface="ArialMT"/>
                <a:ea typeface="ArialMT"/>
              </a:rPr>
              <a:t>High energy costs:</a:t>
            </a:r>
            <a:r>
              <a:rPr b="0" lang="en-US" sz="1800" spc="-1" strike="noStrike">
                <a:solidFill>
                  <a:srgbClr val="000000"/>
                </a:solidFill>
                <a:latin typeface="ArialMT"/>
                <a:ea typeface="ArialMT"/>
              </a:rPr>
              <a:t> Centralized energy providers often have high overhead costs, which are passed on to consumers.</a:t>
            </a:r>
            <a:endParaRPr b="0" lang="en-US" sz="1800" spc="-1" strike="noStrike">
              <a:solidFill>
                <a:srgbClr val="000000"/>
              </a:solidFill>
              <a:latin typeface="Arial"/>
            </a:endParaRPr>
          </a:p>
          <a:p>
            <a:pPr marL="362160" indent="-247680" algn="just">
              <a:lnSpc>
                <a:spcPct val="115000"/>
              </a:lnSpc>
              <a:buClr>
                <a:srgbClr val="000000"/>
              </a:buClr>
              <a:buSzPct val="45000"/>
              <a:buFont typeface="StarSymbol"/>
              <a:buAutoNum type="arabicPeriod"/>
            </a:pPr>
            <a:r>
              <a:rPr b="1" lang="en-US" sz="1800" spc="-1" strike="noStrike">
                <a:solidFill>
                  <a:srgbClr val="000000"/>
                </a:solidFill>
                <a:latin typeface="ArialMT"/>
                <a:ea typeface="ArialMT"/>
              </a:rPr>
              <a:t>Environmental damage:</a:t>
            </a:r>
            <a:r>
              <a:rPr b="0" lang="en-US" sz="1800" spc="-1" strike="noStrike">
                <a:solidFill>
                  <a:srgbClr val="000000"/>
                </a:solidFill>
                <a:latin typeface="ArialMT"/>
                <a:ea typeface="ArialMT"/>
              </a:rPr>
              <a:t> Fossil fuels are a major source of greenhouse gas emissions, which contribute to climate change.</a:t>
            </a:r>
            <a:endParaRPr b="0" lang="en-US" sz="1800" spc="-1" strike="noStrike">
              <a:solidFill>
                <a:srgbClr val="000000"/>
              </a:solidFill>
              <a:latin typeface="Arial"/>
            </a:endParaRPr>
          </a:p>
          <a:p>
            <a:pPr marL="362160" indent="-247680" algn="just">
              <a:lnSpc>
                <a:spcPct val="115000"/>
              </a:lnSpc>
              <a:buClr>
                <a:srgbClr val="000000"/>
              </a:buClr>
              <a:buSzPct val="45000"/>
              <a:buFont typeface="StarSymbol"/>
              <a:buAutoNum type="arabicPeriod"/>
            </a:pPr>
            <a:r>
              <a:rPr b="1" lang="en-US" sz="1800" spc="-1" strike="noStrike">
                <a:solidFill>
                  <a:srgbClr val="000000"/>
                </a:solidFill>
                <a:latin typeface="ArialMT"/>
                <a:ea typeface="ArialMT"/>
              </a:rPr>
              <a:t>Energy insecurity:</a:t>
            </a:r>
            <a:r>
              <a:rPr b="0" lang="en-US" sz="1800" spc="-1" strike="noStrike">
                <a:solidFill>
                  <a:srgbClr val="000000"/>
                </a:solidFill>
                <a:latin typeface="ArialMT"/>
                <a:ea typeface="ArialMT"/>
              </a:rPr>
              <a:t> Centralized energy grids are vulnerable to disruptions, such as extreme weather events and cyberattacks.</a:t>
            </a:r>
            <a:endParaRPr b="0" lang="en-US" sz="1800" spc="-1" strike="noStrike">
              <a:solidFill>
                <a:srgbClr val="000000"/>
              </a:solidFill>
              <a:latin typeface="Arial"/>
            </a:endParaRPr>
          </a:p>
          <a:p>
            <a:pPr marL="362160" indent="-247680" algn="just">
              <a:lnSpc>
                <a:spcPct val="115000"/>
              </a:lnSpc>
              <a:buClr>
                <a:srgbClr val="000000"/>
              </a:buClr>
              <a:buSzPct val="45000"/>
              <a:buFont typeface="StarSymbol"/>
              <a:buAutoNum type="arabicPeriod"/>
            </a:pPr>
            <a:r>
              <a:rPr b="1" lang="en-US" sz="1800" spc="-1" strike="noStrike">
                <a:solidFill>
                  <a:srgbClr val="000000"/>
                </a:solidFill>
                <a:latin typeface="ArialMT"/>
                <a:ea typeface="ArialMT"/>
              </a:rPr>
              <a:t>Lack of Transparency:</a:t>
            </a:r>
            <a:r>
              <a:rPr b="0" lang="en-US" sz="1800" spc="-1" strike="noStrike">
                <a:solidFill>
                  <a:srgbClr val="000000"/>
                </a:solidFill>
                <a:latin typeface="ArialMT"/>
                <a:ea typeface="ArialMT"/>
              </a:rPr>
              <a:t> Consumers often have limited visibility into the source of their electricity and the environmental impact of their energy consumption.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0" name=""/>
          <p:cNvSpPr txBox="1"/>
          <p:nvPr/>
        </p:nvSpPr>
        <p:spPr>
          <a:xfrm>
            <a:off x="349920" y="141120"/>
            <a:ext cx="11283840" cy="456480"/>
          </a:xfrm>
          <a:prstGeom prst="rect">
            <a:avLst/>
          </a:prstGeom>
          <a:noFill/>
          <a:ln w="0">
            <a:noFill/>
          </a:ln>
        </p:spPr>
        <p:txBody>
          <a:bodyPr lIns="90000" rIns="90000" tIns="45000" bIns="45000" anchor="t">
            <a:normAutofit/>
          </a:bodyPr>
          <a:p>
            <a:r>
              <a:rPr b="1" lang="en-US" sz="2400" spc="-1" strike="noStrike">
                <a:solidFill>
                  <a:srgbClr val="ffffff"/>
                </a:solidFill>
                <a:latin typeface="Arial-BoldMT"/>
                <a:ea typeface="Arial-BoldMT"/>
              </a:rPr>
              <a:t>Proposed solution / your big Idea (200 words)</a:t>
            </a:r>
            <a:endParaRPr b="0" lang="en-US" sz="2400" spc="-1" strike="noStrike">
              <a:solidFill>
                <a:srgbClr val="000000"/>
              </a:solidFill>
              <a:latin typeface="Arial"/>
            </a:endParaRPr>
          </a:p>
        </p:txBody>
      </p:sp>
      <p:sp>
        <p:nvSpPr>
          <p:cNvPr id="141" name=""/>
          <p:cNvSpPr txBox="1"/>
          <p:nvPr/>
        </p:nvSpPr>
        <p:spPr>
          <a:xfrm>
            <a:off x="324360" y="768240"/>
            <a:ext cx="11619000" cy="4585680"/>
          </a:xfrm>
          <a:prstGeom prst="rect">
            <a:avLst/>
          </a:prstGeom>
          <a:noFill/>
          <a:ln w="0">
            <a:noFill/>
          </a:ln>
        </p:spPr>
        <p:txBody>
          <a:bodyPr lIns="90000" rIns="90000" tIns="45000" bIns="45000" anchor="t">
            <a:noAutofit/>
          </a:bodyPr>
          <a:p>
            <a:pPr algn="just"/>
            <a:r>
              <a:rPr b="0" lang="en-US" sz="1700" spc="-1" strike="noStrike">
                <a:solidFill>
                  <a:srgbClr val="000000"/>
                </a:solidFill>
                <a:latin typeface="ArialMT"/>
                <a:ea typeface="ArialMT"/>
              </a:rPr>
              <a:t>Solving the problems of centralized energy systems through the transition to a decentralized model using energy trading marketplace involves the strategic use of cutting-edge technologies:</a:t>
            </a:r>
            <a:endParaRPr b="0" lang="en-US" sz="1700" spc="-1" strike="noStrike">
              <a:solidFill>
                <a:srgbClr val="000000"/>
              </a:solidFill>
              <a:latin typeface="Arial"/>
            </a:endParaRPr>
          </a:p>
          <a:p>
            <a:pPr algn="just"/>
            <a:r>
              <a:rPr b="1" lang="en-US" sz="1700" spc="-1" strike="noStrike">
                <a:solidFill>
                  <a:srgbClr val="000000"/>
                </a:solidFill>
                <a:latin typeface="Arial-BoldMT"/>
                <a:ea typeface="Arial-BoldMT"/>
              </a:rPr>
              <a:t>1. Complete Decentralization</a:t>
            </a:r>
            <a:r>
              <a:rPr b="0" lang="en-US" sz="1700" spc="-1" strike="noStrike">
                <a:solidFill>
                  <a:srgbClr val="000000"/>
                </a:solidFill>
                <a:latin typeface="ArialMT"/>
                <a:ea typeface="ArialMT"/>
              </a:rPr>
              <a:t>: In this transition, local communities and individuals leverage technologies such as solar panels, wind turbines, and battery storage to become self-reliant energy producers. Smart grid systems, integrated with blockchain technology, enable decentralized energy distribution and management. </a:t>
            </a:r>
            <a:endParaRPr b="0" lang="en-US" sz="1700" spc="-1" strike="noStrike">
              <a:solidFill>
                <a:srgbClr val="000000"/>
              </a:solidFill>
              <a:latin typeface="Arial"/>
            </a:endParaRPr>
          </a:p>
          <a:p>
            <a:pPr algn="just"/>
            <a:r>
              <a:rPr b="1" lang="en-US" sz="1700" spc="-1" strike="noStrike">
                <a:solidFill>
                  <a:srgbClr val="000000"/>
                </a:solidFill>
                <a:latin typeface="Arial-BoldMT"/>
                <a:ea typeface="Arial-BoldMT"/>
              </a:rPr>
              <a:t>2. Peer-to-Peer Energy Trading</a:t>
            </a:r>
            <a:r>
              <a:rPr b="0" lang="en-US" sz="1700" spc="-1" strike="noStrike">
                <a:solidFill>
                  <a:srgbClr val="000000"/>
                </a:solidFill>
                <a:latin typeface="ArialMT"/>
                <a:ea typeface="ArialMT"/>
              </a:rPr>
              <a:t>: This empowers every energy producer to share efficient surplus energy using energy trading marketplace, through blockchain and smart contract technologies fostering community-driven sustainability and reducing dependence on centralized grids. These innovations facilitate direct energy exchange between substations, power stations, and users based on their needs.</a:t>
            </a:r>
            <a:endParaRPr b="0" lang="en-US" sz="1700" spc="-1" strike="noStrike">
              <a:solidFill>
                <a:srgbClr val="000000"/>
              </a:solidFill>
              <a:latin typeface="Arial"/>
            </a:endParaRPr>
          </a:p>
          <a:p>
            <a:pPr algn="just"/>
            <a:r>
              <a:rPr b="1" lang="en-US" sz="1700" spc="-1" strike="noStrike">
                <a:solidFill>
                  <a:srgbClr val="000000"/>
                </a:solidFill>
                <a:latin typeface="Arial-BoldMT"/>
                <a:ea typeface="Arial-BoldMT"/>
              </a:rPr>
              <a:t>3. Transparency and Accountability</a:t>
            </a:r>
            <a:r>
              <a:rPr b="0" lang="en-US" sz="1700" spc="-1" strike="noStrike">
                <a:solidFill>
                  <a:srgbClr val="000000"/>
                </a:solidFill>
                <a:latin typeface="ArialMT"/>
                <a:ea typeface="ArialMT"/>
              </a:rPr>
              <a:t>: To ensure trust and traceability, blockchain technology is applied. Every energy transaction is securely recorded on an immutable blockchain ledger, providing transparency and accountability. </a:t>
            </a:r>
            <a:endParaRPr b="0" lang="en-US" sz="1700" spc="-1" strike="noStrike">
              <a:solidFill>
                <a:srgbClr val="000000"/>
              </a:solidFill>
              <a:latin typeface="Arial"/>
            </a:endParaRPr>
          </a:p>
          <a:p>
            <a:pPr algn="just"/>
            <a:r>
              <a:rPr b="1" lang="en-US" sz="1700" spc="-1" strike="noStrike">
                <a:solidFill>
                  <a:srgbClr val="000000"/>
                </a:solidFill>
                <a:latin typeface="Arial-BoldMT"/>
                <a:ea typeface="Arial-BoldMT"/>
              </a:rPr>
              <a:t>4. Optimal Energy Use and Sustainability</a:t>
            </a:r>
            <a:r>
              <a:rPr b="0" lang="en-US" sz="1700" spc="-1" strike="noStrike">
                <a:solidFill>
                  <a:srgbClr val="000000"/>
                </a:solidFill>
                <a:latin typeface="ArialMT"/>
                <a:ea typeface="ArialMT"/>
              </a:rPr>
              <a:t>:  Machine learning algorithms continually analyze energy data, predicting demand patterns and optimizing the use of renewable sources.</a:t>
            </a:r>
            <a:endParaRPr b="0" lang="en-US" sz="1700" spc="-1" strike="noStrike">
              <a:solidFill>
                <a:srgbClr val="000000"/>
              </a:solidFill>
              <a:latin typeface="Arial"/>
            </a:endParaRPr>
          </a:p>
        </p:txBody>
      </p:sp>
      <p:sp>
        <p:nvSpPr>
          <p:cNvPr id="142" name=""/>
          <p:cNvSpPr txBox="1"/>
          <p:nvPr/>
        </p:nvSpPr>
        <p:spPr>
          <a:xfrm>
            <a:off x="399600" y="5763960"/>
            <a:ext cx="9228600" cy="886320"/>
          </a:xfrm>
          <a:prstGeom prst="rect">
            <a:avLst/>
          </a:prstGeom>
          <a:noFill/>
          <a:ln w="0">
            <a:noFill/>
          </a:ln>
        </p:spPr>
        <p:txBody>
          <a:bodyPr lIns="90000" rIns="90000" tIns="45000" bIns="45000" anchor="t">
            <a:noAutofit/>
          </a:bodyPr>
          <a:p>
            <a:r>
              <a:rPr b="1" lang="en-US" sz="1800" spc="-1" strike="noStrike">
                <a:solidFill>
                  <a:srgbClr val="000000"/>
                </a:solidFill>
                <a:latin typeface="Calibri-Bold"/>
                <a:ea typeface="Calibri-Bold"/>
              </a:rPr>
              <a:t>Ethereum</a:t>
            </a:r>
            <a:r>
              <a:rPr b="0" lang="en-US" sz="1800" spc="-1" strike="noStrike">
                <a:solidFill>
                  <a:srgbClr val="000000"/>
                </a:solidFill>
                <a:latin typeface="Calibri"/>
                <a:ea typeface="Calibri"/>
              </a:rPr>
              <a:t> + </a:t>
            </a:r>
            <a:r>
              <a:rPr b="1" lang="en-US" sz="1800" spc="-1" strike="noStrike">
                <a:solidFill>
                  <a:srgbClr val="000000"/>
                </a:solidFill>
                <a:latin typeface="Calibri-Bold"/>
                <a:ea typeface="Calibri-Bold"/>
              </a:rPr>
              <a:t>Metamask</a:t>
            </a:r>
            <a:r>
              <a:rPr b="0" lang="en-US" sz="1800" spc="-1" strike="noStrike">
                <a:solidFill>
                  <a:srgbClr val="000000"/>
                </a:solidFill>
                <a:latin typeface="Calibri"/>
                <a:ea typeface="Calibri"/>
              </a:rPr>
              <a:t> + </a:t>
            </a:r>
            <a:r>
              <a:rPr b="1" lang="en-US" sz="1800" spc="-1" strike="noStrike">
                <a:solidFill>
                  <a:srgbClr val="000000"/>
                </a:solidFill>
                <a:latin typeface="Calibri-Bold"/>
                <a:ea typeface="Calibri-Bold"/>
              </a:rPr>
              <a:t>Solidity</a:t>
            </a:r>
            <a:r>
              <a:rPr b="0" lang="en-US" sz="1800" spc="-1" strike="noStrike">
                <a:solidFill>
                  <a:srgbClr val="000000"/>
                </a:solidFill>
                <a:latin typeface="Calibri"/>
                <a:ea typeface="Calibri"/>
              </a:rPr>
              <a:t> + </a:t>
            </a:r>
            <a:r>
              <a:rPr b="1" lang="en-US" sz="1800" spc="-1" strike="noStrike">
                <a:solidFill>
                  <a:srgbClr val="000000"/>
                </a:solidFill>
                <a:latin typeface="Calibri-Bold"/>
                <a:ea typeface="Calibri-Bold"/>
              </a:rPr>
              <a:t>Ethers-js </a:t>
            </a:r>
            <a:r>
              <a:rPr b="0" lang="en-US" sz="1800" spc="-1" strike="noStrike">
                <a:solidFill>
                  <a:srgbClr val="000000"/>
                </a:solidFill>
                <a:latin typeface="Calibri"/>
                <a:ea typeface="Calibri"/>
              </a:rPr>
              <a:t>+ </a:t>
            </a:r>
            <a:r>
              <a:rPr b="1" lang="en-US" sz="1800" spc="-1" strike="noStrike">
                <a:solidFill>
                  <a:srgbClr val="000000"/>
                </a:solidFill>
                <a:latin typeface="Calibri-Bold"/>
                <a:ea typeface="Calibri-Bold"/>
              </a:rPr>
              <a:t>Truffle</a:t>
            </a:r>
            <a:r>
              <a:rPr b="0" lang="en-US" sz="1800" spc="-1" strike="noStrike">
                <a:solidFill>
                  <a:srgbClr val="000000"/>
                </a:solidFill>
                <a:latin typeface="Calibri"/>
                <a:ea typeface="Calibri"/>
              </a:rPr>
              <a:t> + </a:t>
            </a:r>
            <a:r>
              <a:rPr b="1" lang="en-US" sz="1800" spc="-1" strike="noStrike">
                <a:solidFill>
                  <a:srgbClr val="000000"/>
                </a:solidFill>
                <a:latin typeface="Calibri-Bold"/>
                <a:ea typeface="Calibri-Bold"/>
              </a:rPr>
              <a:t>Polygon Mumbai Testnet</a:t>
            </a:r>
            <a:r>
              <a:rPr b="0" lang="en-US" sz="1800" spc="-1" strike="noStrike">
                <a:solidFill>
                  <a:srgbClr val="000000"/>
                </a:solidFill>
                <a:latin typeface="Calibri"/>
                <a:ea typeface="Calibri"/>
              </a:rPr>
              <a:t> +</a:t>
            </a:r>
            <a:endParaRPr b="0" lang="en-US" sz="1800" spc="-1" strike="noStrike">
              <a:solidFill>
                <a:srgbClr val="000000"/>
              </a:solidFill>
              <a:latin typeface="Arial"/>
            </a:endParaRPr>
          </a:p>
          <a:p>
            <a:r>
              <a:rPr b="1" lang="en-US" sz="1800" spc="-1" strike="noStrike">
                <a:solidFill>
                  <a:srgbClr val="000000"/>
                </a:solidFill>
                <a:latin typeface="Calibri-Bold"/>
                <a:ea typeface="Calibri-Bold"/>
              </a:rPr>
              <a:t>Reactjs</a:t>
            </a:r>
            <a:r>
              <a:rPr b="0" lang="en-US" sz="1800" spc="-1" strike="noStrike">
                <a:solidFill>
                  <a:srgbClr val="000000"/>
                </a:solidFill>
                <a:latin typeface="Calibri"/>
                <a:ea typeface="Calibri"/>
              </a:rPr>
              <a:t> + </a:t>
            </a:r>
            <a:r>
              <a:rPr b="1" lang="en-US" sz="1800" spc="-1" strike="noStrike">
                <a:solidFill>
                  <a:srgbClr val="000000"/>
                </a:solidFill>
                <a:latin typeface="Calibri-Bold"/>
                <a:ea typeface="Calibri-Bold"/>
              </a:rPr>
              <a:t>Tailwind-css </a:t>
            </a:r>
            <a:r>
              <a:rPr b="0" lang="en-US" sz="1800" spc="-1" strike="noStrike">
                <a:solidFill>
                  <a:srgbClr val="000000"/>
                </a:solidFill>
                <a:latin typeface="Calibri"/>
                <a:ea typeface="Calibri"/>
              </a:rPr>
              <a:t>+</a:t>
            </a:r>
            <a:r>
              <a:rPr b="1" lang="en-US" sz="1800" spc="-1" strike="noStrike">
                <a:solidFill>
                  <a:srgbClr val="000000"/>
                </a:solidFill>
                <a:latin typeface="Calibri-Bold"/>
                <a:ea typeface="Calibri-Bold"/>
              </a:rPr>
              <a:t> Oppenzepplin</a:t>
            </a:r>
            <a:r>
              <a:rPr b="0" lang="en-US" sz="1800" spc="-1" strike="noStrike">
                <a:solidFill>
                  <a:srgbClr val="000000"/>
                </a:solidFill>
                <a:latin typeface="Calibri"/>
                <a:ea typeface="Calibri"/>
              </a:rPr>
              <a:t> + </a:t>
            </a:r>
            <a:r>
              <a:rPr b="1" lang="en-US" sz="1800" spc="-1" strike="noStrike">
                <a:solidFill>
                  <a:srgbClr val="000000"/>
                </a:solidFill>
                <a:latin typeface="Calibri-Bold"/>
                <a:ea typeface="Calibri-Bold"/>
              </a:rPr>
              <a:t>VeriDoc Api</a:t>
            </a:r>
            <a:r>
              <a:rPr b="0" lang="en-US" sz="1800" spc="-1" strike="noStrike">
                <a:solidFill>
                  <a:srgbClr val="000000"/>
                </a:solidFill>
                <a:latin typeface="Calibri"/>
                <a:ea typeface="Calibri"/>
              </a:rPr>
              <a:t> (invoice verification)</a:t>
            </a:r>
            <a:endParaRPr b="0" lang="en-US" sz="1800" spc="-1" strike="noStrike">
              <a:solidFill>
                <a:srgbClr val="000000"/>
              </a:solidFill>
              <a:latin typeface="Arial"/>
            </a:endParaRPr>
          </a:p>
          <a:p>
            <a:r>
              <a:rPr b="1" lang="en-US" sz="1800" spc="-1" strike="noStrike">
                <a:solidFill>
                  <a:srgbClr val="000000"/>
                </a:solidFill>
                <a:latin typeface="Calibri-Bold"/>
                <a:ea typeface="Calibri-Bold"/>
              </a:rPr>
              <a:t>Nodejs </a:t>
            </a:r>
            <a:r>
              <a:rPr b="0" lang="en-US" sz="1800" spc="-1" strike="noStrike">
                <a:solidFill>
                  <a:srgbClr val="000000"/>
                </a:solidFill>
                <a:latin typeface="Calibri"/>
                <a:ea typeface="Calibri"/>
              </a:rPr>
              <a:t>+ </a:t>
            </a:r>
            <a:r>
              <a:rPr b="1" lang="en-US" sz="1800" spc="-1" strike="noStrike">
                <a:solidFill>
                  <a:srgbClr val="000000"/>
                </a:solidFill>
                <a:latin typeface="Calibri-Bold"/>
                <a:ea typeface="Calibri-Bold"/>
              </a:rPr>
              <a:t>Machine Learning</a:t>
            </a:r>
            <a:r>
              <a:rPr b="0" lang="en-US" sz="1800" spc="-1" strike="noStrike">
                <a:solidFill>
                  <a:srgbClr val="000000"/>
                </a:solidFill>
                <a:latin typeface="Calibri"/>
                <a:ea typeface="Calibri"/>
              </a:rPr>
              <a:t>( supervised models )</a:t>
            </a:r>
            <a:endParaRPr b="0" lang="en-US" sz="1800" spc="-1" strike="noStrike">
              <a:solidFill>
                <a:srgbClr val="000000"/>
              </a:solidFill>
              <a:latin typeface="Arial"/>
            </a:endParaRPr>
          </a:p>
        </p:txBody>
      </p:sp>
      <p:grpSp>
        <p:nvGrpSpPr>
          <p:cNvPr id="143" name=""/>
          <p:cNvGrpSpPr/>
          <p:nvPr/>
        </p:nvGrpSpPr>
        <p:grpSpPr>
          <a:xfrm>
            <a:off x="390240" y="5393520"/>
            <a:ext cx="11203560" cy="426240"/>
            <a:chOff x="390240" y="5393520"/>
            <a:chExt cx="11203560" cy="426240"/>
          </a:xfrm>
        </p:grpSpPr>
        <p:sp>
          <p:nvSpPr>
            <p:cNvPr id="144" name=""/>
            <p:cNvSpPr/>
            <p:nvPr/>
          </p:nvSpPr>
          <p:spPr>
            <a:xfrm>
              <a:off x="390240" y="5393520"/>
              <a:ext cx="11203560" cy="426240"/>
            </a:xfrm>
            <a:custGeom>
              <a:avLst/>
              <a:gdLst/>
              <a:ahLst/>
              <a:rect l="0" t="0" r="r" b="b"/>
              <a:pathLst>
                <a:path w="31121" h="1184">
                  <a:moveTo>
                    <a:pt x="0" y="0"/>
                  </a:moveTo>
                  <a:lnTo>
                    <a:pt x="31121" y="0"/>
                  </a:lnTo>
                  <a:lnTo>
                    <a:pt x="31121" y="1184"/>
                  </a:lnTo>
                  <a:lnTo>
                    <a:pt x="0" y="1184"/>
                  </a:lnTo>
                  <a:lnTo>
                    <a:pt x="0" y="0"/>
                  </a:lnTo>
                  <a:close/>
                </a:path>
              </a:pathLst>
            </a:custGeom>
            <a:solidFill>
              <a:srgbClr val="a000ff"/>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145" name=""/>
            <p:cNvSpPr txBox="1"/>
            <p:nvPr/>
          </p:nvSpPr>
          <p:spPr>
            <a:xfrm>
              <a:off x="390240" y="5479920"/>
              <a:ext cx="11203200" cy="339480"/>
            </a:xfrm>
            <a:prstGeom prst="rect">
              <a:avLst/>
            </a:prstGeom>
            <a:noFill/>
            <a:ln w="0">
              <a:noFill/>
            </a:ln>
          </p:spPr>
          <p:txBody>
            <a:bodyPr lIns="90000" rIns="90000" tIns="45000" bIns="45000" anchor="t">
              <a:normAutofit fontScale="80000"/>
            </a:bodyPr>
            <a:p>
              <a:r>
                <a:rPr b="1" lang="en-US" sz="2200" spc="-1" strike="noStrike">
                  <a:solidFill>
                    <a:srgbClr val="ffffff"/>
                  </a:solidFill>
                  <a:latin typeface="Arial-BoldMT"/>
                  <a:ea typeface="Arial-BoldMT"/>
                </a:rPr>
                <a:t>Technologies Used</a:t>
              </a:r>
              <a:endParaRPr b="0" lang="en-US" sz="22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6" name=""/>
          <p:cNvSpPr txBox="1"/>
          <p:nvPr/>
        </p:nvSpPr>
        <p:spPr>
          <a:xfrm>
            <a:off x="419760" y="329040"/>
            <a:ext cx="10206360" cy="690480"/>
          </a:xfrm>
          <a:prstGeom prst="rect">
            <a:avLst/>
          </a:prstGeom>
          <a:noFill/>
          <a:ln w="0">
            <a:noFill/>
          </a:ln>
        </p:spPr>
        <p:txBody>
          <a:bodyPr lIns="90000" rIns="90000" tIns="45000" bIns="45000" anchor="t">
            <a:normAutofit fontScale="95000"/>
          </a:bodyPr>
          <a:p>
            <a:r>
              <a:rPr b="1" lang="en-US" sz="2200" spc="-1" strike="noStrike">
                <a:solidFill>
                  <a:srgbClr val="ffffff"/>
                </a:solidFill>
                <a:latin typeface="Arial-BoldMT"/>
                <a:ea typeface="Arial-BoldMT"/>
              </a:rPr>
              <a:t>How does your innovation accelerate change with the power of Technology?</a:t>
            </a:r>
            <a:endParaRPr b="0" lang="en-US" sz="2200" spc="-1" strike="noStrike">
              <a:solidFill>
                <a:srgbClr val="000000"/>
              </a:solidFill>
              <a:latin typeface="Arial"/>
            </a:endParaRPr>
          </a:p>
          <a:p>
            <a:r>
              <a:rPr b="1" lang="en-US" sz="2200" spc="-1" strike="noStrike">
                <a:solidFill>
                  <a:srgbClr val="ffffff"/>
                </a:solidFill>
                <a:latin typeface="Arial-BoldMT"/>
                <a:ea typeface="Arial-BoldMT"/>
              </a:rPr>
              <a:t>(200 words)</a:t>
            </a:r>
            <a:endParaRPr b="0" lang="en-US" sz="2200" spc="-1" strike="noStrike">
              <a:solidFill>
                <a:srgbClr val="000000"/>
              </a:solidFill>
              <a:latin typeface="Arial"/>
            </a:endParaRPr>
          </a:p>
        </p:txBody>
      </p:sp>
      <p:sp>
        <p:nvSpPr>
          <p:cNvPr id="147" name=""/>
          <p:cNvSpPr/>
          <p:nvPr/>
        </p:nvSpPr>
        <p:spPr>
          <a:xfrm>
            <a:off x="341280" y="341280"/>
            <a:ext cx="11284200" cy="686160"/>
          </a:xfrm>
          <a:custGeom>
            <a:avLst/>
            <a:gdLst/>
            <a:ahLst/>
            <a:rect l="0" t="0" r="r" b="b"/>
            <a:pathLst>
              <a:path w="31345" h="1906">
                <a:moveTo>
                  <a:pt x="31345" y="0"/>
                </a:moveTo>
                <a:lnTo>
                  <a:pt x="0" y="0"/>
                </a:lnTo>
                <a:lnTo>
                  <a:pt x="0" y="1906"/>
                </a:lnTo>
                <a:lnTo>
                  <a:pt x="31345" y="1906"/>
                </a:lnTo>
                <a:lnTo>
                  <a:pt x="31345" y="0"/>
                </a:lnTo>
                <a:close/>
              </a:path>
            </a:pathLst>
          </a:custGeom>
          <a:solidFill>
            <a:srgbClr val="a000ff"/>
          </a:solidFill>
          <a:ln w="0">
            <a:noFill/>
          </a:ln>
        </p:spPr>
        <p:txBody>
          <a:bodyPr lIns="90000" rIns="90000" tIns="45000" bIns="45000" anchor="t">
            <a:noAutofit/>
          </a:bodyPr>
          <a:p>
            <a:endParaRPr b="0" lang="en-US" sz="1800" spc="-1" strike="noStrike">
              <a:solidFill>
                <a:srgbClr val="000000"/>
              </a:solidFill>
              <a:latin typeface="Arial"/>
            </a:endParaRPr>
          </a:p>
        </p:txBody>
      </p:sp>
      <p:sp>
        <p:nvSpPr>
          <p:cNvPr id="148" name=""/>
          <p:cNvSpPr txBox="1"/>
          <p:nvPr/>
        </p:nvSpPr>
        <p:spPr>
          <a:xfrm>
            <a:off x="341280" y="1228680"/>
            <a:ext cx="11183040" cy="5234760"/>
          </a:xfrm>
          <a:prstGeom prst="rect">
            <a:avLst/>
          </a:prstGeom>
          <a:noFill/>
          <a:ln w="0">
            <a:noFill/>
          </a:ln>
        </p:spPr>
        <p:txBody>
          <a:bodyPr lIns="90000" rIns="90000" tIns="45000" bIns="45000" anchor="t">
            <a:noAutofit/>
          </a:bodyPr>
          <a:p>
            <a:pPr algn="just">
              <a:lnSpc>
                <a:spcPct val="85000"/>
              </a:lnSpc>
            </a:pPr>
            <a:r>
              <a:rPr b="0" lang="en-US" sz="1800" spc="-1" strike="noStrike">
                <a:solidFill>
                  <a:srgbClr val="000000"/>
                </a:solidFill>
                <a:latin typeface="ArialMT"/>
                <a:ea typeface="ArialMT"/>
              </a:rPr>
              <a:t>Our innovation leverages technology to accelerate a profound shift in the energy landscape. Here's how:</a:t>
            </a:r>
            <a:endParaRPr b="0" lang="en-US" sz="1800" spc="-1" strike="noStrike">
              <a:solidFill>
                <a:srgbClr val="000000"/>
              </a:solidFill>
              <a:latin typeface="Arial"/>
            </a:endParaRPr>
          </a:p>
          <a:p>
            <a:pPr algn="just">
              <a:lnSpc>
                <a:spcPct val="85000"/>
              </a:lnSpc>
            </a:pPr>
            <a:r>
              <a:rPr b="1" lang="en-US" sz="1800" spc="-1" strike="noStrike">
                <a:solidFill>
                  <a:srgbClr val="000000"/>
                </a:solidFill>
                <a:latin typeface="Arial-BoldMT"/>
                <a:ea typeface="Arial-BoldMT"/>
              </a:rPr>
              <a:t>1. Blockchain Assurance:</a:t>
            </a:r>
            <a:r>
              <a:rPr b="0" lang="en-US" sz="1800" spc="-1" strike="noStrike">
                <a:solidFill>
                  <a:srgbClr val="000000"/>
                </a:solidFill>
                <a:latin typeface="ArialMT"/>
                <a:ea typeface="ArialMT"/>
              </a:rPr>
              <a:t> Blockchain guarantees secure and transparent energy transactions, eliminating intermediaries and enhancing trust among users.</a:t>
            </a:r>
            <a:endParaRPr b="0" lang="en-US" sz="1800" spc="-1" strike="noStrike">
              <a:solidFill>
                <a:srgbClr val="000000"/>
              </a:solidFill>
              <a:latin typeface="Arial"/>
            </a:endParaRPr>
          </a:p>
          <a:p>
            <a:pPr algn="just">
              <a:lnSpc>
                <a:spcPct val="85000"/>
              </a:lnSpc>
            </a:pPr>
            <a:r>
              <a:rPr b="1" lang="en-US" sz="1800" spc="-1" strike="noStrike">
                <a:solidFill>
                  <a:srgbClr val="000000"/>
                </a:solidFill>
                <a:latin typeface="Arial-BoldMT"/>
                <a:ea typeface="Arial-BoldMT"/>
              </a:rPr>
              <a:t>2. Decentralized Energy Generation:</a:t>
            </a:r>
            <a:r>
              <a:rPr b="0" lang="en-US" sz="1800" spc="-1" strike="noStrike">
                <a:solidFill>
                  <a:srgbClr val="000000"/>
                </a:solidFill>
                <a:latin typeface="ArialMT"/>
                <a:ea typeface="ArialMT"/>
              </a:rPr>
              <a:t> Utilizing solar panels, wind turbines, and battery storage, technology empowers individuals and communities to produce renewable energy locally. Smart grids, enabled by blockchain and smart contracts, ensure efficient distribution, reducing dependence on centralized grids.</a:t>
            </a:r>
            <a:endParaRPr b="0" lang="en-US" sz="1800" spc="-1" strike="noStrike">
              <a:solidFill>
                <a:srgbClr val="000000"/>
              </a:solidFill>
              <a:latin typeface="Arial"/>
            </a:endParaRPr>
          </a:p>
          <a:p>
            <a:pPr algn="just">
              <a:lnSpc>
                <a:spcPct val="85000"/>
              </a:lnSpc>
            </a:pPr>
            <a:r>
              <a:rPr b="1" lang="en-US" sz="1800" spc="-1" strike="noStrike">
                <a:solidFill>
                  <a:srgbClr val="000000"/>
                </a:solidFill>
                <a:latin typeface="Arial-BoldMT"/>
                <a:ea typeface="Arial-BoldMT"/>
              </a:rPr>
              <a:t>3. Smart Contract Automation:</a:t>
            </a:r>
            <a:r>
              <a:rPr b="0" lang="en-US" sz="1800" spc="-1" strike="noStrike">
                <a:solidFill>
                  <a:srgbClr val="000000"/>
                </a:solidFill>
                <a:latin typeface="ArialMT"/>
                <a:ea typeface="ArialMT"/>
              </a:rPr>
              <a:t> Smart contracts automate energy transactions, ensuring seamless and secure peer-to-peer trading, enhancing marketplace efficiency, and minimizing disputes.</a:t>
            </a:r>
            <a:endParaRPr b="0" lang="en-US" sz="1800" spc="-1" strike="noStrike">
              <a:solidFill>
                <a:srgbClr val="000000"/>
              </a:solidFill>
              <a:latin typeface="Arial"/>
            </a:endParaRPr>
          </a:p>
          <a:p>
            <a:pPr algn="just">
              <a:lnSpc>
                <a:spcPct val="85000"/>
              </a:lnSpc>
            </a:pPr>
            <a:r>
              <a:rPr b="1" lang="en-US" sz="1800" spc="-1" strike="noStrike">
                <a:solidFill>
                  <a:srgbClr val="000000"/>
                </a:solidFill>
                <a:latin typeface="Arial-BoldMT"/>
                <a:ea typeface="Arial-BoldMT"/>
              </a:rPr>
              <a:t>4. Data-Driven Efficiency</a:t>
            </a:r>
            <a:r>
              <a:rPr b="0" lang="en-US" sz="1800" spc="-1" strike="noStrike">
                <a:solidFill>
                  <a:srgbClr val="000000"/>
                </a:solidFill>
                <a:latin typeface="ArialMT"/>
                <a:ea typeface="ArialMT"/>
              </a:rPr>
              <a:t>: Machine learning analyzes energy data, predicting demand and optimizing renewable energy utilization. This data-driven approach lowers costs, promotes sustainability, and reduces reliance on fossil fuels.</a:t>
            </a:r>
            <a:endParaRPr b="0" lang="en-US" sz="1800" spc="-1" strike="noStrike">
              <a:solidFill>
                <a:srgbClr val="000000"/>
              </a:solidFill>
              <a:latin typeface="Arial"/>
            </a:endParaRPr>
          </a:p>
          <a:p>
            <a:pPr algn="just">
              <a:lnSpc>
                <a:spcPct val="85000"/>
              </a:lnSpc>
            </a:pPr>
            <a:r>
              <a:rPr b="1" lang="en-US" sz="1800" spc="-1" strike="noStrike">
                <a:solidFill>
                  <a:srgbClr val="000000"/>
                </a:solidFill>
                <a:latin typeface="Arial-BoldMT"/>
                <a:ea typeface="Arial-BoldMT"/>
              </a:rPr>
              <a:t>5. Transparency and Accountability:</a:t>
            </a:r>
            <a:r>
              <a:rPr b="0" lang="en-US" sz="1800" spc="-1" strike="noStrike">
                <a:solidFill>
                  <a:srgbClr val="000000"/>
                </a:solidFill>
                <a:latin typeface="ArialMT"/>
                <a:ea typeface="ArialMT"/>
              </a:rPr>
              <a:t> Blockchain records transactions immutably, offering transparency and accountability.</a:t>
            </a:r>
            <a:endParaRPr b="0" lang="en-US" sz="1800" spc="-1" strike="noStrike">
              <a:solidFill>
                <a:srgbClr val="000000"/>
              </a:solidFill>
              <a:latin typeface="Arial"/>
            </a:endParaRPr>
          </a:p>
          <a:p>
            <a:pPr algn="just">
              <a:lnSpc>
                <a:spcPct val="85000"/>
              </a:lnSpc>
            </a:pPr>
            <a:r>
              <a:rPr b="0" lang="en-US" sz="1800" spc="-1" strike="noStrike">
                <a:solidFill>
                  <a:srgbClr val="000000"/>
                </a:solidFill>
                <a:latin typeface="ArialMT"/>
                <a:ea typeface="ArialMT"/>
              </a:rPr>
              <a:t>By harnessing these technologies, our innovation fast-tracks the transition to a decentralized, renewable energy ecosystem, fostering sustainability, cutting emissions, and creating a cleaner, more resilient energy future.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9" name=""/>
          <p:cNvSpPr txBox="1"/>
          <p:nvPr/>
        </p:nvSpPr>
        <p:spPr>
          <a:xfrm>
            <a:off x="453960" y="173880"/>
            <a:ext cx="11283840" cy="843840"/>
          </a:xfrm>
          <a:prstGeom prst="rect">
            <a:avLst/>
          </a:prstGeom>
          <a:noFill/>
          <a:ln w="0">
            <a:noFill/>
          </a:ln>
        </p:spPr>
        <p:txBody>
          <a:bodyPr lIns="90000" rIns="90000" tIns="45000" bIns="45000" anchor="t">
            <a:normAutofit/>
          </a:bodyPr>
          <a:p>
            <a:pPr>
              <a:lnSpc>
                <a:spcPct val="108000"/>
              </a:lnSpc>
            </a:pPr>
            <a:r>
              <a:rPr b="1" lang="en-US" sz="2400" spc="-1" strike="noStrike">
                <a:solidFill>
                  <a:srgbClr val="ffffff"/>
                </a:solidFill>
                <a:latin typeface="Arial-BoldMT"/>
                <a:ea typeface="Arial-BoldMT"/>
              </a:rPr>
              <a:t>How is your solution different/unique from other solutions in market  (150 words)</a:t>
            </a:r>
            <a:endParaRPr b="0" lang="en-US" sz="2400" spc="-1" strike="noStrike">
              <a:solidFill>
                <a:srgbClr val="000000"/>
              </a:solidFill>
              <a:latin typeface="Arial"/>
            </a:endParaRPr>
          </a:p>
        </p:txBody>
      </p:sp>
      <p:sp>
        <p:nvSpPr>
          <p:cNvPr id="150" name=""/>
          <p:cNvSpPr txBox="1"/>
          <p:nvPr/>
        </p:nvSpPr>
        <p:spPr>
          <a:xfrm>
            <a:off x="259200" y="5499000"/>
            <a:ext cx="2069280" cy="297720"/>
          </a:xfrm>
          <a:prstGeom prst="rect">
            <a:avLst/>
          </a:prstGeom>
          <a:noFill/>
          <a:ln w="0">
            <a:noFill/>
          </a:ln>
        </p:spPr>
        <p:txBody>
          <a:bodyPr lIns="90000" rIns="90000" tIns="45000" bIns="45000" anchor="t">
            <a:noAutofit/>
          </a:bodyPr>
          <a:p>
            <a:pPr marL="202320" indent="-190080">
              <a:buClr>
                <a:srgbClr val="000000"/>
              </a:buClr>
              <a:buSzPct val="45000"/>
              <a:buFont typeface=""/>
              <a:buChar char=""/>
            </a:pPr>
            <a:r>
              <a:rPr b="1" lang="en-US" sz="1400" spc="-1" strike="noStrike">
                <a:solidFill>
                  <a:srgbClr val="000000"/>
                </a:solidFill>
                <a:latin typeface="Arial-BoldMT"/>
                <a:ea typeface="Arial-BoldMT"/>
              </a:rPr>
              <a:t>PATENT FILED:</a:t>
            </a:r>
            <a:r>
              <a:rPr b="0" lang="en-US" sz="1400" spc="-1" strike="noStrike">
                <a:solidFill>
                  <a:srgbClr val="000000"/>
                </a:solidFill>
                <a:latin typeface="TrebuchetMS"/>
                <a:ea typeface="TrebuchetMS"/>
              </a:rPr>
              <a:t>  No</a:t>
            </a:r>
            <a:endParaRPr b="0" lang="en-US" sz="1400" spc="-1" strike="noStrike">
              <a:solidFill>
                <a:srgbClr val="000000"/>
              </a:solidFill>
              <a:latin typeface="Arial"/>
            </a:endParaRPr>
          </a:p>
        </p:txBody>
      </p:sp>
      <p:sp>
        <p:nvSpPr>
          <p:cNvPr id="151" name=""/>
          <p:cNvSpPr txBox="1"/>
          <p:nvPr/>
        </p:nvSpPr>
        <p:spPr>
          <a:xfrm>
            <a:off x="259200" y="5851080"/>
            <a:ext cx="11283840" cy="870480"/>
          </a:xfrm>
          <a:prstGeom prst="rect">
            <a:avLst/>
          </a:prstGeom>
          <a:solidFill>
            <a:srgbClr val="a000ff"/>
          </a:solidFill>
          <a:ln w="0">
            <a:noFill/>
          </a:ln>
          <a:effectLst>
            <a:outerShdw dist="0" dir="0" blurRad="0" rotWithShape="0">
              <a:srgbClr val="000000">
                <a:alpha val="0"/>
              </a:srgbClr>
            </a:outerShdw>
          </a:effectLst>
        </p:spPr>
        <p:txBody>
          <a:bodyPr lIns="90000" rIns="90000" tIns="45000" bIns="45000" anchor="t">
            <a:noAutofit/>
          </a:bodyPr>
          <a:p>
            <a:pPr>
              <a:lnSpc>
                <a:spcPct val="114000"/>
              </a:lnSpc>
            </a:pPr>
            <a:r>
              <a:rPr b="1" lang="en-US" sz="2400" spc="-1" strike="noStrike">
                <a:solidFill>
                  <a:srgbClr val="ffffff"/>
                </a:solidFill>
                <a:latin typeface="Arial-BoldMT"/>
                <a:ea typeface="Arial-BoldMT"/>
              </a:rPr>
              <a:t>Do you have a working model/prototype: No</a:t>
            </a:r>
            <a:endParaRPr b="0" lang="en-US" sz="2400" spc="-1" strike="noStrike">
              <a:solidFill>
                <a:srgbClr val="000000"/>
              </a:solidFill>
              <a:latin typeface="Arial"/>
            </a:endParaRPr>
          </a:p>
          <a:p>
            <a:pPr>
              <a:lnSpc>
                <a:spcPct val="114000"/>
              </a:lnSpc>
            </a:pPr>
            <a:r>
              <a:rPr b="1" lang="en-US" sz="2400" spc="-1" strike="noStrike">
                <a:solidFill>
                  <a:srgbClr val="ffffff"/>
                </a:solidFill>
                <a:latin typeface="Arial-BoldMT"/>
                <a:ea typeface="Arial-BoldMT"/>
              </a:rPr>
              <a:t>If not, will you be able to show working prototype during finale. Yes</a:t>
            </a:r>
            <a:endParaRPr b="0" lang="en-US" sz="2400" spc="-1" strike="noStrike">
              <a:solidFill>
                <a:srgbClr val="000000"/>
              </a:solidFill>
              <a:latin typeface="Arial"/>
            </a:endParaRPr>
          </a:p>
        </p:txBody>
      </p:sp>
      <p:sp>
        <p:nvSpPr>
          <p:cNvPr id="152" name=""/>
          <p:cNvSpPr txBox="1"/>
          <p:nvPr/>
        </p:nvSpPr>
        <p:spPr>
          <a:xfrm>
            <a:off x="500040" y="1119600"/>
            <a:ext cx="10942560" cy="4075560"/>
          </a:xfrm>
          <a:prstGeom prst="rect">
            <a:avLst/>
          </a:prstGeom>
          <a:noFill/>
          <a:ln w="0">
            <a:noFill/>
          </a:ln>
        </p:spPr>
        <p:txBody>
          <a:bodyPr lIns="90000" rIns="90000" tIns="45000" bIns="45000" anchor="t">
            <a:noAutofit/>
          </a:bodyPr>
          <a:p>
            <a:r>
              <a:rPr b="0" lang="en-US" sz="1700" spc="-1" strike="noStrike">
                <a:solidFill>
                  <a:srgbClr val="000000"/>
                </a:solidFill>
                <a:latin typeface="ArialMT"/>
                <a:ea typeface="ArialMT"/>
              </a:rPr>
              <a:t>Our solution excels in the market with a multi-faceted approach:</a:t>
            </a:r>
            <a:endParaRPr b="0" lang="en-US" sz="1700" spc="-1" strike="noStrike">
              <a:solidFill>
                <a:srgbClr val="000000"/>
              </a:solidFill>
              <a:latin typeface="Arial"/>
            </a:endParaRPr>
          </a:p>
          <a:p>
            <a:r>
              <a:rPr b="1" lang="en-US" sz="1700" spc="-1" strike="noStrike">
                <a:solidFill>
                  <a:srgbClr val="000000"/>
                </a:solidFill>
                <a:latin typeface="Arial-BoldMT"/>
                <a:ea typeface="Arial-BoldMT"/>
              </a:rPr>
              <a:t>1. Complete Decentralization:</a:t>
            </a:r>
            <a:endParaRPr b="0" lang="en-US" sz="1700" spc="-1" strike="noStrike">
              <a:solidFill>
                <a:srgbClr val="000000"/>
              </a:solidFill>
              <a:latin typeface="Arial"/>
            </a:endParaRPr>
          </a:p>
          <a:p>
            <a:pPr marL="356400" indent="-235800">
              <a:buClr>
                <a:srgbClr val="000000"/>
              </a:buClr>
              <a:buSzPct val="45000"/>
              <a:buFont typeface=""/>
              <a:buChar char=""/>
            </a:pPr>
            <a:r>
              <a:rPr b="0" lang="en-US" sz="1700" spc="-1" strike="noStrike">
                <a:solidFill>
                  <a:srgbClr val="000000"/>
                </a:solidFill>
                <a:latin typeface="ArialMT"/>
                <a:ea typeface="ArialMT"/>
              </a:rPr>
              <a:t>  </a:t>
            </a:r>
            <a:r>
              <a:rPr b="1" lang="en-US" sz="1700" spc="-1" strike="noStrike">
                <a:solidFill>
                  <a:srgbClr val="000000"/>
                </a:solidFill>
                <a:latin typeface="Arial-BoldMT"/>
                <a:ea typeface="Arial-BoldMT"/>
              </a:rPr>
              <a:t>Empowers Local Energy Producers</a:t>
            </a:r>
            <a:r>
              <a:rPr b="0" lang="en-US" sz="1700" spc="-1" strike="noStrike">
                <a:solidFill>
                  <a:srgbClr val="000000"/>
                </a:solidFill>
                <a:latin typeface="ArialMT"/>
                <a:ea typeface="ArialMT"/>
              </a:rPr>
              <a:t>: Communities and individuals produce and sell energy locally.</a:t>
            </a:r>
            <a:endParaRPr b="0" lang="en-US" sz="1700" spc="-1" strike="noStrike">
              <a:solidFill>
                <a:srgbClr val="000000"/>
              </a:solidFill>
              <a:latin typeface="Arial"/>
            </a:endParaRPr>
          </a:p>
          <a:p>
            <a:pPr marL="356400" indent="-235800">
              <a:buClr>
                <a:srgbClr val="000000"/>
              </a:buClr>
              <a:buSzPct val="45000"/>
              <a:buFont typeface=""/>
              <a:buChar char=""/>
            </a:pPr>
            <a:r>
              <a:rPr b="0" lang="en-US" sz="1700" spc="-1" strike="noStrike">
                <a:solidFill>
                  <a:srgbClr val="000000"/>
                </a:solidFill>
                <a:latin typeface="ArialMT"/>
                <a:ea typeface="ArialMT"/>
              </a:rPr>
              <a:t>  </a:t>
            </a:r>
            <a:r>
              <a:rPr b="1" lang="en-US" sz="1700" spc="-1" strike="noStrike">
                <a:solidFill>
                  <a:srgbClr val="000000"/>
                </a:solidFill>
                <a:latin typeface="Arial-BoldMT"/>
                <a:ea typeface="Arial-BoldMT"/>
              </a:rPr>
              <a:t>Two-Way Energy Flow</a:t>
            </a:r>
            <a:r>
              <a:rPr b="0" lang="en-US" sz="1700" spc="-1" strike="noStrike">
                <a:solidFill>
                  <a:srgbClr val="000000"/>
                </a:solidFill>
                <a:latin typeface="ArialMT"/>
                <a:ea typeface="ArialMT"/>
              </a:rPr>
              <a:t>: Users both consume and sell surplus power back to substations.</a:t>
            </a:r>
            <a:endParaRPr b="0" lang="en-US" sz="1700" spc="-1" strike="noStrike">
              <a:solidFill>
                <a:srgbClr val="000000"/>
              </a:solidFill>
              <a:latin typeface="Arial"/>
            </a:endParaRPr>
          </a:p>
          <a:p>
            <a:pPr marL="356400" indent="-235800">
              <a:buClr>
                <a:srgbClr val="000000"/>
              </a:buClr>
              <a:buSzPct val="45000"/>
              <a:buFont typeface=""/>
              <a:buChar char=""/>
            </a:pPr>
            <a:r>
              <a:rPr b="0" lang="en-US" sz="1700" spc="-1" strike="noStrike">
                <a:solidFill>
                  <a:srgbClr val="000000"/>
                </a:solidFill>
                <a:latin typeface="ArialMT"/>
                <a:ea typeface="ArialMT"/>
              </a:rPr>
              <a:t>  </a:t>
            </a:r>
            <a:r>
              <a:rPr b="1" lang="en-US" sz="1700" spc="-1" strike="noStrike">
                <a:solidFill>
                  <a:srgbClr val="000000"/>
                </a:solidFill>
                <a:latin typeface="Arial-BoldMT"/>
                <a:ea typeface="Arial-BoldMT"/>
              </a:rPr>
              <a:t>Outage Resilience</a:t>
            </a:r>
            <a:r>
              <a:rPr b="0" lang="en-US" sz="1700" spc="-1" strike="noStrike">
                <a:solidFill>
                  <a:srgbClr val="000000"/>
                </a:solidFill>
                <a:latin typeface="ArialMT"/>
                <a:ea typeface="ArialMT"/>
              </a:rPr>
              <a:t>: Energy services reroute during substation outages, ensuring uninterrupted supply.</a:t>
            </a:r>
            <a:endParaRPr b="0" lang="en-US" sz="1700" spc="-1" strike="noStrike">
              <a:solidFill>
                <a:srgbClr val="000000"/>
              </a:solidFill>
              <a:latin typeface="Arial"/>
            </a:endParaRPr>
          </a:p>
          <a:p>
            <a:r>
              <a:rPr b="1" lang="en-US" sz="1700" spc="-1" strike="noStrike">
                <a:solidFill>
                  <a:srgbClr val="000000"/>
                </a:solidFill>
                <a:latin typeface="Arial-BoldMT"/>
                <a:ea typeface="Arial-BoldMT"/>
              </a:rPr>
              <a:t>2. Cutting-edge Technology Integration:</a:t>
            </a:r>
            <a:endParaRPr b="0" lang="en-US" sz="1700" spc="-1" strike="noStrike">
              <a:solidFill>
                <a:srgbClr val="000000"/>
              </a:solidFill>
              <a:latin typeface="Arial"/>
            </a:endParaRPr>
          </a:p>
          <a:p>
            <a:pPr marL="356400" indent="-235800">
              <a:buClr>
                <a:srgbClr val="000000"/>
              </a:buClr>
              <a:buSzPct val="45000"/>
              <a:buFont typeface=""/>
              <a:buChar char=""/>
            </a:pPr>
            <a:r>
              <a:rPr b="0" lang="en-US" sz="1700" spc="-1" strike="noStrike">
                <a:solidFill>
                  <a:srgbClr val="000000"/>
                </a:solidFill>
                <a:latin typeface="ArialMT"/>
                <a:ea typeface="ArialMT"/>
              </a:rPr>
              <a:t>  </a:t>
            </a:r>
            <a:r>
              <a:rPr b="1" lang="en-US" sz="1700" spc="-1" strike="noStrike">
                <a:solidFill>
                  <a:srgbClr val="000000"/>
                </a:solidFill>
                <a:latin typeface="Arial-BoldMT"/>
                <a:ea typeface="Arial-BoldMT"/>
              </a:rPr>
              <a:t>Blockchain and Smart Contracts Efficiency</a:t>
            </a:r>
            <a:r>
              <a:rPr b="0" lang="en-US" sz="1700" spc="-1" strike="noStrike">
                <a:solidFill>
                  <a:srgbClr val="000000"/>
                </a:solidFill>
                <a:latin typeface="ArialMT"/>
                <a:ea typeface="ArialMT"/>
              </a:rPr>
              <a:t>: Ensures secure, automated, and transparent transactions.</a:t>
            </a:r>
            <a:endParaRPr b="0" lang="en-US" sz="1700" spc="-1" strike="noStrike">
              <a:solidFill>
                <a:srgbClr val="000000"/>
              </a:solidFill>
              <a:latin typeface="Arial"/>
            </a:endParaRPr>
          </a:p>
          <a:p>
            <a:pPr marL="356400" indent="-235800">
              <a:buClr>
                <a:srgbClr val="000000"/>
              </a:buClr>
              <a:buSzPct val="45000"/>
              <a:buFont typeface=""/>
              <a:buChar char=""/>
            </a:pPr>
            <a:r>
              <a:rPr b="0" lang="en-US" sz="1700" spc="-1" strike="noStrike">
                <a:solidFill>
                  <a:srgbClr val="000000"/>
                </a:solidFill>
                <a:latin typeface="ArialMT"/>
                <a:ea typeface="ArialMT"/>
              </a:rPr>
              <a:t> </a:t>
            </a:r>
            <a:r>
              <a:rPr b="1" lang="en-US" sz="1700" spc="-1" strike="noStrike">
                <a:solidFill>
                  <a:srgbClr val="000000"/>
                </a:solidFill>
                <a:latin typeface="Arial-BoldMT"/>
                <a:ea typeface="Arial-BoldMT"/>
              </a:rPr>
              <a:t> </a:t>
            </a:r>
            <a:r>
              <a:rPr b="1" lang="en-US" sz="1700" spc="-1" strike="noStrike">
                <a:solidFill>
                  <a:srgbClr val="000000"/>
                </a:solidFill>
                <a:latin typeface="Arial-BoldMT"/>
                <a:ea typeface="Arial-BoldMT"/>
              </a:rPr>
              <a:t>Data-Driven Optimization</a:t>
            </a:r>
            <a:r>
              <a:rPr b="0" lang="en-US" sz="1700" spc="-1" strike="noStrike">
                <a:solidFill>
                  <a:srgbClr val="000000"/>
                </a:solidFill>
                <a:latin typeface="ArialMT"/>
                <a:ea typeface="ArialMT"/>
              </a:rPr>
              <a:t>: Predicts demand patterns, optimizing renewable energy use through ML.</a:t>
            </a:r>
            <a:endParaRPr b="0" lang="en-US" sz="1700" spc="-1" strike="noStrike">
              <a:solidFill>
                <a:srgbClr val="000000"/>
              </a:solidFill>
              <a:latin typeface="Arial"/>
            </a:endParaRPr>
          </a:p>
          <a:p>
            <a:r>
              <a:rPr b="1" lang="en-US" sz="1700" spc="-1" strike="noStrike">
                <a:solidFill>
                  <a:srgbClr val="000000"/>
                </a:solidFill>
                <a:latin typeface="Arial-BoldMT"/>
                <a:ea typeface="Arial-BoldMT"/>
              </a:rPr>
              <a:t>3. Community-Centric Sustainability:</a:t>
            </a:r>
            <a:endParaRPr b="0" lang="en-US" sz="1700" spc="-1" strike="noStrike">
              <a:solidFill>
                <a:srgbClr val="000000"/>
              </a:solidFill>
              <a:latin typeface="Arial"/>
            </a:endParaRPr>
          </a:p>
          <a:p>
            <a:pPr marL="356400" indent="-235800">
              <a:buClr>
                <a:srgbClr val="000000"/>
              </a:buClr>
              <a:buSzPct val="45000"/>
              <a:buFont typeface=""/>
              <a:buChar char=""/>
            </a:pPr>
            <a:r>
              <a:rPr b="0" lang="en-US" sz="1700" spc="-1" strike="noStrike">
                <a:solidFill>
                  <a:srgbClr val="000000"/>
                </a:solidFill>
                <a:latin typeface="ArialMT"/>
                <a:ea typeface="ArialMT"/>
              </a:rPr>
              <a:t>  </a:t>
            </a:r>
            <a:r>
              <a:rPr b="1" lang="en-US" sz="1700" spc="-1" strike="noStrike">
                <a:solidFill>
                  <a:srgbClr val="000000"/>
                </a:solidFill>
                <a:latin typeface="Arial-BoldMT"/>
                <a:ea typeface="Arial-BoldMT"/>
              </a:rPr>
              <a:t>Local Empowerment</a:t>
            </a:r>
            <a:r>
              <a:rPr b="0" lang="en-US" sz="1700" spc="-1" strike="noStrike">
                <a:solidFill>
                  <a:srgbClr val="000000"/>
                </a:solidFill>
                <a:latin typeface="ArialMT"/>
                <a:ea typeface="ArialMT"/>
              </a:rPr>
              <a:t>: Fosters local ownership of energy production and consumption.</a:t>
            </a:r>
            <a:endParaRPr b="0" lang="en-US" sz="1700" spc="-1" strike="noStrike">
              <a:solidFill>
                <a:srgbClr val="000000"/>
              </a:solidFill>
              <a:latin typeface="Arial"/>
            </a:endParaRPr>
          </a:p>
          <a:p>
            <a:pPr marL="356400" indent="-235800">
              <a:buClr>
                <a:srgbClr val="000000"/>
              </a:buClr>
              <a:buSzPct val="45000"/>
              <a:buFont typeface=""/>
              <a:buChar char=""/>
            </a:pPr>
            <a:r>
              <a:rPr b="0" lang="en-US" sz="1700" spc="-1" strike="noStrike">
                <a:solidFill>
                  <a:srgbClr val="000000"/>
                </a:solidFill>
                <a:latin typeface="ArialMT"/>
                <a:ea typeface="ArialMT"/>
              </a:rPr>
              <a:t>  </a:t>
            </a:r>
            <a:r>
              <a:rPr b="1" lang="en-US" sz="1700" spc="-1" strike="noStrike">
                <a:solidFill>
                  <a:srgbClr val="000000"/>
                </a:solidFill>
                <a:latin typeface="Arial-BoldMT"/>
                <a:ea typeface="Arial-BoldMT"/>
              </a:rPr>
              <a:t>Promotes Renewable Energy</a:t>
            </a:r>
            <a:r>
              <a:rPr b="0" lang="en-US" sz="1700" spc="-1" strike="noStrike">
                <a:solidFill>
                  <a:srgbClr val="000000"/>
                </a:solidFill>
                <a:latin typeface="ArialMT"/>
                <a:ea typeface="ArialMT"/>
              </a:rPr>
              <a:t>: Encourages adoption, reduces emissions.</a:t>
            </a:r>
            <a:endParaRPr b="0" lang="en-US" sz="1700" spc="-1" strike="noStrike">
              <a:solidFill>
                <a:srgbClr val="000000"/>
              </a:solidFill>
              <a:latin typeface="Arial"/>
            </a:endParaRPr>
          </a:p>
          <a:p>
            <a:pPr marL="356400" indent="-235800">
              <a:buClr>
                <a:srgbClr val="000000"/>
              </a:buClr>
              <a:buSzPct val="45000"/>
              <a:buFont typeface=""/>
              <a:buChar char=""/>
            </a:pPr>
            <a:r>
              <a:rPr b="0" lang="en-US" sz="1700" spc="-1" strike="noStrike">
                <a:solidFill>
                  <a:srgbClr val="000000"/>
                </a:solidFill>
                <a:latin typeface="ArialMT"/>
                <a:ea typeface="ArialMT"/>
              </a:rPr>
              <a:t>  </a:t>
            </a:r>
            <a:r>
              <a:rPr b="1" lang="en-US" sz="1700" spc="-1" strike="noStrike">
                <a:solidFill>
                  <a:srgbClr val="000000"/>
                </a:solidFill>
                <a:latin typeface="Arial-BoldMT"/>
                <a:ea typeface="Arial-BoldMT"/>
              </a:rPr>
              <a:t>Enhances Energy Security</a:t>
            </a:r>
            <a:r>
              <a:rPr b="0" lang="en-US" sz="1700" spc="-1" strike="noStrike">
                <a:solidFill>
                  <a:srgbClr val="000000"/>
                </a:solidFill>
                <a:latin typeface="ArialMT"/>
                <a:ea typeface="ArialMT"/>
              </a:rPr>
              <a:t>: Reduces reliance on centralized grids, ensuring resilience.</a:t>
            </a: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3" name=""/>
          <p:cNvSpPr txBox="1"/>
          <p:nvPr/>
        </p:nvSpPr>
        <p:spPr>
          <a:xfrm>
            <a:off x="341280" y="341280"/>
            <a:ext cx="11283840" cy="591840"/>
          </a:xfrm>
          <a:prstGeom prst="rect">
            <a:avLst/>
          </a:prstGeom>
          <a:noFill/>
          <a:ln w="0">
            <a:noFill/>
          </a:ln>
        </p:spPr>
        <p:txBody>
          <a:bodyPr lIns="90000" rIns="90000" tIns="45000" bIns="45000" anchor="t">
            <a:normAutofit/>
          </a:bodyPr>
          <a:p>
            <a:r>
              <a:rPr b="1" lang="en-US" sz="2400" spc="-1" strike="noStrike">
                <a:solidFill>
                  <a:srgbClr val="ffffff"/>
                </a:solidFill>
                <a:latin typeface="Arial-BoldMT"/>
                <a:ea typeface="Arial-BoldMT"/>
              </a:rPr>
              <a:t>Any testimonials received?</a:t>
            </a:r>
            <a:endParaRPr b="0" lang="en-US" sz="2400" spc="-1" strike="noStrike">
              <a:solidFill>
                <a:srgbClr val="000000"/>
              </a:solidFill>
              <a:latin typeface="Arial"/>
            </a:endParaRPr>
          </a:p>
        </p:txBody>
      </p:sp>
      <p:pic>
        <p:nvPicPr>
          <p:cNvPr id="154" name="" descr=""/>
          <p:cNvPicPr/>
          <p:nvPr/>
        </p:nvPicPr>
        <p:blipFill>
          <a:blip r:embed="rId1"/>
          <a:stretch/>
        </p:blipFill>
        <p:spPr>
          <a:xfrm>
            <a:off x="3521160" y="4048920"/>
            <a:ext cx="4924440" cy="1997640"/>
          </a:xfrm>
          <a:prstGeom prst="rect">
            <a:avLst/>
          </a:prstGeom>
          <a:ln w="0">
            <a:noFill/>
          </a:ln>
        </p:spPr>
      </p:pic>
      <p:pic>
        <p:nvPicPr>
          <p:cNvPr id="155" name="" descr=""/>
          <p:cNvPicPr/>
          <p:nvPr/>
        </p:nvPicPr>
        <p:blipFill>
          <a:blip r:embed="rId2"/>
          <a:stretch/>
        </p:blipFill>
        <p:spPr>
          <a:xfrm>
            <a:off x="6509880" y="1379880"/>
            <a:ext cx="4764600" cy="1954080"/>
          </a:xfrm>
          <a:prstGeom prst="rect">
            <a:avLst/>
          </a:prstGeom>
          <a:ln w="0">
            <a:noFill/>
          </a:ln>
        </p:spPr>
      </p:pic>
      <p:pic>
        <p:nvPicPr>
          <p:cNvPr id="156" name="" descr=""/>
          <p:cNvPicPr/>
          <p:nvPr/>
        </p:nvPicPr>
        <p:blipFill>
          <a:blip r:embed="rId3"/>
          <a:stretch/>
        </p:blipFill>
        <p:spPr>
          <a:xfrm>
            <a:off x="609480" y="1358280"/>
            <a:ext cx="5174640" cy="19976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7" name=""/>
          <p:cNvSpPr txBox="1"/>
          <p:nvPr/>
        </p:nvSpPr>
        <p:spPr>
          <a:xfrm>
            <a:off x="368280" y="2734920"/>
            <a:ext cx="4904640" cy="1123200"/>
          </a:xfrm>
          <a:prstGeom prst="rect">
            <a:avLst/>
          </a:prstGeom>
          <a:noFill/>
          <a:ln w="0">
            <a:noFill/>
          </a:ln>
        </p:spPr>
        <p:txBody>
          <a:bodyPr lIns="90000" rIns="90000" tIns="45000" bIns="45000" anchor="t">
            <a:normAutofit fontScale="96000"/>
          </a:bodyPr>
          <a:p>
            <a:r>
              <a:rPr b="1" lang="en-US" sz="7200" spc="-1" strike="noStrike">
                <a:solidFill>
                  <a:srgbClr val="ffffff"/>
                </a:solidFill>
                <a:latin typeface="Arial-BoldMT"/>
                <a:ea typeface="Arial-BoldMT"/>
              </a:rPr>
              <a:t>Thank you!</a:t>
            </a:r>
            <a:endParaRPr b="0" lang="en-US" sz="7200" spc="-1" strike="noStrike">
              <a:solidFill>
                <a:srgbClr val="000000"/>
              </a:solidFill>
              <a:latin typeface="Arial"/>
            </a:endParaRPr>
          </a:p>
        </p:txBody>
      </p:sp>
      <p:grpSp>
        <p:nvGrpSpPr>
          <p:cNvPr id="158" name=""/>
          <p:cNvGrpSpPr/>
          <p:nvPr/>
        </p:nvGrpSpPr>
        <p:grpSpPr>
          <a:xfrm>
            <a:off x="0" y="-76320"/>
            <a:ext cx="12192120" cy="6858000"/>
            <a:chOff x="0" y="-76320"/>
            <a:chExt cx="12192120" cy="6858000"/>
          </a:xfrm>
        </p:grpSpPr>
        <p:pic>
          <p:nvPicPr>
            <p:cNvPr id="159" name="" descr=""/>
            <p:cNvPicPr/>
            <p:nvPr/>
          </p:nvPicPr>
          <p:blipFill>
            <a:blip r:embed="rId1"/>
            <a:stretch/>
          </p:blipFill>
          <p:spPr>
            <a:xfrm>
              <a:off x="0" y="-76320"/>
              <a:ext cx="12192120" cy="6858000"/>
            </a:xfrm>
            <a:prstGeom prst="rect">
              <a:avLst/>
            </a:prstGeom>
            <a:ln w="0">
              <a:noFill/>
            </a:ln>
          </p:spPr>
        </p:pic>
        <p:pic>
          <p:nvPicPr>
            <p:cNvPr id="160" name="" descr=""/>
            <p:cNvPicPr/>
            <p:nvPr/>
          </p:nvPicPr>
          <p:blipFill>
            <a:blip r:embed="rId2"/>
            <a:stretch/>
          </p:blipFill>
          <p:spPr>
            <a:xfrm>
              <a:off x="4623840" y="-76320"/>
              <a:ext cx="7187040" cy="6858000"/>
            </a:xfrm>
            <a:prstGeom prst="rect">
              <a:avLst/>
            </a:prstGeom>
            <a:ln w="0">
              <a:noFill/>
            </a:ln>
          </p:spPr>
        </p:pic>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