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1" r:id="rId3"/>
    <p:sldId id="258" r:id="rId4"/>
    <p:sldId id="259" r:id="rId5"/>
    <p:sldId id="260" r:id="rId6"/>
    <p:sldId id="261" r:id="rId7"/>
    <p:sldId id="266" r:id="rId8"/>
    <p:sldId id="308" r:id="rId9"/>
    <p:sldId id="262" r:id="rId10"/>
    <p:sldId id="279" r:id="rId11"/>
    <p:sldId id="280" r:id="rId12"/>
    <p:sldId id="281" r:id="rId13"/>
    <p:sldId id="263" r:id="rId14"/>
    <p:sldId id="264" r:id="rId15"/>
    <p:sldId id="265" r:id="rId16"/>
    <p:sldId id="309" r:id="rId17"/>
    <p:sldId id="296" r:id="rId18"/>
    <p:sldId id="267" r:id="rId19"/>
    <p:sldId id="297" r:id="rId20"/>
    <p:sldId id="298" r:id="rId21"/>
    <p:sldId id="299" r:id="rId22"/>
    <p:sldId id="300" r:id="rId23"/>
    <p:sldId id="268" r:id="rId24"/>
    <p:sldId id="282" r:id="rId25"/>
    <p:sldId id="283" r:id="rId26"/>
    <p:sldId id="286" r:id="rId27"/>
    <p:sldId id="284" r:id="rId28"/>
    <p:sldId id="269" r:id="rId29"/>
    <p:sldId id="303" r:id="rId30"/>
    <p:sldId id="302" r:id="rId31"/>
    <p:sldId id="305" r:id="rId32"/>
    <p:sldId id="304" r:id="rId33"/>
    <p:sldId id="275" r:id="rId34"/>
    <p:sldId id="287" r:id="rId35"/>
    <p:sldId id="288" r:id="rId36"/>
    <p:sldId id="289" r:id="rId37"/>
    <p:sldId id="290" r:id="rId38"/>
    <p:sldId id="274" r:id="rId39"/>
    <p:sldId id="291" r:id="rId40"/>
    <p:sldId id="310" r:id="rId41"/>
    <p:sldId id="293" r:id="rId42"/>
    <p:sldId id="292" r:id="rId43"/>
    <p:sldId id="276" r:id="rId44"/>
    <p:sldId id="306" r:id="rId45"/>
    <p:sldId id="307" r:id="rId46"/>
    <p:sldId id="312" r:id="rId47"/>
    <p:sldId id="313" r:id="rId48"/>
    <p:sldId id="314" r:id="rId49"/>
    <p:sldId id="294" r:id="rId50"/>
    <p:sldId id="295" r:id="rId51"/>
    <p:sldId id="278" r:id="rId52"/>
  </p:sldIdLst>
  <p:sldSz cx="9144000" cy="6858000" type="screen4x3"/>
  <p:notesSz cx="6858000" cy="9144000"/>
  <p:custDataLst>
    <p:tags r:id="rId5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0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0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6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1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81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94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47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3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7E49E-32AA-4422-BD26-406EB76FB6EA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B92C-6AEC-4C8D-8FAC-B53989469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5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://fr.akinato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fr.akinator.com/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file:///E:\Documents\PRO%20Education\Lyc&#233;e\Pr&#233;sentation%20Algo%20fond.png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6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file:///E:\Documents\PRO%20Education\Lyc&#233;e\Pr&#233;sentation%20Algo%20fond.png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E:\Documents\PRO%20Education\Lyc&#233;e\Pr&#233;sentation%20Algo%20fon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2520279"/>
          </a:xfrm>
        </p:spPr>
        <p:txBody>
          <a:bodyPr>
            <a:noAutofit/>
          </a:bodyPr>
          <a:lstStyle/>
          <a:p>
            <a:pPr algn="l">
              <a:tabLst>
                <a:tab pos="2870200" algn="l"/>
              </a:tabLst>
            </a:pPr>
            <a:r>
              <a:rPr lang="fr-FR" sz="5400" b="1" dirty="0" smtClean="0"/>
              <a:t>Quelques algorithmes</a:t>
            </a:r>
            <a:br>
              <a:rPr lang="fr-FR" sz="5400" b="1" dirty="0" smtClean="0"/>
            </a:br>
            <a:r>
              <a:rPr lang="fr-FR" sz="5400" b="1" dirty="0"/>
              <a:t/>
            </a:r>
            <a:br>
              <a:rPr lang="fr-FR" sz="5400" b="1" dirty="0"/>
            </a:br>
            <a:r>
              <a:rPr lang="fr-FR" sz="5400" b="1" dirty="0" smtClean="0"/>
              <a:t>	au lycée…</a:t>
            </a:r>
            <a:endParaRPr lang="fr-FR" sz="5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6093296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Boris </a:t>
            </a:r>
            <a:r>
              <a:rPr lang="fr-FR" sz="20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Hanuš</a:t>
            </a:r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lycée Condorcet de Limay (78)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Nombre mystère - Améliorations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2564904"/>
            <a:ext cx="3456384" cy="41044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D,V,H des réels.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M est un entier aléatoire compris entre 1 et 100.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V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Tant que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M</a:t>
            </a:r>
            <a:r>
              <a:rPr lang="fr-FR" sz="2000" dirty="0" smtClean="0">
                <a:latin typeface="Symbol" pitchFamily="18" charset="2"/>
              </a:rPr>
              <a:t>¹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V </a:t>
            </a:r>
            <a:r>
              <a:rPr lang="fr-FR" sz="1800" dirty="0" smtClean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Lire V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tx1"/>
                </a:solidFill>
              </a:rPr>
              <a:t>Si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M&gt;V </a:t>
            </a:r>
            <a:r>
              <a:rPr lang="fr-FR" sz="1800" dirty="0" smtClean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	Afficher « trop petit »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Sinon Afficher « trop grand »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err="1" smtClean="0">
                <a:solidFill>
                  <a:schemeClr val="tx1"/>
                </a:solidFill>
              </a:rPr>
              <a:t>FinTantQue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Afficher « perdu »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</p:txBody>
      </p:sp>
      <p:sp>
        <p:nvSpPr>
          <p:cNvPr id="15" name="Sous-titre 2"/>
          <p:cNvSpPr txBox="1">
            <a:spLocks/>
          </p:cNvSpPr>
          <p:nvPr/>
        </p:nvSpPr>
        <p:spPr>
          <a:xfrm>
            <a:off x="251520" y="4437112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Affichage d’un compteur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6372200" y="0"/>
            <a:ext cx="2448272" cy="83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Tant 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120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Nombre mystère - Améliorations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2276872"/>
            <a:ext cx="3456384" cy="43924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D,V,H des réels.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C prend la valeur 1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M est un entier aléatoire compris entre 1 et 100.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V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Tant que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M</a:t>
            </a:r>
            <a:r>
              <a:rPr lang="fr-FR" sz="2000" dirty="0" smtClean="0">
                <a:latin typeface="Symbol" pitchFamily="18" charset="2"/>
              </a:rPr>
              <a:t>¹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V </a:t>
            </a:r>
            <a:r>
              <a:rPr lang="fr-FR" sz="1800" dirty="0" smtClean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Lire V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C prend la valeur C+1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tx1"/>
                </a:solidFill>
              </a:rPr>
              <a:t>Si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M&gt;V </a:t>
            </a:r>
            <a:r>
              <a:rPr lang="fr-FR" sz="1800" dirty="0" smtClean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	Afficher « trop petit »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Sinon Afficher « trop grand »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err="1" smtClean="0">
                <a:solidFill>
                  <a:schemeClr val="tx1"/>
                </a:solidFill>
              </a:rPr>
              <a:t>FinTantQue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Afficher « perdu »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</p:txBody>
      </p:sp>
      <p:sp>
        <p:nvSpPr>
          <p:cNvPr id="15" name="Sous-titre 2"/>
          <p:cNvSpPr txBox="1">
            <a:spLocks/>
          </p:cNvSpPr>
          <p:nvPr/>
        </p:nvSpPr>
        <p:spPr>
          <a:xfrm>
            <a:off x="251520" y="5373216"/>
            <a:ext cx="5328592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Défi : Le prof affirme qu’il peut toujours gagner en 7 essais (ou moins)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2060848"/>
            <a:ext cx="2664296" cy="323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179512" y="6165304"/>
            <a:ext cx="5184576" cy="6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On illustre le principe de dichotomie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0"/>
            <a:ext cx="2448272" cy="83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Tant 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120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Nombre mystère – Principe de dichotomie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251520" y="2636912"/>
            <a:ext cx="86409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tabLst>
                <a:tab pos="1976438" algn="ctr"/>
                <a:tab pos="5913438" algn="ctr"/>
              </a:tabLst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1;50] </a:t>
            </a:r>
            <a:r>
              <a:rPr lang="fr-F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[51;100]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76438" algn="ctr"/>
              </a:tabLst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251520" y="3284984"/>
            <a:ext cx="86409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tabLst>
                <a:tab pos="1076325" algn="ctr"/>
                <a:tab pos="2876550" algn="ctr"/>
                <a:tab pos="4926013" algn="ctr"/>
                <a:tab pos="7078663" algn="ctr"/>
              </a:tabLst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fr-F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1;25]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[26;50] 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[51;75]	[76;100]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76438" algn="ctr"/>
              </a:tabLst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251520" y="3933056"/>
            <a:ext cx="86409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tabLst>
                <a:tab pos="265113" algn="l"/>
                <a:tab pos="1254125" algn="l"/>
                <a:tab pos="3052763" algn="l"/>
                <a:tab pos="4041775" algn="l"/>
                <a:tab pos="5029200" algn="l"/>
                <a:tab pos="6283325" algn="l"/>
                <a:tab pos="7181850" algn="l"/>
              </a:tabLst>
            </a:pPr>
            <a:r>
              <a:rPr kumimoji="0" lang="fr-F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1;12]	[13;25] </a:t>
            </a:r>
            <a:r>
              <a:rPr lang="fr-FR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[26;38] </a:t>
            </a: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[38;50] 	[51;62]	[62;75</a:t>
            </a:r>
            <a:r>
              <a:rPr lang="fr-FR" sz="1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 	</a:t>
            </a: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[76;88]	[88;100]</a:t>
            </a:r>
            <a:endParaRPr lang="fr-FR" sz="12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20000"/>
              </a:spcBef>
              <a:tabLst>
                <a:tab pos="265113" algn="l"/>
                <a:tab pos="1254125" algn="l"/>
                <a:tab pos="3052763" algn="l"/>
                <a:tab pos="3952875" algn="l"/>
                <a:tab pos="5205413" algn="l"/>
              </a:tabLst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rot="10800000" flipV="1">
            <a:off x="1619672" y="3068960"/>
            <a:ext cx="648072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267744" y="3068960"/>
            <a:ext cx="79208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10800000" flipV="1">
            <a:off x="5580112" y="3068960"/>
            <a:ext cx="72008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6300192" y="3068960"/>
            <a:ext cx="79208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10800000" flipV="1">
            <a:off x="899592" y="3645024"/>
            <a:ext cx="504056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1403648" y="3645024"/>
            <a:ext cx="43204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5400000">
            <a:off x="2879812" y="3681028"/>
            <a:ext cx="36004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rot="16200000" flipH="1">
            <a:off x="3203848" y="3645024"/>
            <a:ext cx="36004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>
            <a:off x="7128284" y="3681028"/>
            <a:ext cx="36004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rot="16200000" flipH="1">
            <a:off x="7452320" y="3645024"/>
            <a:ext cx="36004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10800000" flipV="1">
            <a:off x="4716016" y="3645024"/>
            <a:ext cx="504056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5220072" y="3645024"/>
            <a:ext cx="43204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ous-titre 2"/>
          <p:cNvSpPr txBox="1">
            <a:spLocks/>
          </p:cNvSpPr>
          <p:nvPr/>
        </p:nvSpPr>
        <p:spPr>
          <a:xfrm>
            <a:off x="179512" y="4581128"/>
            <a:ext cx="86409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tabLst>
                <a:tab pos="1608138" algn="l"/>
                <a:tab pos="2773363" algn="l"/>
              </a:tabLst>
            </a:pPr>
            <a:r>
              <a:rPr lang="fr-F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26;32]</a:t>
            </a:r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[33;38]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76438" algn="ctr"/>
              </a:tabLst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rot="10800000" flipV="1">
            <a:off x="2339752" y="4293096"/>
            <a:ext cx="504056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2843808" y="4293096"/>
            <a:ext cx="43204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ous-titre 2"/>
          <p:cNvSpPr txBox="1">
            <a:spLocks/>
          </p:cNvSpPr>
          <p:nvPr/>
        </p:nvSpPr>
        <p:spPr>
          <a:xfrm>
            <a:off x="179512" y="5229200"/>
            <a:ext cx="86409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tabLst>
                <a:tab pos="2241550" algn="l"/>
                <a:tab pos="3230563" algn="l"/>
              </a:tabLst>
            </a:pPr>
            <a:r>
              <a:rPr lang="fr-F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fr-FR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33;35]</a:t>
            </a: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[36;38]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76438" algn="ctr"/>
              </a:tabLst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4" name="Connecteur droit avec flèche 53"/>
          <p:cNvCxnSpPr/>
          <p:nvPr/>
        </p:nvCxnSpPr>
        <p:spPr>
          <a:xfrm rot="10800000" flipV="1">
            <a:off x="2915816" y="5013176"/>
            <a:ext cx="504056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3419872" y="5013176"/>
            <a:ext cx="43204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rot="10800000" flipV="1">
            <a:off x="2339752" y="5661248"/>
            <a:ext cx="504056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2843808" y="5661248"/>
            <a:ext cx="43204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ous-titre 2"/>
          <p:cNvSpPr txBox="1">
            <a:spLocks/>
          </p:cNvSpPr>
          <p:nvPr/>
        </p:nvSpPr>
        <p:spPr>
          <a:xfrm>
            <a:off x="251520" y="5877272"/>
            <a:ext cx="86409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tabLst>
                <a:tab pos="1608138" algn="l"/>
                <a:tab pos="2684463" algn="l"/>
              </a:tabLst>
            </a:pPr>
            <a:r>
              <a:rPr lang="fr-F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[33;34]</a:t>
            </a: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{</a:t>
            </a: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35}</a:t>
            </a:r>
            <a:endParaRPr lang="fr-FR" sz="1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76438" algn="ctr"/>
              </a:tabLst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rot="10800000" flipV="1">
            <a:off x="1835696" y="6237312"/>
            <a:ext cx="504056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339752" y="6237312"/>
            <a:ext cx="43204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ous-titre 2"/>
          <p:cNvSpPr txBox="1">
            <a:spLocks/>
          </p:cNvSpPr>
          <p:nvPr/>
        </p:nvSpPr>
        <p:spPr>
          <a:xfrm>
            <a:off x="251520" y="6381328"/>
            <a:ext cx="86409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tabLst>
                <a:tab pos="1165225" algn="l"/>
                <a:tab pos="2065338" algn="l"/>
              </a:tabLst>
            </a:pPr>
            <a:r>
              <a:rPr lang="fr-F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{33}</a:t>
            </a: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{</a:t>
            </a: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34}</a:t>
            </a:r>
            <a:endParaRPr lang="fr-FR" sz="1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76438" algn="ctr"/>
              </a:tabLst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2" name="Sous-titre 2"/>
          <p:cNvSpPr txBox="1">
            <a:spLocks/>
          </p:cNvSpPr>
          <p:nvPr/>
        </p:nvSpPr>
        <p:spPr>
          <a:xfrm>
            <a:off x="251520" y="1988840"/>
            <a:ext cx="86409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tabLst>
                <a:tab pos="4041775" algn="ctr"/>
              </a:tabLst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1;100]</a:t>
            </a:r>
            <a:endParaRPr lang="fr-FR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76438" algn="ctr"/>
              </a:tabLst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4" name="Connecteur droit avec flèche 63"/>
          <p:cNvCxnSpPr>
            <a:stCxn id="62" idx="2"/>
          </p:cNvCxnSpPr>
          <p:nvPr/>
        </p:nvCxnSpPr>
        <p:spPr>
          <a:xfrm rot="5400000">
            <a:off x="3599892" y="1664804"/>
            <a:ext cx="144016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rot="16200000" flipH="1">
            <a:off x="5472100" y="1664804"/>
            <a:ext cx="144016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ous-titre 2"/>
          <p:cNvSpPr txBox="1">
            <a:spLocks/>
          </p:cNvSpPr>
          <p:nvPr/>
        </p:nvSpPr>
        <p:spPr>
          <a:xfrm>
            <a:off x="0" y="2636912"/>
            <a:ext cx="539552" cy="41764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  <a:p>
            <a:pPr algn="l"/>
            <a:endParaRPr lang="fr-FR" sz="2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algn="l"/>
            <a:endParaRPr lang="fr-FR" sz="1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pPr algn="l"/>
            <a:endParaRPr lang="fr-FR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  <a:p>
            <a:pPr algn="l"/>
            <a:endParaRPr lang="fr-FR" sz="2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  <a:p>
            <a:pPr algn="l"/>
            <a:endParaRPr lang="fr-FR" sz="1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  <a:p>
            <a:pPr algn="l"/>
            <a:endParaRPr lang="fr-FR" sz="11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37" name="Sous-titre 2"/>
          <p:cNvSpPr txBox="1">
            <a:spLocks/>
          </p:cNvSpPr>
          <p:nvPr/>
        </p:nvSpPr>
        <p:spPr>
          <a:xfrm>
            <a:off x="6372200" y="0"/>
            <a:ext cx="2448272" cy="83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Tant 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120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Nombre mystère - Dichotomie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988840"/>
            <a:ext cx="3312368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hlinkClick r:id="rId4"/>
              </a:rPr>
              <a:t>http://fr.akinator.com/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On demande à l’utilisateur de penser à un personnage célèbre.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Après une suite de question (environ 20), le génie trouve le personnage !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251520" y="5517232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Impressionne les élèves !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251520" y="6021288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Une application ludique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1876425"/>
            <a:ext cx="55054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ous-titre 2"/>
          <p:cNvSpPr txBox="1">
            <a:spLocks/>
          </p:cNvSpPr>
          <p:nvPr/>
        </p:nvSpPr>
        <p:spPr>
          <a:xfrm>
            <a:off x="323528" y="1412776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Pour illustrer la puissance de la dichotomie :</a:t>
            </a: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6372200" y="0"/>
            <a:ext cx="2448272" cy="83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Tant 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150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Nombre mystère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3456384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Après 30 questions : 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Le génie trouve le personnage auquel j’avais pensé !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251520" y="4509120"/>
            <a:ext cx="5184576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La dichotomie </a:t>
            </a:r>
          </a:p>
          <a:p>
            <a:pPr algn="l">
              <a:tabLst>
                <a:tab pos="352425" algn="l"/>
              </a:tabLst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« c’est balaise m’sieur»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781175"/>
            <a:ext cx="520065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ous-titre 2"/>
          <p:cNvSpPr txBox="1">
            <a:spLocks/>
          </p:cNvSpPr>
          <p:nvPr/>
        </p:nvSpPr>
        <p:spPr>
          <a:xfrm>
            <a:off x="3923928" y="908720"/>
            <a:ext cx="5220072" cy="7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err="1" smtClean="0">
                <a:solidFill>
                  <a:schemeClr val="tx1"/>
                </a:solidFill>
              </a:rPr>
              <a:t>Akinator</a:t>
            </a:r>
            <a:r>
              <a:rPr lang="fr-FR" sz="2400" b="1" dirty="0" smtClean="0">
                <a:solidFill>
                  <a:schemeClr val="tx1"/>
                </a:solidFill>
              </a:rPr>
              <a:t>, le génie du web</a:t>
            </a:r>
          </a:p>
          <a:p>
            <a:r>
              <a:rPr lang="fr-FR" sz="2400" b="1" dirty="0" smtClean="0">
                <a:solidFill>
                  <a:schemeClr val="tx1"/>
                </a:solidFill>
                <a:hlinkClick r:id="rId5"/>
              </a:rPr>
              <a:t>http://fr.akinator.com/</a:t>
            </a:r>
            <a:r>
              <a:rPr lang="fr-FR" sz="24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6372200" y="0"/>
            <a:ext cx="2448272" cy="83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Tant 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022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sz="3200" b="1" dirty="0" err="1" smtClean="0">
                <a:solidFill>
                  <a:schemeClr val="accent5">
                    <a:lumMod val="50000"/>
                  </a:schemeClr>
                </a:solidFill>
              </a:rPr>
              <a:t>Tle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Dichotomie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ous-titre 2"/>
              <p:cNvSpPr txBox="1">
                <a:spLocks/>
              </p:cNvSpPr>
              <p:nvPr/>
            </p:nvSpPr>
            <p:spPr>
              <a:xfrm>
                <a:off x="251520" y="1844824"/>
                <a:ext cx="5184576" cy="3600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fr-FR" sz="200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la fonction définie sur </a:t>
                </a:r>
                <a14:m>
                  <m:oMath xmlns:m="http://schemas.openxmlformats.org/officeDocument/2006/math">
                    <m:r>
                      <a:rPr lang="fr-FR" sz="2000" smtClean="0">
                        <a:solidFill>
                          <a:schemeClr val="tx1"/>
                        </a:solidFill>
                        <a:latin typeface="Cambria Math"/>
                      </a:rPr>
                      <m:t>ℝ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par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9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9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fr-FR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9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FR" sz="1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z="19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fr-FR" sz="2100" dirty="0">
                  <a:solidFill>
                    <a:schemeClr val="tx1"/>
                  </a:solidFill>
                </a:endParaRPr>
              </a:p>
              <a:p>
                <a:pPr algn="l"/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fr-FR" sz="2000" dirty="0" smtClean="0">
                    <a:solidFill>
                      <a:schemeClr val="tx1"/>
                    </a:solidFill>
                  </a:rPr>
                  <a:t>On montre que l’équation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00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admet une unique solution notée </a:t>
                </a:r>
                <a14:m>
                  <m:oMath xmlns:m="http://schemas.openxmlformats.org/officeDocument/2006/math">
                    <m:r>
                      <a:rPr lang="fr-FR" sz="1800" i="1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…</a:t>
                </a:r>
              </a:p>
              <a:p>
                <a:pPr algn="l"/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AutoNum type="arabicParenR"/>
                </a:pPr>
                <a:r>
                  <a:rPr lang="fr-FR" sz="2000" dirty="0" smtClean="0">
                    <a:solidFill>
                      <a:schemeClr val="tx1"/>
                    </a:solidFill>
                  </a:rPr>
                  <a:t>Ecrire un algorithme qui détermine une valeur approchée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>
                            <a:solidFill>
                              <a:schemeClr val="tx1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sz="180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près à l’aide de la méthode de dichotomie.</a:t>
                </a:r>
              </a:p>
              <a:p>
                <a:pPr marL="457200" indent="-457200" algn="l">
                  <a:buAutoNum type="arabicParenR"/>
                </a:pPr>
                <a:r>
                  <a:rPr lang="fr-FR" sz="2000" dirty="0" smtClean="0">
                    <a:solidFill>
                      <a:schemeClr val="tx1"/>
                    </a:solidFill>
                  </a:rPr>
                  <a:t>Modifier l’algorithme pour obtenir une valeur approchée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5184576" cy="3600400"/>
              </a:xfrm>
              <a:prstGeom prst="rect">
                <a:avLst/>
              </a:prstGeom>
              <a:blipFill rotWithShape="1">
                <a:blip r:embed="rId4"/>
                <a:stretch>
                  <a:fillRect l="-1175" t="-16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ous-titre 2"/>
          <p:cNvSpPr txBox="1">
            <a:spLocks/>
          </p:cNvSpPr>
          <p:nvPr/>
        </p:nvSpPr>
        <p:spPr>
          <a:xfrm>
            <a:off x="6372200" y="0"/>
            <a:ext cx="2448272" cy="83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</a:p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097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sz="3200" b="1" dirty="0" err="1" smtClean="0">
                <a:solidFill>
                  <a:schemeClr val="accent5">
                    <a:lumMod val="50000"/>
                  </a:schemeClr>
                </a:solidFill>
              </a:rPr>
              <a:t>Tle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Dichotomie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ous-titre 2"/>
              <p:cNvSpPr txBox="1">
                <a:spLocks/>
              </p:cNvSpPr>
              <p:nvPr/>
            </p:nvSpPr>
            <p:spPr>
              <a:xfrm>
                <a:off x="251520" y="1844824"/>
                <a:ext cx="5184576" cy="3600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fr-FR" sz="200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la fonction définie sur </a:t>
                </a:r>
                <a14:m>
                  <m:oMath xmlns:m="http://schemas.openxmlformats.org/officeDocument/2006/math">
                    <m:r>
                      <a:rPr lang="fr-FR" sz="2000" smtClean="0">
                        <a:solidFill>
                          <a:schemeClr val="tx1"/>
                        </a:solidFill>
                        <a:latin typeface="Cambria Math"/>
                      </a:rPr>
                      <m:t>ℝ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par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9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9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fr-FR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9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FR" sz="1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z="19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fr-FR" sz="2100" dirty="0">
                  <a:solidFill>
                    <a:schemeClr val="tx1"/>
                  </a:solidFill>
                </a:endParaRPr>
              </a:p>
              <a:p>
                <a:pPr algn="l"/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fr-FR" sz="2000" dirty="0" smtClean="0">
                    <a:solidFill>
                      <a:schemeClr val="tx1"/>
                    </a:solidFill>
                  </a:rPr>
                  <a:t>On montre que l’équation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00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admet une unique solution notée </a:t>
                </a:r>
                <a14:m>
                  <m:oMath xmlns:m="http://schemas.openxmlformats.org/officeDocument/2006/math">
                    <m:r>
                      <a:rPr lang="fr-FR" sz="1800" i="1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…</a:t>
                </a:r>
              </a:p>
              <a:p>
                <a:pPr algn="l"/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AutoNum type="arabicParenR"/>
                </a:pPr>
                <a:r>
                  <a:rPr lang="fr-FR" sz="2000" dirty="0" smtClean="0">
                    <a:solidFill>
                      <a:schemeClr val="tx1"/>
                    </a:solidFill>
                  </a:rPr>
                  <a:t>Ecrire un algorithme qui détermine une valeur approchée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>
                            <a:solidFill>
                              <a:schemeClr val="tx1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sz="180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près à l’aide de la méthode de dichotomie.</a:t>
                </a:r>
              </a:p>
            </p:txBody>
          </p:sp>
        </mc:Choice>
        <mc:Fallback xmlns="">
          <p:sp>
            <p:nvSpPr>
              <p:cNvPr id="6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5184576" cy="3600400"/>
              </a:xfrm>
              <a:prstGeom prst="rect">
                <a:avLst/>
              </a:prstGeom>
              <a:blipFill rotWithShape="1">
                <a:blip r:embed="rId4"/>
                <a:stretch>
                  <a:fillRect l="-1175" t="-8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ous-titre 2"/>
          <p:cNvSpPr txBox="1">
            <a:spLocks/>
          </p:cNvSpPr>
          <p:nvPr/>
        </p:nvSpPr>
        <p:spPr>
          <a:xfrm>
            <a:off x="233913" y="5589240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Un grand classique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ous-titre 2"/>
              <p:cNvSpPr txBox="1">
                <a:spLocks/>
              </p:cNvSpPr>
              <p:nvPr/>
            </p:nvSpPr>
            <p:spPr>
              <a:xfrm>
                <a:off x="5580112" y="3110506"/>
                <a:ext cx="3456384" cy="374749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tx1"/>
                    </a:solidFill>
                  </a:rPr>
                  <a:t>Algorithme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Variables : 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Début</a:t>
                </a:r>
                <a:endParaRPr lang="fr-FR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Lire </a:t>
                </a:r>
                <a:r>
                  <a:rPr lang="fr-FR" sz="18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a,b</a:t>
                </a:r>
                <a:endParaRPr lang="fr-FR" sz="18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err="1" smtClean="0">
                    <a:solidFill>
                      <a:schemeClr val="tx1"/>
                    </a:solidFill>
                  </a:rPr>
                  <a:t>TantQue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b-a&gt;10</a:t>
                </a:r>
                <a:r>
                  <a:rPr lang="fr-FR" sz="1800" baseline="300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-2</a:t>
                </a: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fr-FR" sz="1800" dirty="0" smtClean="0">
                    <a:solidFill>
                      <a:schemeClr val="tx1"/>
                    </a:solidFill>
                  </a:rPr>
                  <a:t>Si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fr-FR" sz="18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×</m:t>
                    </m:r>
                    <m:r>
                      <a:rPr lang="fr-FR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fr-FR" sz="18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fr-FR" sz="18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sz="18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fr-FR" sz="1800" dirty="0" smtClean="0">
                    <a:solidFill>
                      <a:schemeClr val="tx1"/>
                    </a:solidFill>
                  </a:rPr>
                  <a:t>Alors</a:t>
                </a: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 prend la valeur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fr-FR" sz="1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fr-FR" sz="1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fr-FR" sz="18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Sinon b prend la valeur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fr-FR" sz="1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fr-FR" sz="1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fr-FR" sz="18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fr-FR" sz="1800" dirty="0" err="1" smtClean="0">
                    <a:solidFill>
                      <a:schemeClr val="tx1"/>
                    </a:solidFill>
                  </a:rPr>
                  <a:t>FinSi</a:t>
                </a:r>
                <a:endParaRPr lang="fr-FR" sz="1800" dirty="0" smtClean="0">
                  <a:solidFill>
                    <a:schemeClr val="tx1"/>
                  </a:solidFill>
                </a:endParaRP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 err="1" smtClean="0">
                    <a:solidFill>
                      <a:schemeClr val="tx1"/>
                    </a:solidFill>
                  </a:rPr>
                  <a:t>FinTantQue</a:t>
                </a:r>
                <a:endParaRPr lang="fr-FR" sz="1800" dirty="0" smtClean="0">
                  <a:solidFill>
                    <a:schemeClr val="tx1"/>
                  </a:solidFill>
                </a:endParaRP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Afficher </a:t>
                </a:r>
                <a:r>
                  <a:rPr lang="fr-FR" sz="18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a,b</a:t>
                </a:r>
                <a:endParaRPr lang="fr-FR" sz="18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Fin</a:t>
                </a:r>
                <a:endParaRPr lang="fr-FR" sz="18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110506"/>
                <a:ext cx="3456384" cy="37474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ous-titre 2"/>
          <p:cNvSpPr txBox="1">
            <a:spLocks/>
          </p:cNvSpPr>
          <p:nvPr/>
        </p:nvSpPr>
        <p:spPr>
          <a:xfrm>
            <a:off x="6372200" y="0"/>
            <a:ext cx="2448272" cy="83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</a:p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990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sz="3200" b="1" dirty="0" err="1" smtClean="0">
                <a:solidFill>
                  <a:schemeClr val="accent5">
                    <a:lumMod val="50000"/>
                  </a:schemeClr>
                </a:solidFill>
              </a:rPr>
              <a:t>Tle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Dichotomie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ous-titre 2"/>
              <p:cNvSpPr txBox="1">
                <a:spLocks/>
              </p:cNvSpPr>
              <p:nvPr/>
            </p:nvSpPr>
            <p:spPr>
              <a:xfrm>
                <a:off x="251520" y="1844824"/>
                <a:ext cx="5184576" cy="3600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fr-FR" sz="200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la fonction définie sur </a:t>
                </a:r>
                <a14:m>
                  <m:oMath xmlns:m="http://schemas.openxmlformats.org/officeDocument/2006/math">
                    <m:r>
                      <a:rPr lang="fr-FR" sz="2000" smtClean="0">
                        <a:solidFill>
                          <a:schemeClr val="tx1"/>
                        </a:solidFill>
                        <a:latin typeface="Cambria Math"/>
                      </a:rPr>
                      <m:t>ℝ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par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9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9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fr-FR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9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FR" sz="1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z="19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sz="190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fr-FR" sz="2100" dirty="0">
                  <a:solidFill>
                    <a:schemeClr val="tx1"/>
                  </a:solidFill>
                </a:endParaRPr>
              </a:p>
              <a:p>
                <a:pPr algn="l"/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fr-FR" sz="2000" dirty="0" smtClean="0">
                    <a:solidFill>
                      <a:schemeClr val="tx1"/>
                    </a:solidFill>
                  </a:rPr>
                  <a:t>On montre que l’équation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00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admet une unique solution notée </a:t>
                </a:r>
                <a14:m>
                  <m:oMath xmlns:m="http://schemas.openxmlformats.org/officeDocument/2006/math">
                    <m:r>
                      <a:rPr lang="fr-FR" sz="1800" i="1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…</a:t>
                </a:r>
              </a:p>
              <a:p>
                <a:pPr algn="l"/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AutoNum type="arabicParenR" startAt="2"/>
                  <a:tabLst>
                    <a:tab pos="444500" algn="l"/>
                  </a:tabLst>
                </a:pPr>
                <a:r>
                  <a:rPr lang="fr-FR" sz="2000" dirty="0" smtClean="0">
                    <a:solidFill>
                      <a:schemeClr val="tx1"/>
                    </a:solidFill>
                  </a:rPr>
                  <a:t>Modifier l’algorithme pour obtenir une valeur approchée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5184576" cy="3600400"/>
              </a:xfrm>
              <a:prstGeom prst="rect">
                <a:avLst/>
              </a:prstGeom>
              <a:blipFill rotWithShape="1">
                <a:blip r:embed="rId4"/>
                <a:stretch>
                  <a:fillRect l="-1175" t="-8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ous-titre 2"/>
          <p:cNvSpPr txBox="1">
            <a:spLocks/>
          </p:cNvSpPr>
          <p:nvPr/>
        </p:nvSpPr>
        <p:spPr>
          <a:xfrm>
            <a:off x="233913" y="5589240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Un grand classique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0"/>
            <a:ext cx="2448272" cy="83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</a:p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ous-titre 2"/>
              <p:cNvSpPr txBox="1">
                <a:spLocks/>
              </p:cNvSpPr>
              <p:nvPr/>
            </p:nvSpPr>
            <p:spPr>
              <a:xfrm>
                <a:off x="5580112" y="3110506"/>
                <a:ext cx="3456384" cy="374749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tx1"/>
                    </a:solidFill>
                  </a:rPr>
                  <a:t>Algorithme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Variables : 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Début</a:t>
                </a:r>
                <a:endParaRPr lang="fr-FR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Lire </a:t>
                </a:r>
                <a:r>
                  <a:rPr lang="fr-FR" sz="18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a,b</a:t>
                </a:r>
                <a:r>
                  <a:rPr lang="fr-FR" sz="1800" dirty="0" err="1" smtClean="0">
                    <a:solidFill>
                      <a:srgbClr val="FF0000"/>
                    </a:solidFill>
                  </a:rPr>
                  <a:t>,n</a:t>
                </a:r>
                <a:endParaRPr lang="fr-FR" sz="1800" dirty="0" smtClean="0">
                  <a:solidFill>
                    <a:srgbClr val="FF0000"/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err="1" smtClean="0">
                    <a:solidFill>
                      <a:schemeClr val="tx1"/>
                    </a:solidFill>
                  </a:rPr>
                  <a:t>TantQue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b-a&gt;10</a:t>
                </a:r>
                <a:r>
                  <a:rPr lang="fr-FR" sz="1800" baseline="300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-</a:t>
                </a:r>
                <a:r>
                  <a:rPr lang="fr-FR" sz="1800" baseline="30000" dirty="0" smtClean="0">
                    <a:solidFill>
                      <a:srgbClr val="FF0000"/>
                    </a:solidFill>
                  </a:rPr>
                  <a:t>n</a:t>
                </a: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fr-FR" sz="1800" dirty="0" smtClean="0">
                    <a:solidFill>
                      <a:schemeClr val="tx1"/>
                    </a:solidFill>
                  </a:rPr>
                  <a:t>Si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fr-FR" sz="18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×</m:t>
                    </m:r>
                    <m:r>
                      <a:rPr lang="fr-FR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fr-FR" sz="18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fr-FR" sz="18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sz="18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fr-FR" sz="1800" dirty="0" smtClean="0">
                    <a:solidFill>
                      <a:schemeClr val="tx1"/>
                    </a:solidFill>
                  </a:rPr>
                  <a:t>Alors</a:t>
                </a: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 prend la valeur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fr-FR" sz="1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fr-FR" sz="1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fr-FR" sz="18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Sinon b prend la valeur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fr-FR" sz="1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1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fr-FR" sz="1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fr-FR" sz="18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fr-FR" sz="1800" dirty="0" err="1" smtClean="0">
                    <a:solidFill>
                      <a:schemeClr val="tx1"/>
                    </a:solidFill>
                  </a:rPr>
                  <a:t>FinSi</a:t>
                </a:r>
                <a:endParaRPr lang="fr-FR" sz="1800" dirty="0" smtClean="0">
                  <a:solidFill>
                    <a:schemeClr val="tx1"/>
                  </a:solidFill>
                </a:endParaRP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 err="1" smtClean="0">
                    <a:solidFill>
                      <a:schemeClr val="tx1"/>
                    </a:solidFill>
                  </a:rPr>
                  <a:t>FinTantQue</a:t>
                </a:r>
                <a:endParaRPr lang="fr-FR" sz="1800" dirty="0" smtClean="0">
                  <a:solidFill>
                    <a:schemeClr val="tx1"/>
                  </a:solidFill>
                </a:endParaRPr>
              </a:p>
              <a:p>
                <a:pPr algn="l">
                  <a:spcBef>
                    <a:spcPts val="0"/>
                  </a:spcBef>
                  <a:tabLst>
                    <a:tab pos="274638" algn="l"/>
                  </a:tabLst>
                </a:pP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Afficher </a:t>
                </a:r>
                <a:r>
                  <a:rPr lang="fr-FR" sz="18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a,b</a:t>
                </a:r>
                <a:endParaRPr lang="fr-FR" sz="18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Fin</a:t>
                </a:r>
                <a:endParaRPr lang="fr-FR" sz="18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110506"/>
                <a:ext cx="3456384" cy="37474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967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4140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Un algorithme vous est donné ci-contre :</a:t>
            </a:r>
          </a:p>
          <a:p>
            <a:pPr marL="457200" indent="-457200" algn="l">
              <a:buAutoNum type="arabicPeriod"/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Tester l'algorithme pour les entiers naturels allant de 0 à 7. Que remarque-t-on ?</a:t>
            </a:r>
          </a:p>
          <a:p>
            <a:pPr marL="457200" indent="-457200" algn="l">
              <a:buAutoNum type="arabicPeriod"/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On note la fonction qui, à tout entier naturel associe le résultat . Représenter graphiquement cette fonction.</a:t>
            </a:r>
          </a:p>
          <a:p>
            <a:pPr marL="457200" indent="-457200" algn="l">
              <a:buAutoNum type="arabicPeriod"/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Écrire un algorithme qui, prenant en entrée un entier relatif (positif ou nul ou négatif) affiche un entier naturel tel que, deux entrées distinctes engendrent deux sorties distinctes.</a:t>
            </a:r>
          </a:p>
          <a:p>
            <a:pPr marL="457200" indent="-457200" algn="l">
              <a:buAutoNum type="arabicPeriod"/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Quel résultat ressort de ces deux algorithmes?</a:t>
            </a:r>
            <a:endParaRPr lang="fr-FR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3533800"/>
            <a:ext cx="3456384" cy="320756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  <a:r>
              <a:rPr lang="fr-FR" sz="1800" dirty="0" err="1" smtClean="0">
                <a:solidFill>
                  <a:schemeClr val="accent4">
                    <a:lumMod val="75000"/>
                  </a:schemeClr>
                </a:solidFill>
              </a:rPr>
              <a:t>n,z</a:t>
            </a: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 deux entiers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n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le reste de la division euclidienne de n par 2 vaut 0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Alors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z prend la valeur n/2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z prend la valeur –(n+1)/2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z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251520" y="5805264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Gestion des entrées / sorties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475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414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Un algorithme vous est donné ci-contre :</a:t>
            </a:r>
          </a:p>
          <a:p>
            <a:pPr marL="457200" indent="-457200" algn="l">
              <a:buAutoNum type="arabicPeriod"/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Tester l'algorithme pour les entiers naturels allant de 0 à 7. Que remarque-t-on ?</a:t>
            </a:r>
            <a:endParaRPr lang="fr-FR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3533800"/>
            <a:ext cx="3456384" cy="320756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  <a:r>
              <a:rPr lang="fr-FR" sz="1800" dirty="0" err="1" smtClean="0">
                <a:solidFill>
                  <a:schemeClr val="accent4">
                    <a:lumMod val="75000"/>
                  </a:schemeClr>
                </a:solidFill>
              </a:rPr>
              <a:t>n,z</a:t>
            </a: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 deux entiers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n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le reste de la division euclidienne de n par 2 vaut 0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Alors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z prend la valeur n/2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z prend la valeur –(n+1)/2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z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1" y="3227065"/>
            <a:ext cx="52482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9882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1982812"/>
          </a:xfrm>
        </p:spPr>
        <p:txBody>
          <a:bodyPr>
            <a:noAutofit/>
          </a:bodyPr>
          <a:lstStyle/>
          <a:p>
            <a:pPr algn="l">
              <a:tabLst>
                <a:tab pos="2870200" algn="l"/>
              </a:tabLst>
            </a:pPr>
            <a:r>
              <a:rPr lang="fr-FR" sz="3600" b="1" dirty="0" smtClean="0"/>
              <a:t>Algorithme</a:t>
            </a:r>
            <a:br>
              <a:rPr lang="fr-FR" sz="3600" b="1" dirty="0" smtClean="0"/>
            </a:br>
            <a:r>
              <a:rPr lang="fr-FR" sz="3600" b="1" dirty="0" smtClean="0"/>
              <a:t>&amp; Programmation sur TI82/83</a:t>
            </a:r>
            <a:endParaRPr lang="fr-FR" sz="3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027436"/>
            <a:ext cx="8064896" cy="4830564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fr-F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Temps de parcours</a:t>
            </a:r>
          </a:p>
          <a:p>
            <a:pPr marL="457200" indent="-457200" algn="l">
              <a:buAutoNum type="arabicPeriod"/>
            </a:pPr>
            <a:r>
              <a:rPr lang="fr-F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 fait cet algorithme ?</a:t>
            </a:r>
          </a:p>
          <a:p>
            <a:pPr marL="457200" indent="-457200" algn="l">
              <a:buAutoNum type="arabicPeriod"/>
            </a:pPr>
            <a:r>
              <a:rPr lang="fr-F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Nombre mystère</a:t>
            </a:r>
          </a:p>
          <a:p>
            <a:pPr marL="457200" indent="-457200" algn="l">
              <a:buAutoNum type="arabicPeriod"/>
            </a:pPr>
            <a:r>
              <a:rPr lang="fr-F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Dichotomie</a:t>
            </a:r>
          </a:p>
          <a:p>
            <a:pPr marL="457200" indent="-457200" algn="l">
              <a:buAutoNum type="arabicPeriod"/>
            </a:pPr>
            <a:r>
              <a:rPr lang="fr-F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 fait cet algorithme ?</a:t>
            </a:r>
          </a:p>
          <a:p>
            <a:pPr marL="457200" indent="-457200" algn="l">
              <a:buAutoNum type="arabicPeriod"/>
            </a:pPr>
            <a:r>
              <a:rPr lang="fr-F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 fait cet algorithme ?</a:t>
            </a:r>
          </a:p>
          <a:p>
            <a:pPr marL="457200" indent="-457200" algn="l">
              <a:buAutoNum type="arabicPeriod"/>
            </a:pPr>
            <a:r>
              <a:rPr lang="fr-F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Rectification de courbe</a:t>
            </a:r>
          </a:p>
          <a:p>
            <a:pPr marL="457200" indent="-457200" algn="l">
              <a:buAutoNum type="arabicPeriod"/>
            </a:pPr>
            <a:r>
              <a:rPr lang="fr-F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Toujours plus For</a:t>
            </a:r>
          </a:p>
          <a:p>
            <a:pPr marL="457200" indent="-457200" algn="l">
              <a:buAutoNum type="arabicPeriod"/>
            </a:pPr>
            <a:r>
              <a:rPr lang="fr-F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p’tits </a:t>
            </a:r>
            <a:r>
              <a:rPr lang="fr-FR" sz="22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ch’vaux</a:t>
            </a:r>
            <a:endParaRPr lang="fr-FR" sz="22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 algn="l">
              <a:buAutoNum type="arabicPeriod"/>
            </a:pPr>
            <a:r>
              <a:rPr lang="fr-F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Prise de décision</a:t>
            </a:r>
          </a:p>
          <a:p>
            <a:pPr marL="457200" indent="-457200" algn="l">
              <a:buAutoNum type="arabicPeriod"/>
            </a:pPr>
            <a:r>
              <a:rPr lang="fr-FR" sz="22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Sierpiński</a:t>
            </a:r>
            <a:endParaRPr lang="fr-FR" sz="22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65386"/>
            <a:ext cx="1462050" cy="14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4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484784"/>
            <a:ext cx="5184576" cy="414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 algn="l">
              <a:tabLst>
                <a:tab pos="444500" algn="l"/>
              </a:tabLst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2.</a:t>
            </a:r>
            <a:r>
              <a:rPr lang="fr-FR" sz="2000" dirty="0">
                <a:solidFill>
                  <a:schemeClr val="tx1"/>
                </a:solidFill>
              </a:rPr>
              <a:t>	 On note la fonction qui, à tout entier naturel associe le résultat . Représenter graphiquement cette fonction.</a:t>
            </a:r>
            <a:endParaRPr lang="fr-FR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54325"/>
            <a:ext cx="7194694" cy="419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5580112" y="3533800"/>
            <a:ext cx="3456384" cy="320756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  <a:r>
              <a:rPr lang="fr-FR" sz="1800" dirty="0" err="1" smtClean="0">
                <a:solidFill>
                  <a:schemeClr val="accent4">
                    <a:lumMod val="75000"/>
                  </a:schemeClr>
                </a:solidFill>
              </a:rPr>
              <a:t>n,z</a:t>
            </a: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 deux entiers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n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le reste de la division euclidienne de n par 2 vaut 0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Alors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z prend la valeur n/2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z prend la valeur –(n+1)/2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z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742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414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algn="l">
              <a:tabLst>
                <a:tab pos="274638" algn="l"/>
              </a:tabLst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3.	Écrire un algorithme qui, prenant en entrée un entier relatif (positif ou nul ou négatif) affiche un entier naturel tel que, deux entrées distinctes engendrent deux sorties distinctes.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3533800"/>
            <a:ext cx="3456384" cy="320756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  <a:r>
              <a:rPr lang="fr-FR" sz="1800" dirty="0" err="1" smtClean="0">
                <a:solidFill>
                  <a:schemeClr val="accent4">
                    <a:lumMod val="75000"/>
                  </a:schemeClr>
                </a:solidFill>
              </a:rPr>
              <a:t>n,z</a:t>
            </a: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 deux entiers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z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z&lt;0 </a:t>
            </a:r>
            <a:r>
              <a:rPr lang="fr-FR" sz="1800" dirty="0" smtClean="0">
                <a:solidFill>
                  <a:schemeClr val="tx1"/>
                </a:solidFill>
              </a:rPr>
              <a:t>Alors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 prend la valeur 2z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n prend la valeur –2z-1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endParaRPr lang="fr-FR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810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ous-titre 2"/>
              <p:cNvSpPr txBox="1">
                <a:spLocks/>
              </p:cNvSpPr>
              <p:nvPr/>
            </p:nvSpPr>
            <p:spPr>
              <a:xfrm>
                <a:off x="251520" y="1844824"/>
                <a:ext cx="5184576" cy="41404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AutoNum type="arabicPeriod" startAt="4"/>
                  <a:tabLst>
                    <a:tab pos="274638" algn="l"/>
                  </a:tabLst>
                </a:pPr>
                <a:r>
                  <a:rPr lang="fr-FR" sz="2000" dirty="0" smtClean="0">
                    <a:solidFill>
                      <a:schemeClr val="tx1"/>
                    </a:solidFill>
                    <a:effectLst/>
                  </a:rPr>
                  <a:t>Quel résultat ressort de ces deux algorithmes?</a:t>
                </a:r>
              </a:p>
              <a:p>
                <a:pPr marL="457200" indent="-457200" algn="l">
                  <a:buAutoNum type="arabicPeriod" startAt="4"/>
                  <a:tabLst>
                    <a:tab pos="274638" algn="l"/>
                  </a:tabLst>
                </a:pPr>
                <a:endParaRPr lang="fr-FR" sz="2000" dirty="0">
                  <a:solidFill>
                    <a:schemeClr val="tx1"/>
                  </a:solidFill>
                </a:endParaRPr>
              </a:p>
              <a:p>
                <a:pPr algn="l">
                  <a:tabLst>
                    <a:tab pos="2746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𝑐𝑎𝑟𝑑</m:t>
                      </m:r>
                      <m:d>
                        <m:d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ℕ</m:t>
                          </m:r>
                        </m:e>
                      </m:d>
                      <m:r>
                        <a:rPr lang="fr-FR" sz="28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/>
                        </a:rPr>
                        <m:t>𝑐𝑎𝑟𝑑</m:t>
                      </m:r>
                      <m:d>
                        <m:d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5184576" cy="4140460"/>
              </a:xfrm>
              <a:prstGeom prst="rect">
                <a:avLst/>
              </a:prstGeom>
              <a:blipFill rotWithShape="1">
                <a:blip r:embed="rId4"/>
                <a:stretch>
                  <a:fillRect l="-1175" t="-8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ous-titre 2"/>
          <p:cNvSpPr txBox="1">
            <a:spLocks/>
          </p:cNvSpPr>
          <p:nvPr/>
        </p:nvSpPr>
        <p:spPr>
          <a:xfrm>
            <a:off x="5580112" y="3533800"/>
            <a:ext cx="3456384" cy="320756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  <a:r>
              <a:rPr lang="fr-FR" sz="1800" dirty="0" err="1" smtClean="0">
                <a:solidFill>
                  <a:schemeClr val="accent4">
                    <a:lumMod val="75000"/>
                  </a:schemeClr>
                </a:solidFill>
              </a:rPr>
              <a:t>n,z</a:t>
            </a: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 deux entiers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n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le reste de la division euclidienne de n par 2 vaut 0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Alors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z prend la valeur n/2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z prend la valeur –(n+1)/2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z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ous-titre 2"/>
              <p:cNvSpPr txBox="1">
                <a:spLocks/>
              </p:cNvSpPr>
              <p:nvPr/>
            </p:nvSpPr>
            <p:spPr>
              <a:xfrm>
                <a:off x="251520" y="5805264"/>
                <a:ext cx="5184576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Wingdings"/>
                  <a:buChar char="Ø"/>
                </a:pPr>
                <a:r>
                  <a:rPr lang="fr-FR" sz="2400" dirty="0">
                    <a:solidFill>
                      <a:schemeClr val="accent2">
                        <a:lumMod val="75000"/>
                      </a:schemeClr>
                    </a:solidFill>
                  </a:rPr>
                  <a:t>U</a:t>
                </a:r>
                <a:r>
                  <a:rPr lang="fr-FR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 peu de philosophie de l’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∞</m:t>
                    </m:r>
                  </m:oMath>
                </a14:m>
                <a:endParaRPr lang="fr-FR" sz="2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05264"/>
                <a:ext cx="5184576" cy="576064"/>
              </a:xfrm>
              <a:prstGeom prst="rect">
                <a:avLst/>
              </a:prstGeom>
              <a:blipFill rotWithShape="1">
                <a:blip r:embed="rId5"/>
                <a:stretch>
                  <a:fillRect l="-1528" t="-8421" b="-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14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 - 1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Un algorithme vous est donné ci-contre :</a:t>
            </a:r>
          </a:p>
          <a:p>
            <a:pPr marL="457200" indent="-457200" algn="l">
              <a:buAutoNum type="arabicParenR"/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Tester l’algorithme sur plusieurs entiers.</a:t>
            </a:r>
          </a:p>
          <a:p>
            <a:pPr marL="457200" indent="-457200" algn="l">
              <a:buAutoNum type="arabicParenR"/>
            </a:pPr>
            <a:r>
              <a:rPr lang="fr-FR" sz="2000" dirty="0" smtClean="0">
                <a:solidFill>
                  <a:schemeClr val="tx1"/>
                </a:solidFill>
              </a:rPr>
              <a:t>Emettre une conjecture concernant cet algorithme.</a:t>
            </a:r>
          </a:p>
          <a:p>
            <a:pPr marL="457200" indent="-457200" algn="l">
              <a:buAutoNum type="arabicParenR"/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Démontrer votre conjecture.</a:t>
            </a:r>
          </a:p>
          <a:p>
            <a:pPr marL="457200" indent="-457200" algn="l">
              <a:buAutoNum type="arabicParenR"/>
            </a:pPr>
            <a:r>
              <a:rPr lang="fr-FR" sz="2000" dirty="0" smtClean="0">
                <a:solidFill>
                  <a:schemeClr val="tx1"/>
                </a:solidFill>
              </a:rPr>
              <a:t>Modifier l’algorithme pour qu’il affiche le nombre de boucles effectuées.</a:t>
            </a:r>
            <a:endParaRPr lang="fr-FR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3533800"/>
            <a:ext cx="3456384" cy="3135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>
                <a:solidFill>
                  <a:schemeClr val="tx1"/>
                </a:solidFill>
              </a:rPr>
              <a:t>Tant que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fr-FR" sz="2000" dirty="0" smtClean="0">
                <a:latin typeface="Symbol" pitchFamily="18" charset="2"/>
              </a:rPr>
              <a:t>¹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20 </a:t>
            </a:r>
            <a:r>
              <a:rPr lang="fr-FR" sz="1800" dirty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fr-FR" sz="1800" dirty="0" smtClean="0">
                <a:solidFill>
                  <a:schemeClr val="tx1"/>
                </a:solidFill>
              </a:rPr>
              <a:t>Si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N&lt;20 </a:t>
            </a:r>
            <a:r>
              <a:rPr lang="fr-FR" sz="1800" dirty="0" smtClean="0">
                <a:solidFill>
                  <a:schemeClr val="tx1"/>
                </a:solidFill>
              </a:rPr>
              <a:t>alors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2N→N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N-4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→N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err="1" smtClean="0">
                <a:solidFill>
                  <a:schemeClr val="tx1"/>
                </a:solidFill>
              </a:rPr>
              <a:t>FinTantQue</a:t>
            </a:r>
            <a:endParaRPr lang="fr-FR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N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516216" y="116632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 rot="3019845">
            <a:off x="4902840" y="1465497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CAPES 2012</a:t>
            </a:r>
            <a:endParaRPr lang="fr-F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624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 - 1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Tester l’algorithme sur plusieurs entiers.</a:t>
            </a:r>
            <a:endParaRPr lang="fr-FR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251520" y="4509120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Programme très simple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251520" y="5013176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Gestion des entrées / sorties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516216" y="116632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 rot="3019845">
            <a:off x="4902840" y="1465497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CAPES 2012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6136250" y="3533800"/>
            <a:ext cx="3007750" cy="3135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>
                <a:solidFill>
                  <a:schemeClr val="tx1"/>
                </a:solidFill>
              </a:rPr>
              <a:t>Tant que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fr-FR" sz="2000" dirty="0" smtClean="0">
                <a:latin typeface="Symbol" pitchFamily="18" charset="2"/>
              </a:rPr>
              <a:t>¹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20 </a:t>
            </a:r>
            <a:r>
              <a:rPr lang="fr-FR" sz="1800" dirty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fr-FR" sz="1800" dirty="0" smtClean="0">
                <a:solidFill>
                  <a:schemeClr val="tx1"/>
                </a:solidFill>
              </a:rPr>
              <a:t>Si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N&lt;20 </a:t>
            </a:r>
            <a:r>
              <a:rPr lang="fr-FR" sz="1800" dirty="0" smtClean="0">
                <a:solidFill>
                  <a:schemeClr val="tx1"/>
                </a:solidFill>
              </a:rPr>
              <a:t>alors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2N→N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N-4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→N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err="1" smtClean="0">
                <a:solidFill>
                  <a:schemeClr val="tx1"/>
                </a:solidFill>
              </a:rPr>
              <a:t>FinTantQue</a:t>
            </a:r>
            <a:endParaRPr lang="fr-FR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N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" y="3152775"/>
            <a:ext cx="61341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487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 - 1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534988" algn="l">
              <a:tabLst>
                <a:tab pos="534988" algn="l"/>
              </a:tabLst>
            </a:pPr>
            <a:r>
              <a:rPr lang="fr-FR" sz="2000" dirty="0" smtClean="0">
                <a:solidFill>
                  <a:schemeClr val="tx1"/>
                </a:solidFill>
              </a:rPr>
              <a:t>2)</a:t>
            </a:r>
            <a:r>
              <a:rPr lang="fr-FR" sz="2000" dirty="0">
                <a:solidFill>
                  <a:schemeClr val="tx1"/>
                </a:solidFill>
              </a:rPr>
              <a:t>	</a:t>
            </a:r>
            <a:r>
              <a:rPr lang="fr-FR" sz="2000" dirty="0" smtClean="0">
                <a:solidFill>
                  <a:schemeClr val="tx1"/>
                </a:solidFill>
              </a:rPr>
              <a:t>Emettre </a:t>
            </a:r>
            <a:r>
              <a:rPr lang="fr-FR" sz="2000" dirty="0">
                <a:solidFill>
                  <a:schemeClr val="tx1"/>
                </a:solidFill>
              </a:rPr>
              <a:t>une conjecture concernant cet algorithme</a:t>
            </a:r>
            <a:endParaRPr lang="fr-FR" sz="2000" dirty="0" smtClean="0">
              <a:solidFill>
                <a:schemeClr val="tx1"/>
              </a:solidFill>
              <a:effectLst/>
            </a:endParaRPr>
          </a:p>
          <a:p>
            <a:pPr algn="l">
              <a:tabLst>
                <a:tab pos="444500" algn="l"/>
              </a:tabLst>
            </a:pP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tabLst>
                <a:tab pos="444500" algn="l"/>
              </a:tabLst>
            </a:pPr>
            <a:r>
              <a:rPr lang="fr-FR" sz="2000" b="1" dirty="0" smtClean="0">
                <a:solidFill>
                  <a:schemeClr val="tx1"/>
                </a:solidFill>
              </a:rPr>
              <a:t>Quelque soit l’entier l’algorithme renvoie 20.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3533800"/>
            <a:ext cx="3456384" cy="3135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>
                <a:solidFill>
                  <a:schemeClr val="tx1"/>
                </a:solidFill>
              </a:rPr>
              <a:t>Tant que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fr-FR" sz="2000" dirty="0" smtClean="0">
                <a:latin typeface="Symbol" pitchFamily="18" charset="2"/>
              </a:rPr>
              <a:t>¹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20 </a:t>
            </a:r>
            <a:r>
              <a:rPr lang="fr-FR" sz="1800" dirty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fr-FR" sz="1800" dirty="0" smtClean="0">
                <a:solidFill>
                  <a:schemeClr val="tx1"/>
                </a:solidFill>
              </a:rPr>
              <a:t>Si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N&lt;20 </a:t>
            </a:r>
            <a:r>
              <a:rPr lang="fr-FR" sz="1800" dirty="0" smtClean="0">
                <a:solidFill>
                  <a:schemeClr val="tx1"/>
                </a:solidFill>
              </a:rPr>
              <a:t>alors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2N→N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N-4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→N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err="1" smtClean="0">
                <a:solidFill>
                  <a:schemeClr val="tx1"/>
                </a:solidFill>
              </a:rPr>
              <a:t>FinTantQue</a:t>
            </a:r>
            <a:endParaRPr lang="fr-FR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N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516216" y="116632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 rot="3019845">
            <a:off x="4902840" y="1465497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CAPES 2012</a:t>
            </a:r>
            <a:endParaRPr lang="fr-F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19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 - 1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444500" algn="l"/>
              </a:tabLst>
            </a:pPr>
            <a:r>
              <a:rPr lang="fr-FR" sz="2000" dirty="0">
                <a:solidFill>
                  <a:schemeClr val="tx1"/>
                </a:solidFill>
              </a:rPr>
              <a:t>3)	 Démontrer votre conjecture </a:t>
            </a:r>
            <a:endParaRPr lang="fr-FR" sz="2000" dirty="0" smtClean="0">
              <a:solidFill>
                <a:schemeClr val="tx1"/>
              </a:solidFill>
              <a:effectLst/>
            </a:endParaRPr>
          </a:p>
          <a:p>
            <a:pPr algn="l">
              <a:tabLst>
                <a:tab pos="444500" algn="l"/>
              </a:tabLst>
            </a:pP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tabLst>
                <a:tab pos="444500" algn="l"/>
              </a:tabLst>
            </a:pPr>
            <a:r>
              <a:rPr lang="fr-FR" sz="2000" dirty="0" smtClean="0">
                <a:solidFill>
                  <a:schemeClr val="tx1"/>
                </a:solidFill>
              </a:rPr>
              <a:t>On démontre facilement qu’il suffit de vérifier la conjecture pour N=20,21,22,23. Ce qui se fait facilement.</a:t>
            </a:r>
            <a:endParaRPr lang="fr-FR" sz="2000" b="1" dirty="0" smtClean="0">
              <a:solidFill>
                <a:schemeClr val="tx1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3533800"/>
            <a:ext cx="3456384" cy="3135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>
                <a:solidFill>
                  <a:schemeClr val="tx1"/>
                </a:solidFill>
              </a:rPr>
              <a:t>Tant que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fr-FR" sz="2000" dirty="0" smtClean="0">
                <a:latin typeface="Symbol" pitchFamily="18" charset="2"/>
              </a:rPr>
              <a:t>¹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20 </a:t>
            </a:r>
            <a:r>
              <a:rPr lang="fr-FR" sz="1800" dirty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fr-FR" sz="1800" dirty="0" smtClean="0">
                <a:solidFill>
                  <a:schemeClr val="tx1"/>
                </a:solidFill>
              </a:rPr>
              <a:t>Si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N&lt;20 </a:t>
            </a:r>
            <a:r>
              <a:rPr lang="fr-FR" sz="1800" dirty="0" smtClean="0">
                <a:solidFill>
                  <a:schemeClr val="tx1"/>
                </a:solidFill>
              </a:rPr>
              <a:t>alors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2N→N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N-4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→N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err="1" smtClean="0">
                <a:solidFill>
                  <a:schemeClr val="tx1"/>
                </a:solidFill>
              </a:rPr>
              <a:t>FinTantQue</a:t>
            </a:r>
            <a:endParaRPr lang="fr-FR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N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516216" y="116632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 rot="3019845">
            <a:off x="4902840" y="1465497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CAPES 2012</a:t>
            </a:r>
            <a:endParaRPr lang="fr-FR" b="1" dirty="0">
              <a:solidFill>
                <a:schemeClr val="accent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11810"/>
            <a:ext cx="12477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495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 - 1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 algn="l">
              <a:tabLst>
                <a:tab pos="444500" algn="l"/>
              </a:tabLst>
            </a:pPr>
            <a:r>
              <a:rPr lang="fr-FR" sz="2000" dirty="0" smtClean="0">
                <a:solidFill>
                  <a:schemeClr val="tx1"/>
                </a:solidFill>
              </a:rPr>
              <a:t>4)	Modifier </a:t>
            </a:r>
            <a:r>
              <a:rPr lang="fr-FR" sz="2000" dirty="0">
                <a:solidFill>
                  <a:schemeClr val="tx1"/>
                </a:solidFill>
              </a:rPr>
              <a:t>l’algorithme pour qu’il affiche le nombre de boucles effectuées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251520" y="3068960"/>
            <a:ext cx="3456384" cy="3692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N et C des entiers.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N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0→C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>
                <a:solidFill>
                  <a:schemeClr val="tx1"/>
                </a:solidFill>
              </a:rPr>
              <a:t>Tant que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fr-FR" sz="2000" dirty="0" smtClean="0">
                <a:latin typeface="Symbol" pitchFamily="18" charset="2"/>
              </a:rPr>
              <a:t>¹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20 </a:t>
            </a:r>
            <a:r>
              <a:rPr lang="fr-FR" sz="1800" dirty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fr-FR" sz="1800" dirty="0" smtClean="0">
                <a:solidFill>
                  <a:schemeClr val="tx1"/>
                </a:solidFill>
              </a:rPr>
              <a:t>Si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N&lt;20 </a:t>
            </a:r>
            <a:r>
              <a:rPr lang="fr-FR" sz="1800" dirty="0" smtClean="0">
                <a:solidFill>
                  <a:schemeClr val="tx1"/>
                </a:solidFill>
              </a:rPr>
              <a:t>alors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2N→N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N-4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→N</a:t>
            </a: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1800" dirty="0" err="1" smtClean="0">
                <a:solidFill>
                  <a:schemeClr val="tx1"/>
                </a:solidFill>
              </a:rPr>
              <a:t>FinSi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>
                <a:solidFill>
                  <a:schemeClr val="tx1"/>
                </a:solidFill>
              </a:rPr>
              <a:t>	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C+1→C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tabLst>
                <a:tab pos="352425" algn="l"/>
              </a:tabLst>
            </a:pPr>
            <a:r>
              <a:rPr lang="fr-FR" sz="1800" dirty="0" err="1" smtClean="0">
                <a:solidFill>
                  <a:schemeClr val="tx1"/>
                </a:solidFill>
              </a:rPr>
              <a:t>FinTantQue</a:t>
            </a:r>
            <a:endParaRPr lang="fr-FR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N,C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516216" y="116632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 rot="3019845">
            <a:off x="4902840" y="1465497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CAPES 2012</a:t>
            </a:r>
            <a:endParaRPr lang="fr-FR" b="1" dirty="0">
              <a:solidFill>
                <a:schemeClr val="accent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76872"/>
            <a:ext cx="307591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261857"/>
            <a:ext cx="2338959" cy="121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980" y="5261857"/>
            <a:ext cx="2366508" cy="120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llipse 6"/>
          <p:cNvSpPr/>
          <p:nvPr/>
        </p:nvSpPr>
        <p:spPr>
          <a:xfrm>
            <a:off x="251520" y="4221088"/>
            <a:ext cx="64807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75556" y="5572450"/>
            <a:ext cx="900100" cy="3768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843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 - 1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sz="3200" b="1" dirty="0" err="1" smtClean="0">
                <a:solidFill>
                  <a:schemeClr val="accent5">
                    <a:lumMod val="50000"/>
                  </a:schemeClr>
                </a:solidFill>
              </a:rPr>
              <a:t>Tle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7. Rectification d’une courbe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2948880" cy="414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Ecrire un algorithme qui permet de calculer une valeur approchée de la longueur de la courbe ci-contre à partir des 6 points ci-contre.</a:t>
            </a:r>
          </a:p>
          <a:p>
            <a:pPr marL="457200" indent="-457200" algn="l">
              <a:buAutoNum type="arabicPeriod"/>
            </a:pPr>
            <a:r>
              <a:rPr lang="fr-FR" sz="2000" dirty="0" smtClean="0">
                <a:solidFill>
                  <a:schemeClr val="tx1"/>
                </a:solidFill>
              </a:rPr>
              <a:t>Modifier votre algorithme pour utiliser n points </a:t>
            </a:r>
            <a:r>
              <a:rPr lang="fr-FR" sz="2000" dirty="0" err="1" smtClean="0">
                <a:solidFill>
                  <a:schemeClr val="tx1"/>
                </a:solidFill>
              </a:rPr>
              <a:t>équirépartis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sur 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[-1;5].</a:t>
            </a:r>
            <a:endParaRPr lang="fr-FR" sz="20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Pour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220" y="1733829"/>
            <a:ext cx="47148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2080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 - 1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sz="3200" b="1" dirty="0" err="1" smtClean="0">
                <a:solidFill>
                  <a:schemeClr val="accent5">
                    <a:lumMod val="50000"/>
                  </a:schemeClr>
                </a:solidFill>
              </a:rPr>
              <a:t>Tle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7. Rectification d’une courbe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2948880" cy="414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Ecrire un algorithme qui permet de calculer une valeur approchée de la longueur de la courbe ci-contre à partir des 6 points ci-contre.</a:t>
            </a:r>
          </a:p>
          <a:p>
            <a:pPr marL="457200" indent="-457200" algn="l">
              <a:buAutoNum type="arabicPeriod"/>
            </a:pPr>
            <a:r>
              <a:rPr lang="fr-FR" sz="2000" dirty="0" smtClean="0">
                <a:solidFill>
                  <a:schemeClr val="tx1"/>
                </a:solidFill>
              </a:rPr>
              <a:t>Modifier votre algorithme pour utiliser n points </a:t>
            </a:r>
            <a:r>
              <a:rPr lang="fr-FR" sz="2000" dirty="0" err="1" smtClean="0">
                <a:solidFill>
                  <a:schemeClr val="tx1"/>
                </a:solidFill>
              </a:rPr>
              <a:t>équirépartis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sur 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[-1;5].</a:t>
            </a:r>
            <a:endParaRPr lang="fr-FR" sz="20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Pour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19325"/>
            <a:ext cx="59436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6816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Temps de parcours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Ecrire un programme qui 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demande à l’utilisateur la distance parcourue (en km)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la vitesse moyenne (en km/h)</a:t>
            </a: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Le programme doit renvoyer le temps de trajet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4005064"/>
            <a:ext cx="3456384" cy="23762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D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V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D/V→H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H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251520" y="4509120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Programme très simple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251520" y="5013176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Gestion des entrées / sorties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144016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E/S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759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 - 1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sz="3200" b="1" dirty="0" err="1" smtClean="0">
                <a:solidFill>
                  <a:schemeClr val="accent5">
                    <a:lumMod val="50000"/>
                  </a:schemeClr>
                </a:solidFill>
              </a:rPr>
              <a:t>Tle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7. Rectification d’une courbe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556791"/>
            <a:ext cx="8712968" cy="662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1. Ecrire un algorithme qui permet de calculer une valeur approchée de la longueur de la courbe ci-contre à partir des 6 points ci-contre.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Pour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19325"/>
            <a:ext cx="59436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ous-titre 2"/>
              <p:cNvSpPr txBox="1">
                <a:spLocks/>
              </p:cNvSpPr>
              <p:nvPr/>
            </p:nvSpPr>
            <p:spPr>
              <a:xfrm>
                <a:off x="0" y="2924944"/>
                <a:ext cx="3711150" cy="2952328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fr-FR" sz="2000" dirty="0" smtClean="0">
                    <a:solidFill>
                      <a:schemeClr val="tx1"/>
                    </a:solidFill>
                  </a:rPr>
                  <a:t>Algorithme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Variables :  </a:t>
                </a:r>
                <a:r>
                  <a:rPr lang="fr-FR" sz="18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L,x</a:t>
                </a:r>
                <a:r>
                  <a:rPr lang="fr-FR" sz="1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des réels.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Début</a:t>
                </a:r>
                <a:endParaRPr lang="fr-FR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>
                    <a:solidFill>
                      <a:schemeClr val="accent5">
                        <a:lumMod val="75000"/>
                      </a:schemeClr>
                    </a:solidFill>
                  </a:rPr>
                  <a:t>0 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→L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tx1"/>
                    </a:solidFill>
                  </a:rPr>
                  <a:t>Pour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x </a:t>
                </a:r>
                <a:r>
                  <a:rPr lang="fr-FR" sz="1800" dirty="0" smtClean="0">
                    <a:solidFill>
                      <a:schemeClr val="tx1"/>
                    </a:solidFill>
                  </a:rPr>
                  <a:t>allant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de -1 à 4</a:t>
                </a:r>
              </a:p>
              <a:p>
                <a:pPr algn="l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𝐿</m:t>
                      </m:r>
                      <m:r>
                        <a:rPr lang="fr-FR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fr-FR" sz="1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1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fr-FR" sz="18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8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sz="1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fr-FR" sz="18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fr-FR" sz="18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fr-FR" sz="1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sz="1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18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fr-FR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→</m:t>
                      </m:r>
                      <m:r>
                        <a:rPr lang="fr-FR" sz="18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8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err="1" smtClean="0">
                    <a:solidFill>
                      <a:schemeClr val="tx1"/>
                    </a:solidFill>
                  </a:rPr>
                  <a:t>FinPour</a:t>
                </a:r>
                <a:endParaRPr lang="fr-FR" sz="1800" dirty="0" smtClean="0">
                  <a:solidFill>
                    <a:schemeClr val="tx1"/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Afficher L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Fin</a:t>
                </a:r>
              </a:p>
              <a:p>
                <a:pPr algn="l"/>
                <a:endParaRPr lang="fr-FR" sz="18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24944"/>
                <a:ext cx="3711150" cy="29523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54153"/>
            <a:ext cx="3893636" cy="263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5733251"/>
            <a:ext cx="3885057" cy="107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1721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 - 1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sz="3200" b="1" dirty="0" err="1" smtClean="0">
                <a:solidFill>
                  <a:schemeClr val="accent5">
                    <a:lumMod val="50000"/>
                  </a:schemeClr>
                </a:solidFill>
              </a:rPr>
              <a:t>Tle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7. Rectification d’une courbe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556791"/>
            <a:ext cx="8712968" cy="662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2. Modifier </a:t>
            </a:r>
            <a:r>
              <a:rPr lang="fr-FR" sz="2000" dirty="0">
                <a:solidFill>
                  <a:schemeClr val="tx1"/>
                </a:solidFill>
              </a:rPr>
              <a:t>votre algorithme pour utiliser n points </a:t>
            </a:r>
            <a:r>
              <a:rPr lang="fr-FR" sz="2000" dirty="0" err="1">
                <a:solidFill>
                  <a:schemeClr val="tx1"/>
                </a:solidFill>
              </a:rPr>
              <a:t>équirépartis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sur [-</a:t>
            </a:r>
            <a:r>
              <a:rPr lang="fr-FR" sz="2000" dirty="0">
                <a:solidFill>
                  <a:schemeClr val="tx1"/>
                </a:solidFill>
              </a:rPr>
              <a:t>1;5]</a:t>
            </a:r>
            <a:r>
              <a:rPr lang="fr-FR" sz="2000" dirty="0" smtClean="0"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Pour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ous-titre 2"/>
              <p:cNvSpPr txBox="1">
                <a:spLocks/>
              </p:cNvSpPr>
              <p:nvPr/>
            </p:nvSpPr>
            <p:spPr>
              <a:xfrm>
                <a:off x="-1" y="2924944"/>
                <a:ext cx="4211961" cy="3672408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Algorithme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Variables :  </a:t>
                </a:r>
                <a:r>
                  <a:rPr lang="fr-FR" sz="18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L,x</a:t>
                </a:r>
                <a:r>
                  <a:rPr lang="fr-FR" sz="1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des réels. N un entier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Début</a:t>
                </a:r>
                <a:endParaRPr lang="fr-FR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>
                    <a:solidFill>
                      <a:schemeClr val="accent5">
                        <a:lumMod val="75000"/>
                      </a:schemeClr>
                    </a:solidFill>
                  </a:rPr>
                  <a:t>0 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→L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Lire n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tx1"/>
                    </a:solidFill>
                  </a:rPr>
                  <a:t>Pour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x </a:t>
                </a:r>
                <a:r>
                  <a:rPr lang="fr-FR" sz="1800" dirty="0" smtClean="0">
                    <a:solidFill>
                      <a:schemeClr val="tx1"/>
                    </a:solidFill>
                  </a:rPr>
                  <a:t>allant</a:t>
                </a: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de -1 à 5-6/n avec pas de 6/n </a:t>
                </a:r>
              </a:p>
              <a:p>
                <a:pPr algn="l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𝐿</m:t>
                      </m:r>
                      <m:r>
                        <a:rPr lang="fr-FR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fr-FR" sz="1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1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8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fr-FR" sz="1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sz="18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8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sz="1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fr-FR" sz="18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sz="1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80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num>
                                        <m:den>
                                          <m:r>
                                            <a:rPr lang="fr-FR" sz="1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fr-FR" sz="18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fr-FR" sz="1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sz="1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18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fr-FR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→</m:t>
                      </m:r>
                      <m:r>
                        <a:rPr lang="fr-FR" sz="18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8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err="1" smtClean="0">
                    <a:solidFill>
                      <a:schemeClr val="tx1"/>
                    </a:solidFill>
                  </a:rPr>
                  <a:t>FinPour</a:t>
                </a:r>
                <a:endParaRPr lang="fr-FR" sz="1800" dirty="0" smtClean="0">
                  <a:solidFill>
                    <a:schemeClr val="tx1"/>
                  </a:solidFill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Afficher L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fr-F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Fin</a:t>
                </a:r>
              </a:p>
              <a:p>
                <a:pPr algn="l"/>
                <a:endParaRPr lang="fr-FR" sz="14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924944"/>
                <a:ext cx="4211961" cy="36724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84" y="2258197"/>
            <a:ext cx="3899280" cy="333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16624"/>
            <a:ext cx="3385099" cy="119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3774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 - 1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sz="3200" b="1" dirty="0" err="1" smtClean="0">
                <a:solidFill>
                  <a:schemeClr val="accent5">
                    <a:lumMod val="50000"/>
                  </a:schemeClr>
                </a:solidFill>
              </a:rPr>
              <a:t>Tle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7. Rectification d’une courbe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Pour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19325"/>
            <a:ext cx="59436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46482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ous-titre 2"/>
          <p:cNvSpPr txBox="1">
            <a:spLocks/>
          </p:cNvSpPr>
          <p:nvPr/>
        </p:nvSpPr>
        <p:spPr>
          <a:xfrm>
            <a:off x="4932040" y="1484784"/>
            <a:ext cx="419987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n peu de calcul formel…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26" y="5275010"/>
            <a:ext cx="3385099" cy="119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2328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8. Toujours plus For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414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u="sng" dirty="0" smtClean="0">
                <a:solidFill>
                  <a:schemeClr val="tx1"/>
                </a:solidFill>
                <a:effectLst/>
              </a:rPr>
              <a:t>Intervalle de fluctuation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On lance 100 fois une pièce de monnaie parfaitement équilibrée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On </a:t>
            </a:r>
            <a:r>
              <a:rPr lang="fr-FR" sz="2000" dirty="0">
                <a:solidFill>
                  <a:schemeClr val="tx1"/>
                </a:solidFill>
              </a:rPr>
              <a:t>note la fréquence d’apparition du </a:t>
            </a:r>
            <a:r>
              <a:rPr lang="fr-FR" sz="2000" dirty="0" smtClean="0">
                <a:solidFill>
                  <a:schemeClr val="tx1"/>
                </a:solidFill>
              </a:rPr>
              <a:t>pile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sur </a:t>
            </a:r>
            <a:r>
              <a:rPr lang="fr-FR" sz="2000" dirty="0">
                <a:solidFill>
                  <a:schemeClr val="tx1"/>
                </a:solidFill>
              </a:rPr>
              <a:t>ces 100 </a:t>
            </a:r>
            <a:r>
              <a:rPr lang="fr-FR" sz="2000" dirty="0" smtClean="0">
                <a:solidFill>
                  <a:schemeClr val="tx1"/>
                </a:solidFill>
              </a:rPr>
              <a:t>lancers.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On </a:t>
            </a:r>
            <a:r>
              <a:rPr lang="fr-FR" sz="2000" dirty="0">
                <a:solidFill>
                  <a:schemeClr val="tx1"/>
                </a:solidFill>
              </a:rPr>
              <a:t>effectue 200 simulations et l’on </a:t>
            </a:r>
            <a:r>
              <a:rPr lang="fr-FR" sz="2000" dirty="0" smtClean="0">
                <a:solidFill>
                  <a:schemeClr val="tx1"/>
                </a:solidFill>
              </a:rPr>
              <a:t>mémorise </a:t>
            </a:r>
            <a:r>
              <a:rPr lang="fr-FR" sz="2000" dirty="0">
                <a:solidFill>
                  <a:schemeClr val="tx1"/>
                </a:solidFill>
              </a:rPr>
              <a:t>les fréquences </a:t>
            </a:r>
            <a:r>
              <a:rPr lang="fr-FR" sz="2000" dirty="0" smtClean="0">
                <a:solidFill>
                  <a:schemeClr val="tx1"/>
                </a:solidFill>
              </a:rPr>
              <a:t>dans </a:t>
            </a:r>
            <a:r>
              <a:rPr lang="fr-FR" sz="2000" dirty="0">
                <a:solidFill>
                  <a:schemeClr val="tx1"/>
                </a:solidFill>
              </a:rPr>
              <a:t>une liste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On </a:t>
            </a:r>
            <a:r>
              <a:rPr lang="fr-FR" sz="2000" dirty="0">
                <a:solidFill>
                  <a:schemeClr val="tx1"/>
                </a:solidFill>
              </a:rPr>
              <a:t>représente graphiquement </a:t>
            </a:r>
            <a:r>
              <a:rPr lang="fr-FR" sz="2000" dirty="0" smtClean="0">
                <a:solidFill>
                  <a:schemeClr val="tx1"/>
                </a:solidFill>
              </a:rPr>
              <a:t>cette </a:t>
            </a:r>
            <a:r>
              <a:rPr lang="fr-FR" sz="2000" dirty="0">
                <a:solidFill>
                  <a:schemeClr val="tx1"/>
                </a:solidFill>
              </a:rPr>
              <a:t>liste des </a:t>
            </a:r>
            <a:r>
              <a:rPr lang="fr-FR" sz="2000" dirty="0" smtClean="0">
                <a:solidFill>
                  <a:schemeClr val="tx1"/>
                </a:solidFill>
              </a:rPr>
              <a:t>fréquences d’apparition </a:t>
            </a:r>
            <a:r>
              <a:rPr lang="fr-FR" sz="2000" dirty="0">
                <a:solidFill>
                  <a:schemeClr val="tx1"/>
                </a:solidFill>
              </a:rPr>
              <a:t>du pile.</a:t>
            </a: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665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8. Toujours aussi For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414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On lance 100 fois une pièce de monnaie parfaitement équilibrée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On </a:t>
            </a:r>
            <a:r>
              <a:rPr lang="fr-FR" sz="2000" dirty="0">
                <a:solidFill>
                  <a:schemeClr val="tx1"/>
                </a:solidFill>
              </a:rPr>
              <a:t>note la fréquence d’apparition du </a:t>
            </a:r>
            <a:r>
              <a:rPr lang="fr-FR" sz="2000" dirty="0" smtClean="0">
                <a:solidFill>
                  <a:schemeClr val="tx1"/>
                </a:solidFill>
              </a:rPr>
              <a:t>pile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sur </a:t>
            </a:r>
            <a:r>
              <a:rPr lang="fr-FR" sz="2000" dirty="0">
                <a:solidFill>
                  <a:schemeClr val="tx1"/>
                </a:solidFill>
              </a:rPr>
              <a:t>ces 100 </a:t>
            </a:r>
            <a:r>
              <a:rPr lang="fr-FR" sz="2000" dirty="0" smtClean="0">
                <a:solidFill>
                  <a:schemeClr val="tx1"/>
                </a:solidFill>
              </a:rPr>
              <a:t>lancers.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4077072"/>
            <a:ext cx="3456384" cy="23762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 C un réel, I un entier.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0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→C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Pour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fr-FR" sz="1800" dirty="0" smtClean="0">
                <a:solidFill>
                  <a:schemeClr val="tx1"/>
                </a:solidFill>
              </a:rPr>
              <a:t>allant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de 1 à 100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accent5">
                    <a:lumMod val="75000"/>
                  </a:schemeClr>
                </a:solidFill>
              </a:rPr>
              <a:t>C+Entier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aléatoire entre 0 et 1 →C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FinPour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C/100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3726333" cy="170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73216"/>
            <a:ext cx="2784758" cy="7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985284"/>
            <a:ext cx="2736304" cy="74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256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8. Toujours aussi For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414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On effectue 200 simulations et l’on mémorise les fréquences dans une </a:t>
            </a:r>
            <a:r>
              <a:rPr lang="fr-FR" sz="2000" dirty="0" smtClean="0">
                <a:solidFill>
                  <a:schemeClr val="tx1"/>
                </a:solidFill>
              </a:rPr>
              <a:t>liste.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197002" y="3068961"/>
            <a:ext cx="3839494" cy="36588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 C un réel, I un entier.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>
                <a:solidFill>
                  <a:schemeClr val="tx1"/>
                </a:solidFill>
              </a:rPr>
              <a:t>Pour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J </a:t>
            </a:r>
            <a:r>
              <a:rPr lang="fr-FR" sz="1800" dirty="0">
                <a:solidFill>
                  <a:schemeClr val="tx1"/>
                </a:solidFill>
              </a:rPr>
              <a:t>allant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de 1 à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200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0 →C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	Pour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fr-FR" sz="1800" dirty="0" smtClean="0">
                <a:solidFill>
                  <a:schemeClr val="tx1"/>
                </a:solidFill>
              </a:rPr>
              <a:t>allant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de 1 à 100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fr-FR" sz="1800" dirty="0" err="1" smtClean="0">
                <a:solidFill>
                  <a:schemeClr val="accent5">
                    <a:lumMod val="75000"/>
                  </a:schemeClr>
                </a:solidFill>
              </a:rPr>
              <a:t>C+Entier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aléatoire entre 0 et 1 →C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	</a:t>
            </a:r>
            <a:r>
              <a:rPr lang="fr-FR" sz="1800" dirty="0" err="1" smtClean="0">
                <a:solidFill>
                  <a:schemeClr val="tx1"/>
                </a:solidFill>
              </a:rPr>
              <a:t>FinPour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Afficher C/100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J → L1(J)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C/100 → L2(J)</a:t>
            </a:r>
          </a:p>
          <a:p>
            <a:pPr algn="l">
              <a:spcBef>
                <a:spcPts val="0"/>
              </a:spcBef>
            </a:pPr>
            <a:r>
              <a:rPr lang="fr-FR" sz="1800" dirty="0" err="1">
                <a:solidFill>
                  <a:schemeClr val="tx1"/>
                </a:solidFill>
              </a:rPr>
              <a:t>FinPour</a:t>
            </a:r>
            <a:endParaRPr lang="fr-FR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5"/>
            <a:ext cx="4128457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659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8. Toujours aussi For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414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On </a:t>
            </a:r>
            <a:r>
              <a:rPr lang="fr-FR" sz="2000" dirty="0">
                <a:solidFill>
                  <a:schemeClr val="tx1"/>
                </a:solidFill>
              </a:rPr>
              <a:t>effectue 200 simulations et l’on mémorise les fréquences dans une </a:t>
            </a:r>
            <a:r>
              <a:rPr lang="fr-FR" sz="2000" dirty="0" smtClean="0">
                <a:solidFill>
                  <a:schemeClr val="tx1"/>
                </a:solidFill>
              </a:rPr>
              <a:t>liste.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197002" y="3068961"/>
            <a:ext cx="3839494" cy="36588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 C un réel, I un entier.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>
                <a:solidFill>
                  <a:schemeClr val="tx1"/>
                </a:solidFill>
              </a:rPr>
              <a:t>Pour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J </a:t>
            </a:r>
            <a:r>
              <a:rPr lang="fr-FR" sz="1800" dirty="0">
                <a:solidFill>
                  <a:schemeClr val="tx1"/>
                </a:solidFill>
              </a:rPr>
              <a:t>allant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de 1 à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200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0 →C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	Pour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fr-FR" sz="1800" dirty="0" smtClean="0">
                <a:solidFill>
                  <a:schemeClr val="tx1"/>
                </a:solidFill>
              </a:rPr>
              <a:t>allant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de 1 à 100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fr-FR" sz="1800" dirty="0" err="1" smtClean="0">
                <a:solidFill>
                  <a:schemeClr val="accent5">
                    <a:lumMod val="75000"/>
                  </a:schemeClr>
                </a:solidFill>
              </a:rPr>
              <a:t>C+Entier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aléatoire entre 0 et 1 →C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	</a:t>
            </a:r>
            <a:r>
              <a:rPr lang="fr-FR" sz="1800" dirty="0" err="1" smtClean="0">
                <a:solidFill>
                  <a:schemeClr val="tx1"/>
                </a:solidFill>
              </a:rPr>
              <a:t>FinPour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Afficher C/100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J → L1(J)</a:t>
            </a:r>
          </a:p>
          <a:p>
            <a:pPr algn="l">
              <a:spcBef>
                <a:spcPts val="0"/>
              </a:spcBef>
              <a:tabLst>
                <a:tab pos="182563" algn="l"/>
                <a:tab pos="4445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C/100 → L2(J)</a:t>
            </a:r>
          </a:p>
          <a:p>
            <a:pPr algn="l">
              <a:spcBef>
                <a:spcPts val="0"/>
              </a:spcBef>
            </a:pPr>
            <a:r>
              <a:rPr lang="fr-FR" sz="1800" dirty="0" err="1">
                <a:solidFill>
                  <a:schemeClr val="tx1"/>
                </a:solidFill>
              </a:rPr>
              <a:t>FinPour</a:t>
            </a:r>
            <a:endParaRPr lang="fr-FR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37" y="2564904"/>
            <a:ext cx="2114751" cy="416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597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2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8. Toujours aussi For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414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On représente graphiquement cette liste des fréquences d’apparition du pile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2" y="3429000"/>
            <a:ext cx="4513434" cy="305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611560" y="3753064"/>
            <a:ext cx="288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907704" y="5859284"/>
            <a:ext cx="288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864591" y="5674618"/>
            <a:ext cx="7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y=0,4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864591" y="3973897"/>
            <a:ext cx="7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y=0,6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29" y="4365723"/>
            <a:ext cx="46386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956273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14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9. Les p’tits </a:t>
            </a:r>
            <a:r>
              <a:rPr lang="fr-FR" sz="20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ch’vaux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Pour « sortir de l’écurie », le joueur doit faire un 6 (avec un dé à six faces).</a:t>
            </a:r>
          </a:p>
          <a:p>
            <a:pPr algn="l"/>
            <a:endParaRPr lang="fr-FR" sz="2000" dirty="0" smtClean="0">
              <a:solidFill>
                <a:schemeClr val="tx1"/>
              </a:solidFill>
              <a:effectLst/>
            </a:endParaRPr>
          </a:p>
          <a:p>
            <a:pPr marL="457200" indent="-457200" algn="l">
              <a:buAutoNum type="arabicParenR"/>
            </a:pPr>
            <a:r>
              <a:rPr lang="fr-FR" sz="2000" dirty="0" smtClean="0">
                <a:solidFill>
                  <a:schemeClr val="tx1"/>
                </a:solidFill>
              </a:rPr>
              <a:t>Simuler cette expérience et afficher le nombre de lancers nécessaire pour sortir de l’écurie.</a:t>
            </a:r>
          </a:p>
          <a:p>
            <a:pPr marL="457200" indent="-457200" algn="l">
              <a:buAutoNum type="arabicParenR"/>
            </a:pPr>
            <a:r>
              <a:rPr lang="fr-FR" sz="2000" dirty="0" smtClean="0">
                <a:solidFill>
                  <a:schemeClr val="tx1"/>
                </a:solidFill>
              </a:rPr>
              <a:t>On recommence 100 fois cette expérience. Programmer cette expérience afin de déterminer le nombre moyen de lancers nécessaire pour sortir de l’écurie.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6516216" y="116632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851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9. Les p’tits </a:t>
            </a:r>
            <a:r>
              <a:rPr lang="fr-FR" sz="20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ch’vaux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Pour « sortir de l’écurie », le joueur doit faire un 6 (avec un dé à six faces).</a:t>
            </a:r>
          </a:p>
          <a:p>
            <a:pPr algn="l"/>
            <a:endParaRPr lang="fr-FR" sz="2000" dirty="0" smtClean="0">
              <a:solidFill>
                <a:schemeClr val="tx1"/>
              </a:solidFill>
              <a:effectLst/>
            </a:endParaRPr>
          </a:p>
          <a:p>
            <a:pPr marL="457200" indent="-457200" algn="l">
              <a:buAutoNum type="arabicParenR"/>
            </a:pPr>
            <a:r>
              <a:rPr lang="fr-FR" sz="2000" dirty="0" smtClean="0">
                <a:solidFill>
                  <a:schemeClr val="tx1"/>
                </a:solidFill>
              </a:rPr>
              <a:t>Simuler cette expérience et afficher le nombre de lancers nécessaire pour sortir de l’écurie.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3674312"/>
            <a:ext cx="3456384" cy="3067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C un entier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1→C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TantQue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nombre aléatoire en 1 et 6 différent de 6 </a:t>
            </a:r>
            <a:r>
              <a:rPr lang="fr-FR" sz="1800" dirty="0" smtClean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56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C+1→C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FinTantQue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C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6516216" y="116632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114704"/>
            <a:ext cx="2745325" cy="185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96" y="5104977"/>
            <a:ext cx="2564176" cy="173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1025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20687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Temps de parcours - Programmation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71600" y="1844824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 err="1" smtClean="0">
                <a:solidFill>
                  <a:schemeClr val="bg1"/>
                </a:solidFill>
              </a:rPr>
              <a:t>Algobox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4005064"/>
            <a:ext cx="3456384" cy="23762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D,V,H des réels.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D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V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D/V→H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H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690" y="2547938"/>
            <a:ext cx="2472266" cy="16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2" y="2547938"/>
            <a:ext cx="2284784" cy="223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www.xm1math.net/algobox/algobox1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2" y="1717514"/>
            <a:ext cx="758675" cy="75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17514"/>
            <a:ext cx="631366" cy="63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ous-titre 2"/>
          <p:cNvSpPr txBox="1">
            <a:spLocks/>
          </p:cNvSpPr>
          <p:nvPr/>
        </p:nvSpPr>
        <p:spPr>
          <a:xfrm>
            <a:off x="3924844" y="1844824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TI 8x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84" y="4797152"/>
            <a:ext cx="2427436" cy="12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2" y="4982882"/>
            <a:ext cx="2546388" cy="107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E/S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366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Les p’tits </a:t>
            </a:r>
            <a:r>
              <a:rPr lang="fr-FR" sz="20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ch’vaux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441325" algn="l">
              <a:tabLst>
                <a:tab pos="441325" algn="l"/>
              </a:tabLst>
            </a:pPr>
            <a:r>
              <a:rPr lang="fr-FR" sz="2000" dirty="0" smtClean="0">
                <a:solidFill>
                  <a:schemeClr val="tx1"/>
                </a:solidFill>
              </a:rPr>
              <a:t>2)	On recommence 100 fois cette expérience. Programmer cette expérience afin de déterminer le nombre moyen de lancers nécessaire pour sortir de l’écurie.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5580112" y="3429000"/>
            <a:ext cx="3456384" cy="3429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C un entier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0 →C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Pour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I allant de 1 à 100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Répète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nombre aléa(1,6) = 6 </a:t>
            </a:r>
            <a:r>
              <a:rPr lang="fr-FR" sz="1800" dirty="0" smtClean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5600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C+1→C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FinRépète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FinPour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C/100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6516216" y="116632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330473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78058"/>
            <a:ext cx="2928221" cy="198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3697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Les p’tits </a:t>
            </a:r>
            <a:r>
              <a:rPr lang="fr-FR" sz="20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ch’vaux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041262" y="2551470"/>
            <a:ext cx="2322826" cy="1813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 dirty="0" smtClean="0">
                <a:solidFill>
                  <a:schemeClr val="tx1"/>
                </a:solidFill>
                <a:effectLst/>
              </a:rPr>
              <a:t>On peut utiliser des listes pour approximer l’espérance</a:t>
            </a:r>
            <a:endParaRPr lang="fr-FR" sz="2200" dirty="0" smtClean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923259"/>
            <a:ext cx="4297701" cy="7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40259"/>
            <a:ext cx="2376264" cy="428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0" y="20348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SEQ(I,I,1,50)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67872" y="19888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1/6*(5/6)^(L</a:t>
            </a:r>
            <a:r>
              <a:rPr lang="fr-FR" b="1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-1)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51520" y="2358172"/>
            <a:ext cx="288032" cy="1820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2016224" y="2369384"/>
            <a:ext cx="1057738" cy="1820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us-titre 2"/>
          <p:cNvSpPr txBox="1">
            <a:spLocks/>
          </p:cNvSpPr>
          <p:nvPr/>
        </p:nvSpPr>
        <p:spPr>
          <a:xfrm>
            <a:off x="3557815" y="4365104"/>
            <a:ext cx="4902617" cy="55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On </a:t>
            </a:r>
            <a:r>
              <a:rPr lang="fr-FR" sz="2000" dirty="0" smtClean="0">
                <a:solidFill>
                  <a:schemeClr val="tx1"/>
                </a:solidFill>
              </a:rPr>
              <a:t>peut raisonnablement penser que E(X)=6</a:t>
            </a:r>
          </a:p>
        </p:txBody>
      </p:sp>
      <p:sp>
        <p:nvSpPr>
          <p:cNvPr id="19" name="Sous-titre 2"/>
          <p:cNvSpPr txBox="1">
            <a:spLocks/>
          </p:cNvSpPr>
          <p:nvPr/>
        </p:nvSpPr>
        <p:spPr>
          <a:xfrm>
            <a:off x="3266241" y="5805264"/>
            <a:ext cx="5719612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On aurait aussi pu faire un programme…</a:t>
            </a:r>
          </a:p>
        </p:txBody>
      </p:sp>
      <p:sp>
        <p:nvSpPr>
          <p:cNvPr id="16" name="Sous-titre 2"/>
          <p:cNvSpPr txBox="1">
            <a:spLocks/>
          </p:cNvSpPr>
          <p:nvPr/>
        </p:nvSpPr>
        <p:spPr>
          <a:xfrm>
            <a:off x="6516216" y="116632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738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Les p’tits </a:t>
            </a:r>
            <a:r>
              <a:rPr lang="fr-FR" sz="20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ch’vaux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A l’aide d’un logiciel de calcul formel on trouve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E(X)=6.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64141"/>
            <a:ext cx="4629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6516216" y="116632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724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Prise de décision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ous-titre 2"/>
              <p:cNvSpPr txBox="1">
                <a:spLocks/>
              </p:cNvSpPr>
              <p:nvPr/>
            </p:nvSpPr>
            <p:spPr>
              <a:xfrm>
                <a:off x="251520" y="1844824"/>
                <a:ext cx="5184576" cy="48245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fr-FR" sz="2000" dirty="0">
                    <a:solidFill>
                      <a:schemeClr val="tx1"/>
                    </a:solidFill>
                  </a:rPr>
                  <a:t>Une usine fabrique des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boules de noël. </a:t>
                </a:r>
                <a:r>
                  <a:rPr lang="fr-FR" sz="2000" dirty="0">
                    <a:solidFill>
                      <a:schemeClr val="tx1"/>
                    </a:solidFill>
                  </a:rPr>
                  <a:t>Lorsque la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fabrication est </a:t>
                </a:r>
                <a:r>
                  <a:rPr lang="fr-FR" sz="2000" dirty="0">
                    <a:solidFill>
                      <a:schemeClr val="tx1"/>
                    </a:solidFill>
                  </a:rPr>
                  <a:t>correcte le pourcentage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de boules </a:t>
                </a:r>
                <a:r>
                  <a:rPr lang="fr-FR" sz="2000" dirty="0">
                    <a:solidFill>
                      <a:schemeClr val="tx1"/>
                    </a:solidFill>
                  </a:rPr>
                  <a:t>défectueuses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est de </a:t>
                </a:r>
                <a:r>
                  <a:rPr lang="fr-FR" sz="2000" dirty="0">
                    <a:solidFill>
                      <a:schemeClr val="tx1"/>
                    </a:solidFill>
                  </a:rPr>
                  <a:t>4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%.</a:t>
                </a:r>
              </a:p>
              <a:p>
                <a:pPr algn="l"/>
                <a:r>
                  <a:rPr lang="fr-FR" sz="2000" dirty="0" smtClean="0">
                    <a:solidFill>
                      <a:schemeClr val="tx1"/>
                    </a:solidFill>
                  </a:rPr>
                  <a:t>On </a:t>
                </a:r>
                <a:r>
                  <a:rPr lang="fr-FR" sz="2000" dirty="0">
                    <a:solidFill>
                      <a:schemeClr val="tx1"/>
                    </a:solidFill>
                  </a:rPr>
                  <a:t>fait régulièrement des contrôles de qualité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qui consiste </a:t>
                </a:r>
                <a:r>
                  <a:rPr lang="fr-FR" sz="2000" dirty="0">
                    <a:solidFill>
                      <a:schemeClr val="tx1"/>
                    </a:solidFill>
                  </a:rPr>
                  <a:t>à dénombrer le nombre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de boules défectueuses dans </a:t>
                </a:r>
                <a:r>
                  <a:rPr lang="fr-FR" sz="2000" dirty="0">
                    <a:solidFill>
                      <a:schemeClr val="tx1"/>
                    </a:solidFill>
                  </a:rPr>
                  <a:t>un lot de 500 ampoules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/>
                <a:r>
                  <a:rPr lang="fr-FR" sz="2000" dirty="0" smtClean="0">
                    <a:solidFill>
                      <a:schemeClr val="tx1"/>
                    </a:solidFill>
                  </a:rPr>
                  <a:t>Dans un sac, il y a 25 ampoules défectueuses. Est-ce normal ? (seuil de risque de 5%)</a:t>
                </a:r>
              </a:p>
              <a:p>
                <a:pPr algn="l"/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AutoNum type="arabicPeriod"/>
                </a:pPr>
                <a:r>
                  <a:rPr lang="fr-FR" sz="2000" dirty="0" smtClean="0">
                    <a:solidFill>
                      <a:schemeClr val="tx1"/>
                    </a:solidFill>
                  </a:rPr>
                  <a:t>A l’aide d’un algorithme, déterminer </a:t>
                </a:r>
                <a:r>
                  <a:rPr lang="fr-FR" sz="2000" dirty="0">
                    <a:solidFill>
                      <a:schemeClr val="tx1"/>
                    </a:solidFill>
                  </a:rPr>
                  <a:t>le plus petit entier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2000" dirty="0">
                    <a:solidFill>
                      <a:schemeClr val="tx1"/>
                    </a:solidFill>
                  </a:rPr>
                  <a:t>tel que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:</a:t>
                </a:r>
                <a:r>
                  <a:rPr lang="fr-FR" sz="2000" dirty="0">
                    <a:solidFill>
                      <a:schemeClr val="tx1"/>
                    </a:solidFill>
                  </a:rPr>
                  <a:t/>
                </a:r>
                <a:br>
                  <a:rPr lang="fr-FR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fr-FR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fr-FR" sz="2000">
                        <a:solidFill>
                          <a:schemeClr val="tx1"/>
                        </a:solidFill>
                        <a:latin typeface="Cambria Math"/>
                      </a:rPr>
                      <m:t>≥0,95</m:t>
                    </m:r>
                  </m:oMath>
                </a14:m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AutoNum type="arabicPeriod"/>
                </a:pPr>
                <a:r>
                  <a:rPr lang="fr-FR" sz="2000" dirty="0" smtClean="0">
                    <a:solidFill>
                      <a:schemeClr val="tx1"/>
                    </a:solidFill>
                  </a:rPr>
                  <a:t>Conclure.</a:t>
                </a:r>
              </a:p>
            </p:txBody>
          </p:sp>
        </mc:Choice>
        <mc:Fallback xmlns="">
          <p:sp>
            <p:nvSpPr>
              <p:cNvPr id="6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5184576" cy="4824536"/>
              </a:xfrm>
              <a:prstGeom prst="rect">
                <a:avLst/>
              </a:prstGeom>
              <a:blipFill rotWithShape="1">
                <a:blip r:embed="rId4"/>
                <a:stretch>
                  <a:fillRect l="-1175" t="-632" r="-8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58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Prise de décision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ous-titre 2"/>
              <p:cNvSpPr txBox="1">
                <a:spLocks/>
              </p:cNvSpPr>
              <p:nvPr/>
            </p:nvSpPr>
            <p:spPr>
              <a:xfrm>
                <a:off x="251520" y="1844824"/>
                <a:ext cx="5184576" cy="144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AutoNum type="arabicPeriod"/>
                </a:pPr>
                <a:r>
                  <a:rPr lang="fr-FR" sz="2000" dirty="0" smtClean="0">
                    <a:solidFill>
                      <a:schemeClr val="tx1"/>
                    </a:solidFill>
                  </a:rPr>
                  <a:t>A l’aide d’un algorithme, déterminer </a:t>
                </a:r>
                <a:r>
                  <a:rPr lang="fr-FR" sz="2000" dirty="0">
                    <a:solidFill>
                      <a:schemeClr val="tx1"/>
                    </a:solidFill>
                  </a:rPr>
                  <a:t>le plus petit entier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2000" dirty="0">
                    <a:solidFill>
                      <a:schemeClr val="tx1"/>
                    </a:solidFill>
                  </a:rPr>
                  <a:t>tel que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:</a:t>
                </a:r>
                <a:r>
                  <a:rPr lang="fr-FR" sz="2000" dirty="0">
                    <a:solidFill>
                      <a:schemeClr val="tx1"/>
                    </a:solidFill>
                  </a:rPr>
                  <a:t/>
                </a:r>
                <a:br>
                  <a:rPr lang="fr-FR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fr-FR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fr-FR" sz="2000">
                        <a:solidFill>
                          <a:schemeClr val="tx1"/>
                        </a:solidFill>
                        <a:latin typeface="Cambria Math"/>
                      </a:rPr>
                      <m:t>≥0,95</m:t>
                    </m:r>
                  </m:oMath>
                </a14:m>
                <a:endParaRPr lang="fr-FR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5184576" cy="1440160"/>
              </a:xfrm>
              <a:prstGeom prst="rect">
                <a:avLst/>
              </a:prstGeom>
              <a:blipFill rotWithShape="1">
                <a:blip r:embed="rId4"/>
                <a:stretch>
                  <a:fillRect l="-1175" t="-2542" r="-8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12" y="3212976"/>
            <a:ext cx="2985120" cy="231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ous-titre 2"/>
          <p:cNvSpPr txBox="1">
            <a:spLocks/>
          </p:cNvSpPr>
          <p:nvPr/>
        </p:nvSpPr>
        <p:spPr>
          <a:xfrm>
            <a:off x="107504" y="3150180"/>
            <a:ext cx="3456384" cy="34471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A réel, K entier.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→A   0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→K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TantQue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A&lt;0,95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accent5">
                    <a:lumMod val="75000"/>
                  </a:schemeClr>
                </a:solidFill>
              </a:rPr>
              <a:t>A+p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(X=k)→A</a:t>
            </a:r>
          </a:p>
          <a:p>
            <a:pPr algn="l">
              <a:spcBef>
                <a:spcPts val="0"/>
              </a:spcBef>
            </a:pP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K+1 → 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K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tx1"/>
                </a:solidFill>
              </a:rPr>
              <a:t>FinTantQue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K-1,A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>
              <a:spcBef>
                <a:spcPts val="0"/>
              </a:spcBef>
            </a:pP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Notation : X~B(500,0,04)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216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Prise de décision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Dans un sac, il y a 25 ampoules défectueuses. Est-ce normal ? (seuil de risque de 5%)</a:t>
            </a: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 startAt="2"/>
              <a:tabLst>
                <a:tab pos="274638" algn="l"/>
              </a:tabLst>
            </a:pPr>
            <a:r>
              <a:rPr lang="fr-FR" sz="2000" dirty="0" smtClean="0">
                <a:solidFill>
                  <a:schemeClr val="tx1"/>
                </a:solidFill>
              </a:rPr>
              <a:t>Conclure.</a:t>
            </a:r>
          </a:p>
          <a:p>
            <a:pPr marL="457200" indent="-457200" algn="l">
              <a:buAutoNum type="arabicPeriod" startAt="2"/>
              <a:tabLst>
                <a:tab pos="274638" algn="l"/>
              </a:tabLst>
            </a:pPr>
            <a:endParaRPr lang="fr-FR" sz="2000" dirty="0">
              <a:solidFill>
                <a:schemeClr val="tx1"/>
              </a:solidFill>
            </a:endParaRPr>
          </a:p>
          <a:p>
            <a:pPr algn="l">
              <a:tabLst>
                <a:tab pos="274638" algn="l"/>
              </a:tabLst>
            </a:pPr>
            <a:r>
              <a:rPr lang="fr-FR" sz="2000" dirty="0" smtClean="0">
                <a:solidFill>
                  <a:schemeClr val="tx1"/>
                </a:solidFill>
              </a:rPr>
              <a:t>Avec ce seuil de risque, on décide de ne pas s’inquiéter !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2977739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8383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Prise de décision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5" y="1810409"/>
            <a:ext cx="7416085" cy="504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8673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Prise de décision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87" y="1556792"/>
            <a:ext cx="7793229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3461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Prise de décision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72008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accent6">
                    <a:lumMod val="50000"/>
                  </a:schemeClr>
                </a:solidFill>
              </a:rPr>
              <a:t>TantQue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1455023"/>
            <a:ext cx="7740352" cy="540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llipse 7"/>
          <p:cNvSpPr/>
          <p:nvPr/>
        </p:nvSpPr>
        <p:spPr>
          <a:xfrm>
            <a:off x="3275856" y="4393705"/>
            <a:ext cx="648072" cy="619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220072" y="1268760"/>
            <a:ext cx="864096" cy="619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632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sz="3200" b="1" dirty="0" err="1" smtClean="0">
                <a:solidFill>
                  <a:schemeClr val="accent5">
                    <a:lumMod val="50000"/>
                  </a:schemeClr>
                </a:solidFill>
              </a:rPr>
              <a:t>Tle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Le triangle de </a:t>
            </a:r>
            <a:r>
              <a:rPr lang="fr-FR" sz="20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Sierpiński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414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Réaliser un algorithme qui 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effectLst/>
              </a:rPr>
              <a:t>Construit un triangle équilatéral (de coté 1)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Choisit un point M de coordonnées aléatoire dans la fenêtre graphique (le carré de coté 1) et qui, en fonction d’un choix aléatoire (équiprobable), va construire le milieu de ce point M et d’un de 3 sommets du triangle.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Le milieu précédemment construit est renommé M.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Répéter n fois cette opération.</a:t>
            </a:r>
            <a:endParaRPr lang="fr-FR" sz="2000" dirty="0">
              <a:solidFill>
                <a:schemeClr val="tx1"/>
              </a:solidFill>
              <a:effectLst/>
            </a:endParaRPr>
          </a:p>
        </p:txBody>
      </p:sp>
      <p:pic>
        <p:nvPicPr>
          <p:cNvPr id="12294" name="Picture 6" descr="https://encrypted-tbn3.google.com/images?q=tbn:ANd9GcTZJDNj1ITxpbDMVOzYmptZqzid2zX9wQBT0wZGk2l4DOA02an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40834"/>
            <a:ext cx="2448272" cy="29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547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Temps de parcours - Améliorations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3501008"/>
            <a:ext cx="3456384" cy="2880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D,V,H des réels.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D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V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accent5">
                    <a:lumMod val="75000"/>
                  </a:schemeClr>
                </a:solidFill>
              </a:rPr>
              <a:t>PartieEntière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de D/V→H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60 x </a:t>
            </a:r>
            <a:r>
              <a:rPr lang="fr-FR" sz="1800" dirty="0" err="1" smtClean="0">
                <a:solidFill>
                  <a:schemeClr val="accent5">
                    <a:lumMod val="75000"/>
                  </a:schemeClr>
                </a:solidFill>
              </a:rPr>
              <a:t>PartieDécimale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de D/V→M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H « heures »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M « minutes »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76" y="1659094"/>
            <a:ext cx="2427436" cy="12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4" y="1844824"/>
            <a:ext cx="2546388" cy="107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ous-titre 2"/>
          <p:cNvSpPr txBox="1">
            <a:spLocks/>
          </p:cNvSpPr>
          <p:nvPr/>
        </p:nvSpPr>
        <p:spPr>
          <a:xfrm>
            <a:off x="251520" y="4437112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Affichage en heures/minutes</a:t>
            </a: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E/S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120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sz="3200" b="1" dirty="0" err="1" smtClean="0">
                <a:solidFill>
                  <a:schemeClr val="accent5">
                    <a:lumMod val="50000"/>
                  </a:schemeClr>
                </a:solidFill>
              </a:rPr>
              <a:t>Tle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Le triangle de </a:t>
            </a:r>
            <a:r>
              <a:rPr lang="fr-FR" sz="20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Sierpiński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251520" y="4509120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Programme très simple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251520" y="5013176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Gestion des entrées / sorties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4" y="2478729"/>
            <a:ext cx="451697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67" y="2456625"/>
            <a:ext cx="4260329" cy="428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ous-titre 2"/>
          <p:cNvSpPr txBox="1">
            <a:spLocks/>
          </p:cNvSpPr>
          <p:nvPr/>
        </p:nvSpPr>
        <p:spPr>
          <a:xfrm>
            <a:off x="971600" y="1684102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 err="1" smtClean="0">
                <a:solidFill>
                  <a:schemeClr val="bg1"/>
                </a:solidFill>
              </a:rPr>
              <a:t>Algobox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5" descr="http://www.xm1math.net/algobox/algobox1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2" y="1556792"/>
            <a:ext cx="758675" cy="75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5740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1</a:t>
            </a:r>
            <a:r>
              <a:rPr lang="fr-FR" sz="3200" b="1" baseline="30000" dirty="0" smtClean="0">
                <a:solidFill>
                  <a:schemeClr val="accent5">
                    <a:lumMod val="50000"/>
                  </a:schemeClr>
                </a:solidFill>
              </a:rPr>
              <a:t>ère</a:t>
            </a: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sz="3200" b="1" dirty="0" err="1" smtClean="0">
                <a:solidFill>
                  <a:schemeClr val="accent5">
                    <a:lumMod val="50000"/>
                  </a:schemeClr>
                </a:solidFill>
              </a:rPr>
              <a:t>Tle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</a:t>
            </a:r>
            <a:r>
              <a:rPr lang="fr-FR" sz="20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Sierpiński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70" y="925835"/>
            <a:ext cx="4992730" cy="593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7759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Temps de parcours - Améliorations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3501008"/>
            <a:ext cx="3456384" cy="2880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D,V,H des réels.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D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V</a:t>
            </a:r>
          </a:p>
          <a:p>
            <a:pPr algn="l">
              <a:spcBef>
                <a:spcPts val="0"/>
              </a:spcBef>
            </a:pPr>
            <a:r>
              <a:rPr lang="fr-FR" sz="1800" dirty="0" err="1" smtClean="0">
                <a:solidFill>
                  <a:schemeClr val="accent5">
                    <a:lumMod val="75000"/>
                  </a:schemeClr>
                </a:solidFill>
              </a:rPr>
              <a:t>PartieEntière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de D/V→H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60 x </a:t>
            </a:r>
            <a:r>
              <a:rPr lang="fr-FR" sz="1800" dirty="0" err="1" smtClean="0">
                <a:solidFill>
                  <a:schemeClr val="accent5">
                    <a:lumMod val="75000"/>
                  </a:schemeClr>
                </a:solidFill>
              </a:rPr>
              <a:t>PartieDécimale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de D/V→M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H « heures »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M « minutes »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418" y="2681394"/>
            <a:ext cx="2508484" cy="133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4" y="4976000"/>
            <a:ext cx="2533424" cy="108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6" y="2628627"/>
            <a:ext cx="20097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ous-titre 2"/>
          <p:cNvSpPr txBox="1">
            <a:spLocks/>
          </p:cNvSpPr>
          <p:nvPr/>
        </p:nvSpPr>
        <p:spPr>
          <a:xfrm>
            <a:off x="971600" y="1844824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 err="1" smtClean="0">
                <a:solidFill>
                  <a:schemeClr val="bg1"/>
                </a:solidFill>
              </a:rPr>
              <a:t>Algobox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5" descr="http://www.xm1math.net/algobox/algobox12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2" y="1717514"/>
            <a:ext cx="758675" cy="75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17514"/>
            <a:ext cx="631366" cy="63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ous-titre 2"/>
          <p:cNvSpPr txBox="1">
            <a:spLocks/>
          </p:cNvSpPr>
          <p:nvPr/>
        </p:nvSpPr>
        <p:spPr>
          <a:xfrm>
            <a:off x="3924844" y="1844824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TI 8x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869" y="4953868"/>
            <a:ext cx="2415702" cy="142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E/S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15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Un algorithme vous est donné ci-contre :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On suppose l’algorithm</a:t>
            </a:r>
            <a:r>
              <a:rPr lang="fr-FR" sz="2000" dirty="0" smtClean="0">
                <a:solidFill>
                  <a:schemeClr val="tx1"/>
                </a:solidFill>
              </a:rPr>
              <a:t>e exécuté.</a:t>
            </a: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Expliciter y, en fonction de x, sous forme développée, puis sous forme factorisée.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3861048"/>
            <a:ext cx="3456384" cy="280831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  <a:r>
              <a:rPr lang="fr-FR" sz="1800" dirty="0" err="1" smtClean="0">
                <a:solidFill>
                  <a:schemeClr val="accent4">
                    <a:lumMod val="75000"/>
                  </a:schemeClr>
                </a:solidFill>
              </a:rPr>
              <a:t>x,a,b,c,v</a:t>
            </a: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 cinq réels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x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 prend la valeur 10x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b prend la valeur x-2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c prend la valeur b²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Y prend la valeur a+c+5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y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251520" y="4869160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Lecture d’un algorithme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251520" y="5373216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Gestion des entrées / sorties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E/S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101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Que fait cet algorithme ?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436096" y="1340768"/>
            <a:ext cx="3456384" cy="280831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</a:t>
            </a:r>
            <a:r>
              <a:rPr lang="fr-FR" sz="1800" dirty="0" err="1" smtClean="0">
                <a:solidFill>
                  <a:schemeClr val="accent4">
                    <a:lumMod val="75000"/>
                  </a:schemeClr>
                </a:solidFill>
              </a:rPr>
              <a:t>x,a,b,c,v</a:t>
            </a: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 cinq réels 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x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 prend la valeur 10x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b prend la valeur x-2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c prend la valeur b²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Y prend la valeur a+c+5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Afficher y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</a:p>
          <a:p>
            <a:pPr algn="l"/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E/S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251520" y="1844824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Un algorithme vous est donné ci-contre :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On suppose l’algorithm</a:t>
            </a:r>
            <a:r>
              <a:rPr lang="fr-FR" sz="2000" dirty="0" smtClean="0">
                <a:solidFill>
                  <a:schemeClr val="tx1"/>
                </a:solidFill>
              </a:rPr>
              <a:t>e exécuté.</a:t>
            </a: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algn="l"/>
            <a:r>
              <a:rPr lang="fr-FR" sz="2000" dirty="0" smtClean="0">
                <a:solidFill>
                  <a:schemeClr val="tx1"/>
                </a:solidFill>
                <a:effectLst/>
              </a:rPr>
              <a:t>Expliciter y, en fonction de x, sous forme développée, puis sous forme factorisée.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ous-titre 2"/>
              <p:cNvSpPr txBox="1">
                <a:spLocks/>
              </p:cNvSpPr>
              <p:nvPr/>
            </p:nvSpPr>
            <p:spPr>
              <a:xfrm>
                <a:off x="375982" y="4005064"/>
                <a:ext cx="955658" cy="2178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</m:mr>
                      </m:m>
                    </m:oMath>
                  </m:oMathPara>
                </a14:m>
                <a:endParaRPr lang="fr-FR" dirty="0" smtClean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2" y="4005064"/>
                <a:ext cx="955658" cy="2178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ous-titre 2"/>
              <p:cNvSpPr txBox="1">
                <a:spLocks/>
              </p:cNvSpPr>
              <p:nvPr/>
            </p:nvSpPr>
            <p:spPr>
              <a:xfrm>
                <a:off x="1637481" y="3933056"/>
                <a:ext cx="3744416" cy="187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fr-F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fr-FR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fr-FR" dirty="0" smtClean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481" y="3933056"/>
                <a:ext cx="3744416" cy="187220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ous-titre 2"/>
              <p:cNvSpPr txBox="1">
                <a:spLocks/>
              </p:cNvSpPr>
              <p:nvPr/>
            </p:nvSpPr>
            <p:spPr>
              <a:xfrm>
                <a:off x="1637480" y="5445224"/>
                <a:ext cx="6102871" cy="738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r-FR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  <m:r>
                        <a:rPr lang="fr-FR">
                          <a:solidFill>
                            <a:schemeClr val="tx1"/>
                          </a:solidFill>
                          <a:latin typeface="Cambria Math"/>
                        </a:rPr>
                        <m:t>+5=10</m:t>
                      </m:r>
                      <m:r>
                        <a:rPr lang="fr-FR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fr-F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>
                          <a:solidFill>
                            <a:schemeClr val="tx1"/>
                          </a:solidFill>
                          <a:latin typeface="Cambria Math"/>
                        </a:rPr>
                        <m:t>+5</m:t>
                      </m:r>
                    </m:oMath>
                  </m:oMathPara>
                </a14:m>
                <a:endParaRPr lang="fr-FR" dirty="0" smtClean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480" y="5445224"/>
                <a:ext cx="6102871" cy="7385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ous-titre 2"/>
              <p:cNvSpPr txBox="1">
                <a:spLocks/>
              </p:cNvSpPr>
              <p:nvPr/>
            </p:nvSpPr>
            <p:spPr>
              <a:xfrm>
                <a:off x="3365673" y="6119428"/>
                <a:ext cx="6102871" cy="738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F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>
                          <a:solidFill>
                            <a:schemeClr val="tx1"/>
                          </a:solidFill>
                          <a:latin typeface="Cambria Math"/>
                        </a:rPr>
                        <m:t>+6</m:t>
                      </m:r>
                      <m:r>
                        <a:rPr lang="fr-FR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>
                          <a:solidFill>
                            <a:schemeClr val="tx1"/>
                          </a:solidFill>
                          <a:latin typeface="Cambria Math"/>
                        </a:rPr>
                        <m:t>+9=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fr-F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 smtClean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673" y="6119428"/>
                <a:ext cx="6102871" cy="7385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1403648" y="4149080"/>
            <a:ext cx="0" cy="180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89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r:link="rId3" cstate="print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Autofit/>
          </a:bodyPr>
          <a:lstStyle/>
          <a:p>
            <a:pPr>
              <a:tabLst>
                <a:tab pos="2870200" algn="l"/>
              </a:tabLst>
            </a:pPr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Niveau seconde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064896" cy="504056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Nombre mystère</a:t>
            </a:r>
            <a:endParaRPr lang="fr-FR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251520" y="1844824"/>
            <a:ext cx="518457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Ecrire un programme qui 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Choisit un entier aléatoire compris entre 1 et 10.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Demande à l’utilisateur de deviner ce nombre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580112" y="3861048"/>
            <a:ext cx="3456384" cy="280831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</a:rPr>
              <a:t>Algorithme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</a:rPr>
              <a:t>Variables : M,V entiers.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Début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M est un entier aléatoire compris entre 1 et 10.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Lire V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M=V </a:t>
            </a:r>
            <a:r>
              <a:rPr lang="fr-FR" sz="1800" dirty="0" smtClean="0">
                <a:solidFill>
                  <a:schemeClr val="tx1"/>
                </a:solidFill>
              </a:rPr>
              <a:t>alors</a:t>
            </a:r>
          </a:p>
          <a:p>
            <a:pPr algn="l">
              <a:spcBef>
                <a:spcPts val="0"/>
              </a:spcBef>
              <a:tabLst>
                <a:tab pos="357188" algn="l"/>
              </a:tabLst>
            </a:pP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	Afficher « gagné ! »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Sinon</a:t>
            </a:r>
            <a:r>
              <a:rPr lang="fr-FR" sz="1800" dirty="0" smtClean="0">
                <a:solidFill>
                  <a:schemeClr val="accent5">
                    <a:lumMod val="75000"/>
                  </a:schemeClr>
                </a:solidFill>
              </a:rPr>
              <a:t> Afficher « perdu »</a:t>
            </a:r>
          </a:p>
          <a:p>
            <a:pPr algn="l">
              <a:spcBef>
                <a:spcPts val="0"/>
              </a:spcBef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Fin</a:t>
            </a:r>
            <a:endParaRPr lang="fr-F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251520" y="4509120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Programme très simple (qui amuse…)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251520" y="5013176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/>
              <a:buChar char="Ø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Si, alors, sinon intuitif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372200" y="0"/>
            <a:ext cx="2448272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Si, alors, sinon</a:t>
            </a:r>
            <a:endParaRPr lang="fr-FR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787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037&quot;&gt;&lt;object type=&quot;3&quot; unique_id=&quot;10039&quot;&gt;&lt;property id=&quot;20148&quot; value=&quot;5&quot;/&gt;&lt;property id=&quot;20300&quot; value=&quot;Slide 1 - &amp;quot;Quelques algorithmes&amp;#x0D;&amp;#x0A;&amp;#x0D;&amp;#x0A;&amp;amp;#x09;au lycée…&amp;quot;&quot;/&gt;&lt;property id=&quot;20307&quot; value=&quot;257&quot;/&gt;&lt;/object&gt;&lt;object type=&quot;3&quot; unique_id=&quot;10064&quot;&gt;&lt;property id=&quot;20148&quot; value=&quot;5&quot;/&gt;&lt;property id=&quot;20300&quot; value=&quot;Slide 3 - &amp;quot;Niveau seconde&amp;quot;&quot;/&gt;&lt;property id=&quot;20307&quot; value=&quot;258&quot;/&gt;&lt;/object&gt;&lt;object type=&quot;3&quot; unique_id=&quot;10078&quot;&gt;&lt;property id=&quot;20148&quot; value=&quot;5&quot;/&gt;&lt;property id=&quot;20300&quot; value=&quot;Slide 4 - &amp;quot;Niveau seconde&amp;quot;&quot;/&gt;&lt;property id=&quot;20307&quot; value=&quot;259&quot;/&gt;&lt;/object&gt;&lt;object type=&quot;3&quot; unique_id=&quot;10099&quot;&gt;&lt;property id=&quot;20148&quot; value=&quot;5&quot;/&gt;&lt;property id=&quot;20300&quot; value=&quot;Slide 5 - &amp;quot;Niveau seconde&amp;quot;&quot;/&gt;&lt;property id=&quot;20307&quot; value=&quot;260&quot;/&gt;&lt;/object&gt;&lt;object type=&quot;3&quot; unique_id=&quot;10100&quot;&gt;&lt;property id=&quot;20148&quot; value=&quot;5&quot;/&gt;&lt;property id=&quot;20300&quot; value=&quot;Slide 6 - &amp;quot;Niveau seconde&amp;quot;&quot;/&gt;&lt;property id=&quot;20307&quot; value=&quot;261&quot;/&gt;&lt;/object&gt;&lt;object type=&quot;3&quot; unique_id=&quot;10150&quot;&gt;&lt;property id=&quot;20148&quot; value=&quot;5&quot;/&gt;&lt;property id=&quot;20300&quot; value=&quot;Slide 7 - &amp;quot;Niveau seconde&amp;quot;&quot;/&gt;&lt;property id=&quot;20307&quot; value=&quot;266&quot;/&gt;&lt;/object&gt;&lt;object type=&quot;3&quot; unique_id=&quot;10151&quot;&gt;&lt;property id=&quot;20148&quot; value=&quot;5&quot;/&gt;&lt;property id=&quot;20300&quot; value=&quot;Slide 9 - &amp;quot;Niveau seconde&amp;quot;&quot;/&gt;&lt;property id=&quot;20307&quot; value=&quot;262&quot;/&gt;&lt;/object&gt;&lt;object type=&quot;3&quot; unique_id=&quot;10152&quot;&gt;&lt;property id=&quot;20148&quot; value=&quot;5&quot;/&gt;&lt;property id=&quot;20300&quot; value=&quot;Slide 13 - &amp;quot;Niveau seconde&amp;quot;&quot;/&gt;&lt;property id=&quot;20307&quot; value=&quot;263&quot;/&gt;&lt;/object&gt;&lt;object type=&quot;3&quot; unique_id=&quot;10153&quot;&gt;&lt;property id=&quot;20148&quot; value=&quot;5&quot;/&gt;&lt;property id=&quot;20300&quot; value=&quot;Slide 14 - &amp;quot;Niveau seconde&amp;quot;&quot;/&gt;&lt;property id=&quot;20307&quot; value=&quot;264&quot;/&gt;&lt;/object&gt;&lt;object type=&quot;3&quot; unique_id=&quot;10154&quot;&gt;&lt;property id=&quot;20148&quot; value=&quot;5&quot;/&gt;&lt;property id=&quot;20300&quot; value=&quot;Slide 15 - &amp;quot;Niveau 1ère- Tle&amp;quot;&quot;/&gt;&lt;property id=&quot;20307&quot; value=&quot;265&quot;/&gt;&lt;/object&gt;&lt;object type=&quot;3&quot; unique_id=&quot;10311&quot;&gt;&lt;property id=&quot;20148&quot; value=&quot;5&quot;/&gt;&lt;property id=&quot;20300&quot; value=&quot;Slide 18 - &amp;quot;Niveau 2nde&amp;quot;&quot;/&gt;&lt;property id=&quot;20307&quot; value=&quot;267&quot;/&gt;&lt;/object&gt;&lt;object type=&quot;3&quot; unique_id=&quot;10312&quot;&gt;&lt;property id=&quot;20148&quot; value=&quot;5&quot;/&gt;&lt;property id=&quot;20300&quot; value=&quot;Slide 23 - &amp;quot;Niveau 2nde - 1ère&amp;quot;&quot;/&gt;&lt;property id=&quot;20307&quot; value=&quot;268&quot;/&gt;&lt;/object&gt;&lt;object type=&quot;3&quot; unique_id=&quot;10313&quot;&gt;&lt;property id=&quot;20148&quot; value=&quot;5&quot;/&gt;&lt;property id=&quot;20300&quot; value=&quot;Slide 28 - &amp;quot;Niveau 2nde - 1ère- Tle&amp;quot;&quot;/&gt;&lt;property id=&quot;20307&quot; value=&quot;269&quot;/&gt;&lt;/object&gt;&lt;object type=&quot;3&quot; unique_id=&quot;10317&quot;&gt;&lt;property id=&quot;20148&quot; value=&quot;5&quot;/&gt;&lt;property id=&quot;20300&quot; value=&quot;Slide 33 - &amp;quot;Niveau 2nde&amp;quot;&quot;/&gt;&lt;property id=&quot;20307&quot; value=&quot;275&quot;/&gt;&lt;/object&gt;&lt;object type=&quot;3&quot; unique_id=&quot;10318&quot;&gt;&lt;property id=&quot;20148&quot; value=&quot;5&quot;/&gt;&lt;property id=&quot;20300&quot; value=&quot;Slide 38 - &amp;quot;Niveau 1ère&amp;quot;&quot;/&gt;&lt;property id=&quot;20307&quot; value=&quot;274&quot;/&gt;&lt;/object&gt;&lt;object type=&quot;3&quot; unique_id=&quot;10320&quot;&gt;&lt;property id=&quot;20148&quot; value=&quot;5&quot;/&gt;&lt;property id=&quot;20300&quot; value=&quot;Slide 43 - &amp;quot;Niveau 1ère&amp;quot;&quot;/&gt;&lt;property id=&quot;20307&quot; value=&quot;276&quot;/&gt;&lt;/object&gt;&lt;object type=&quot;3&quot; unique_id=&quot;10410&quot;&gt;&lt;property id=&quot;20148&quot; value=&quot;5&quot;/&gt;&lt;property id=&quot;20300&quot; value=&quot;Slide 51 - &amp;quot;Niveau 1ère- Tle&amp;quot;&quot;/&gt;&lt;property id=&quot;20307&quot; value=&quot;278&quot;/&gt;&lt;/object&gt;&lt;object type=&quot;3&quot; unique_id=&quot;10412&quot;&gt;&lt;property id=&quot;20148&quot; value=&quot;5&quot;/&gt;&lt;property id=&quot;20300&quot; value=&quot;Slide 10 - &amp;quot;Niveau seconde&amp;quot;&quot;/&gt;&lt;property id=&quot;20307&quot; value=&quot;279&quot;/&gt;&lt;/object&gt;&lt;object type=&quot;3&quot; unique_id=&quot;10413&quot;&gt;&lt;property id=&quot;20148&quot; value=&quot;5&quot;/&gt;&lt;property id=&quot;20300&quot; value=&quot;Slide 11 - &amp;quot;Niveau seconde&amp;quot;&quot;/&gt;&lt;property id=&quot;20307&quot; value=&quot;280&quot;/&gt;&lt;/object&gt;&lt;object type=&quot;3&quot; unique_id=&quot;10414&quot;&gt;&lt;property id=&quot;20148&quot; value=&quot;5&quot;/&gt;&lt;property id=&quot;20300&quot; value=&quot;Slide 12 - &amp;quot;Niveau seconde&amp;quot;&quot;/&gt;&lt;property id=&quot;20307&quot; value=&quot;281&quot;/&gt;&lt;/object&gt;&lt;object type=&quot;3&quot; unique_id=&quot;10443&quot;&gt;&lt;property id=&quot;20148&quot; value=&quot;5&quot;/&gt;&lt;property id=&quot;20300&quot; value=&quot;Slide 24 - &amp;quot;Niveau 2nde - 1ère&amp;quot;&quot;/&gt;&lt;property id=&quot;20307&quot; value=&quot;282&quot;/&gt;&lt;/object&gt;&lt;object type=&quot;3&quot; unique_id=&quot;10557&quot;&gt;&lt;property id=&quot;20148&quot; value=&quot;5&quot;/&gt;&lt;property id=&quot;20300&quot; value=&quot;Slide 25 - &amp;quot;Niveau 2nde - 1ère&amp;quot;&quot;/&gt;&lt;property id=&quot;20307&quot; value=&quot;283&quot;/&gt;&lt;/object&gt;&lt;object type=&quot;3&quot; unique_id=&quot;10558&quot;&gt;&lt;property id=&quot;20148&quot; value=&quot;5&quot;/&gt;&lt;property id=&quot;20300&quot; value=&quot;Slide 26 - &amp;quot;Niveau 2nde - 1ère&amp;quot;&quot;/&gt;&lt;property id=&quot;20307&quot; value=&quot;286&quot;/&gt;&lt;/object&gt;&lt;object type=&quot;3&quot; unique_id=&quot;10559&quot;&gt;&lt;property id=&quot;20148&quot; value=&quot;5&quot;/&gt;&lt;property id=&quot;20300&quot; value=&quot;Slide 27 - &amp;quot;Niveau 2nde - 1ère&amp;quot;&quot;/&gt;&lt;property id=&quot;20307&quot; value=&quot;284&quot;/&gt;&lt;/object&gt;&lt;object type=&quot;3&quot; unique_id=&quot;10684&quot;&gt;&lt;property id=&quot;20148&quot; value=&quot;5&quot;/&gt;&lt;property id=&quot;20300&quot; value=&quot;Slide 34 - &amp;quot;Niveau 2nde&amp;quot;&quot;/&gt;&lt;property id=&quot;20307&quot; value=&quot;287&quot;/&gt;&lt;/object&gt;&lt;object type=&quot;3&quot; unique_id=&quot;10845&quot;&gt;&lt;property id=&quot;20148&quot; value=&quot;5&quot;/&gt;&lt;property id=&quot;20300&quot; value=&quot;Slide 35 - &amp;quot;Niveau 2nde&amp;quot;&quot;/&gt;&lt;property id=&quot;20307&quot; value=&quot;288&quot;/&gt;&lt;/object&gt;&lt;object type=&quot;3&quot; unique_id=&quot;10846&quot;&gt;&lt;property id=&quot;20148&quot; value=&quot;5&quot;/&gt;&lt;property id=&quot;20300&quot; value=&quot;Slide 36 - &amp;quot;Niveau 2nde&amp;quot;&quot;/&gt;&lt;property id=&quot;20307&quot; value=&quot;289&quot;/&gt;&lt;/object&gt;&lt;object type=&quot;3&quot; unique_id=&quot;10847&quot;&gt;&lt;property id=&quot;20148&quot; value=&quot;5&quot;/&gt;&lt;property id=&quot;20300&quot; value=&quot;Slide 37 - &amp;quot;Niveau 2nde&amp;quot;&quot;/&gt;&lt;property id=&quot;20307&quot; value=&quot;290&quot;/&gt;&lt;/object&gt;&lt;object type=&quot;3&quot; unique_id=&quot;11023&quot;&gt;&lt;property id=&quot;20148&quot; value=&quot;5&quot;/&gt;&lt;property id=&quot;20300&quot; value=&quot;Slide 39 - &amp;quot;Niveau 1ère&amp;quot;&quot;/&gt;&lt;property id=&quot;20307&quot; value=&quot;291&quot;/&gt;&lt;/object&gt;&lt;object type=&quot;3&quot; unique_id=&quot;11024&quot;&gt;&lt;property id=&quot;20148&quot; value=&quot;5&quot;/&gt;&lt;property id=&quot;20300&quot; value=&quot;Slide 41 - &amp;quot;Niveau 1ère&amp;quot;&quot;/&gt;&lt;property id=&quot;20307&quot; value=&quot;293&quot;/&gt;&lt;/object&gt;&lt;object type=&quot;3&quot; unique_id=&quot;11025&quot;&gt;&lt;property id=&quot;20148&quot; value=&quot;5&quot;/&gt;&lt;property id=&quot;20300&quot; value=&quot;Slide 42 - &amp;quot;Niveau 1ère&amp;quot;&quot;/&gt;&lt;property id=&quot;20307&quot; value=&quot;292&quot;/&gt;&lt;/object&gt;&lt;object type=&quot;3&quot; unique_id=&quot;11254&quot;&gt;&lt;property id=&quot;20148&quot; value=&quot;5&quot;/&gt;&lt;property id=&quot;20300&quot; value=&quot;Slide 49 - &amp;quot;Niveau 1ère- Tle&amp;quot;&quot;/&gt;&lt;property id=&quot;20307&quot; value=&quot;294&quot;/&gt;&lt;/object&gt;&lt;object type=&quot;3&quot; unique_id=&quot;11255&quot;&gt;&lt;property id=&quot;20148&quot; value=&quot;5&quot;/&gt;&lt;property id=&quot;20300&quot; value=&quot;Slide 50 - &amp;quot;Niveau 1ère- Tle&amp;quot;&quot;/&gt;&lt;property id=&quot;20307&quot; value=&quot;295&quot;/&gt;&lt;/object&gt;&lt;object type=&quot;3&quot; unique_id=&quot;11374&quot;&gt;&lt;property id=&quot;20148&quot; value=&quot;5&quot;/&gt;&lt;property id=&quot;20300&quot; value=&quot;Slide 17 - &amp;quot;Niveau 1ère- Tle&amp;quot;&quot;/&gt;&lt;property id=&quot;20307&quot; value=&quot;296&quot;/&gt;&lt;/object&gt;&lt;object type=&quot;3&quot; unique_id=&quot;11695&quot;&gt;&lt;property id=&quot;20148&quot; value=&quot;5&quot;/&gt;&lt;property id=&quot;20300&quot; value=&quot;Slide 19 - &amp;quot;Niveau 2nde&amp;quot;&quot;/&gt;&lt;property id=&quot;20307&quot; value=&quot;297&quot;/&gt;&lt;/object&gt;&lt;object type=&quot;3&quot; unique_id=&quot;11696&quot;&gt;&lt;property id=&quot;20148&quot; value=&quot;5&quot;/&gt;&lt;property id=&quot;20300&quot; value=&quot;Slide 20 - &amp;quot;Niveau 2nde&amp;quot;&quot;/&gt;&lt;property id=&quot;20307&quot; value=&quot;298&quot;/&gt;&lt;/object&gt;&lt;object type=&quot;3&quot; unique_id=&quot;11697&quot;&gt;&lt;property id=&quot;20148&quot; value=&quot;5&quot;/&gt;&lt;property id=&quot;20300&quot; value=&quot;Slide 21 - &amp;quot;Niveau 2nde&amp;quot;&quot;/&gt;&lt;property id=&quot;20307&quot; value=&quot;299&quot;/&gt;&lt;/object&gt;&lt;object type=&quot;3&quot; unique_id=&quot;11698&quot;&gt;&lt;property id=&quot;20148&quot; value=&quot;5&quot;/&gt;&lt;property id=&quot;20300&quot; value=&quot;Slide 22 - &amp;quot;Niveau 2nde&amp;quot;&quot;/&gt;&lt;property id=&quot;20307&quot; value=&quot;300&quot;/&gt;&lt;/object&gt;&lt;object type=&quot;3&quot; unique_id=&quot;12183&quot;&gt;&lt;property id=&quot;20148&quot; value=&quot;5&quot;/&gt;&lt;property id=&quot;20300&quot; value=&quot;Slide 29 - &amp;quot;Niveau 2nde - 1ère- Tle&amp;quot;&quot;/&gt;&lt;property id=&quot;20307&quot; value=&quot;303&quot;/&gt;&lt;/object&gt;&lt;object type=&quot;3&quot; unique_id=&quot;12184&quot;&gt;&lt;property id=&quot;20148&quot; value=&quot;5&quot;/&gt;&lt;property id=&quot;20300&quot; value=&quot;Slide 30 - &amp;quot;Niveau 2nde - 1ère- Tle&amp;quot;&quot;/&gt;&lt;property id=&quot;20307&quot; value=&quot;302&quot;/&gt;&lt;/object&gt;&lt;object type=&quot;3&quot; unique_id=&quot;12185&quot;&gt;&lt;property id=&quot;20148&quot; value=&quot;5&quot;/&gt;&lt;property id=&quot;20300&quot; value=&quot;Slide 31 - &amp;quot;Niveau 2nde - 1ère- Tle&amp;quot;&quot;/&gt;&lt;property id=&quot;20307&quot; value=&quot;305&quot;/&gt;&lt;/object&gt;&lt;object type=&quot;3&quot; unique_id=&quot;12186&quot;&gt;&lt;property id=&quot;20148&quot; value=&quot;5&quot;/&gt;&lt;property id=&quot;20300&quot; value=&quot;Slide 32 - &amp;quot;Niveau 2nde - 1ère- Tle&amp;quot;&quot;/&gt;&lt;property id=&quot;20307&quot; value=&quot;304&quot;/&gt;&lt;/object&gt;&lt;object type=&quot;3&quot; unique_id=&quot;12763&quot;&gt;&lt;property id=&quot;20148&quot; value=&quot;5&quot;/&gt;&lt;property id=&quot;20300&quot; value=&quot;Slide 8 - &amp;quot;Niveau seconde&amp;quot;&quot;/&gt;&lt;property id=&quot;20307&quot; value=&quot;308&quot;/&gt;&lt;/object&gt;&lt;object type=&quot;3&quot; unique_id=&quot;12764&quot;&gt;&lt;property id=&quot;20148&quot; value=&quot;5&quot;/&gt;&lt;property id=&quot;20300&quot; value=&quot;Slide 16 - &amp;quot;Niveau 1ère- Tle&amp;quot;&quot;/&gt;&lt;property id=&quot;20307&quot; value=&quot;309&quot;/&gt;&lt;/object&gt;&lt;object type=&quot;3&quot; unique_id=&quot;12765&quot;&gt;&lt;property id=&quot;20148&quot; value=&quot;5&quot;/&gt;&lt;property id=&quot;20300&quot; value=&quot;Slide 44 - &amp;quot;Niveau 1ère&amp;quot;&quot;/&gt;&lt;property id=&quot;20307&quot; value=&quot;306&quot;/&gt;&lt;/object&gt;&lt;object type=&quot;3&quot; unique_id=&quot;12766&quot;&gt;&lt;property id=&quot;20148&quot; value=&quot;5&quot;/&gt;&lt;property id=&quot;20300&quot; value=&quot;Slide 45 - &amp;quot;Niveau 1ère&amp;quot;&quot;/&gt;&lt;property id=&quot;20307&quot; value=&quot;307&quot;/&gt;&lt;/object&gt;&lt;object type=&quot;3&quot; unique_id=&quot;12816&quot;&gt;&lt;property id=&quot;20148&quot; value=&quot;5&quot;/&gt;&lt;property id=&quot;20300&quot; value=&quot;Slide 2 - &amp;quot;Algorithme&amp;#x0D;&amp;#x0A;&amp;amp; Programmation sur TI82/83&amp;quot;&quot;/&gt;&lt;property id=&quot;20307&quot; value=&quot;311&quot;/&gt;&lt;/object&gt;&lt;object type=&quot;3&quot; unique_id=&quot;12817&quot;&gt;&lt;property id=&quot;20148&quot; value=&quot;5&quot;/&gt;&lt;property id=&quot;20300&quot; value=&quot;Slide 40 - &amp;quot;Niveau 1ère&amp;quot;&quot;/&gt;&lt;property id=&quot;20307&quot; value=&quot;310&quot;/&gt;&lt;/object&gt;&lt;object type=&quot;3&quot; unique_id=&quot;12818&quot;&gt;&lt;property id=&quot;20148&quot; value=&quot;5&quot;/&gt;&lt;property id=&quot;20300&quot; value=&quot;Slide 46 - &amp;quot;Niveau 1ère&amp;quot;&quot;/&gt;&lt;property id=&quot;20307&quot; value=&quot;312&quot;/&gt;&lt;/object&gt;&lt;object type=&quot;3&quot; unique_id=&quot;12819&quot;&gt;&lt;property id=&quot;20148&quot; value=&quot;5&quot;/&gt;&lt;property id=&quot;20300&quot; value=&quot;Slide 47 - &amp;quot;Niveau 1ère&amp;quot;&quot;/&gt;&lt;property id=&quot;20307&quot; value=&quot;313&quot;/&gt;&lt;/object&gt;&lt;object type=&quot;3&quot; unique_id=&quot;12820&quot;&gt;&lt;property id=&quot;20148&quot; value=&quot;5&quot;/&gt;&lt;property id=&quot;20300&quot; value=&quot;Slide 48 - &amp;quot;Niveau 1ère&amp;quot;&quot;/&gt;&lt;property id=&quot;20307&quot; value=&quot;314&quot;/&gt;&lt;/object&gt;&lt;/object&gt;&lt;object type=&quot;8&quot; unique_id=&quot;1004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2249</Words>
  <Application>Microsoft Office PowerPoint</Application>
  <PresentationFormat>Affichage à l'écran (4:3)</PresentationFormat>
  <Paragraphs>669</Paragraphs>
  <Slides>51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Symbol</vt:lpstr>
      <vt:lpstr>Verdana</vt:lpstr>
      <vt:lpstr>Wingdings</vt:lpstr>
      <vt:lpstr>Thème Office</vt:lpstr>
      <vt:lpstr>Quelques algorithmes   au lycée…</vt:lpstr>
      <vt:lpstr>Algorithme &amp; Programmation sur TI82/83</vt:lpstr>
      <vt:lpstr>Niveau seconde</vt:lpstr>
      <vt:lpstr>Niveau seconde</vt:lpstr>
      <vt:lpstr>Niveau seconde</vt:lpstr>
      <vt:lpstr>Niveau seconde</vt:lpstr>
      <vt:lpstr>Niveau seconde</vt:lpstr>
      <vt:lpstr>Niveau seconde</vt:lpstr>
      <vt:lpstr>Niveau seconde</vt:lpstr>
      <vt:lpstr>Niveau seconde</vt:lpstr>
      <vt:lpstr>Niveau seconde</vt:lpstr>
      <vt:lpstr>Niveau seconde</vt:lpstr>
      <vt:lpstr>Niveau seconde</vt:lpstr>
      <vt:lpstr>Niveau seconde</vt:lpstr>
      <vt:lpstr>Niveau 1ère- Tle</vt:lpstr>
      <vt:lpstr>Niveau 1ère- Tle</vt:lpstr>
      <vt:lpstr>Niveau 1ère- Tle</vt:lpstr>
      <vt:lpstr>Niveau 2nde</vt:lpstr>
      <vt:lpstr>Niveau 2nde</vt:lpstr>
      <vt:lpstr>Niveau 2nde</vt:lpstr>
      <vt:lpstr>Niveau 2nde</vt:lpstr>
      <vt:lpstr>Niveau 2nde</vt:lpstr>
      <vt:lpstr>Niveau 2nde - 1ère</vt:lpstr>
      <vt:lpstr>Niveau 2nde - 1ère</vt:lpstr>
      <vt:lpstr>Niveau 2nde - 1ère</vt:lpstr>
      <vt:lpstr>Niveau 2nde - 1ère</vt:lpstr>
      <vt:lpstr>Niveau 2nde - 1ère</vt:lpstr>
      <vt:lpstr>Niveau 2nde - 1ère- Tle</vt:lpstr>
      <vt:lpstr>Niveau 2nde - 1ère- Tle</vt:lpstr>
      <vt:lpstr>Niveau 2nde - 1ère- Tle</vt:lpstr>
      <vt:lpstr>Niveau 2nde - 1ère- Tle</vt:lpstr>
      <vt:lpstr>Niveau 2nde - 1ère- Tle</vt:lpstr>
      <vt:lpstr>Niveau 2nde</vt:lpstr>
      <vt:lpstr>Niveau 2nde</vt:lpstr>
      <vt:lpstr>Niveau 2nde</vt:lpstr>
      <vt:lpstr>Niveau 2nde</vt:lpstr>
      <vt:lpstr>Niveau 2nde</vt:lpstr>
      <vt:lpstr>Niveau 1ère</vt:lpstr>
      <vt:lpstr>Niveau 1ère</vt:lpstr>
      <vt:lpstr>Niveau 1ère</vt:lpstr>
      <vt:lpstr>Niveau 1ère</vt:lpstr>
      <vt:lpstr>Niveau 1ère</vt:lpstr>
      <vt:lpstr>Niveau 1ère</vt:lpstr>
      <vt:lpstr>Niveau 1ère</vt:lpstr>
      <vt:lpstr>Niveau 1ère</vt:lpstr>
      <vt:lpstr>Niveau 1ère</vt:lpstr>
      <vt:lpstr>Niveau 1ère</vt:lpstr>
      <vt:lpstr>Niveau 1ère</vt:lpstr>
      <vt:lpstr>Niveau 1ère- Tle</vt:lpstr>
      <vt:lpstr>Niveau 1ère- Tle</vt:lpstr>
      <vt:lpstr>Niveau 1ère- Tle</vt:lpstr>
    </vt:vector>
  </TitlesOfParts>
  <Company>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Quelques algorithmes   au lycée…</dc:title>
  <dc:creator>Boris</dc:creator>
  <cp:lastModifiedBy>Richard Mulamba</cp:lastModifiedBy>
  <cp:revision>68</cp:revision>
  <dcterms:created xsi:type="dcterms:W3CDTF">2012-09-16T23:20:10Z</dcterms:created>
  <dcterms:modified xsi:type="dcterms:W3CDTF">2020-01-12T17:30:57Z</dcterms:modified>
</cp:coreProperties>
</file>