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2" r:id="rId6"/>
    <p:sldId id="263" r:id="rId7"/>
    <p:sldId id="264"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68" d="100"/>
          <a:sy n="68" d="100"/>
        </p:scale>
        <p:origin x="4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de-DE"/>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de-DE"/>
              <a:t>マスター サブタイトルの書式設定</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a:xfrm>
            <a:off x="2416500" y="329307"/>
            <a:ext cx="4973915" cy="309201"/>
          </a:xfrm>
        </p:spPr>
        <p:txBody>
          <a:bodyPr/>
          <a:lstStyle/>
          <a:p>
            <a:endParaRPr lang="de-DE"/>
          </a:p>
        </p:txBody>
      </p:sp>
      <p:sp>
        <p:nvSpPr>
          <p:cNvPr id="6" name="Slide Number Placeholder 5"/>
          <p:cNvSpPr>
            <a:spLocks noGrp="1"/>
          </p:cNvSpPr>
          <p:nvPr>
            <p:ph type="sldNum" sz="quarter" idx="12"/>
          </p:nvPr>
        </p:nvSpPr>
        <p:spPr>
          <a:xfrm>
            <a:off x="1437664" y="798973"/>
            <a:ext cx="811019" cy="503578"/>
          </a:xfrm>
        </p:spPr>
        <p:txBody>
          <a:bodyPr/>
          <a:lstStyle/>
          <a:p>
            <a:fld id="{32826EBA-9F91-422B-9A7F-E2B489A7006B}" type="slidenum">
              <a:rPr lang="de-DE" smtClean="0"/>
              <a:t>‹#›</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97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de-DE"/>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5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de-DE"/>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74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de-DE"/>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523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de-DE"/>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de-DE"/>
              <a:t>マスター テキストの書式設定</a:t>
            </a:r>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00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de-DE"/>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5" name="Date Placeholder 4"/>
          <p:cNvSpPr>
            <a:spLocks noGrp="1"/>
          </p:cNvSpPr>
          <p:nvPr>
            <p:ph type="dt" sz="half" idx="10"/>
          </p:nvPr>
        </p:nvSpPr>
        <p:spPr/>
        <p:txBody>
          <a:bodyPr/>
          <a:lstStyle/>
          <a:p>
            <a:fld id="{EB932DB8-5524-4418-B02D-153266EC6B39}" type="datetimeFigureOut">
              <a:rPr lang="de-DE" smtClean="0"/>
              <a:t>24.07.2018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2826EBA-9F91-422B-9A7F-E2B489A7006B}" type="slidenum">
              <a:rPr lang="de-DE" smtClean="0"/>
              <a:t>‹#›</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15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de-DE"/>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de-DE"/>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de-DE"/>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7" name="Date Placeholder 6"/>
          <p:cNvSpPr>
            <a:spLocks noGrp="1"/>
          </p:cNvSpPr>
          <p:nvPr>
            <p:ph type="dt" sz="half" idx="10"/>
          </p:nvPr>
        </p:nvSpPr>
        <p:spPr/>
        <p:txBody>
          <a:bodyPr/>
          <a:lstStyle/>
          <a:p>
            <a:fld id="{EB932DB8-5524-4418-B02D-153266EC6B39}" type="datetimeFigureOut">
              <a:rPr lang="de-DE" smtClean="0"/>
              <a:t>24.07.2018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2826EBA-9F91-422B-9A7F-E2B489A7006B}" type="slidenum">
              <a:rPr lang="de-DE" smtClean="0"/>
              <a:t>‹#›</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60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de-DE"/>
              <a:t>マスター タイトルの書式設定</a:t>
            </a:r>
            <a:endParaRPr lang="en-US" dirty="0"/>
          </a:p>
        </p:txBody>
      </p:sp>
      <p:sp>
        <p:nvSpPr>
          <p:cNvPr id="3" name="Date Placeholder 2"/>
          <p:cNvSpPr>
            <a:spLocks noGrp="1"/>
          </p:cNvSpPr>
          <p:nvPr>
            <p:ph type="dt" sz="half" idx="10"/>
          </p:nvPr>
        </p:nvSpPr>
        <p:spPr/>
        <p:txBody>
          <a:bodyPr/>
          <a:lstStyle/>
          <a:p>
            <a:fld id="{EB932DB8-5524-4418-B02D-153266EC6B39}" type="datetimeFigureOut">
              <a:rPr lang="de-DE" smtClean="0"/>
              <a:t>24.07.2018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2826EBA-9F91-422B-9A7F-E2B489A7006B}" type="slidenum">
              <a:rPr lang="de-DE" smtClean="0"/>
              <a:t>‹#›</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585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32DB8-5524-4418-B02D-153266EC6B39}" type="datetimeFigureOut">
              <a:rPr lang="de-DE" smtClean="0"/>
              <a:t>24.07.2018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2826EBA-9F91-422B-9A7F-E2B489A7006B}" type="slidenum">
              <a:rPr lang="de-DE" smtClean="0"/>
              <a:t>‹#›</a:t>
            </a:fld>
            <a:endParaRPr lang="de-DE"/>
          </a:p>
        </p:txBody>
      </p:sp>
    </p:spTree>
    <p:extLst>
      <p:ext uri="{BB962C8B-B14F-4D97-AF65-F5344CB8AC3E}">
        <p14:creationId xmlns:p14="http://schemas.microsoft.com/office/powerpoint/2010/main" val="18793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de-DE"/>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de-DE"/>
              <a:t>マスター テキストの書式設定</a:t>
            </a:r>
          </a:p>
        </p:txBody>
      </p:sp>
      <p:sp>
        <p:nvSpPr>
          <p:cNvPr id="5" name="Date Placeholder 4"/>
          <p:cNvSpPr>
            <a:spLocks noGrp="1"/>
          </p:cNvSpPr>
          <p:nvPr>
            <p:ph type="dt" sz="half" idx="10"/>
          </p:nvPr>
        </p:nvSpPr>
        <p:spPr/>
        <p:txBody>
          <a:bodyPr/>
          <a:lstStyle/>
          <a:p>
            <a:fld id="{EB932DB8-5524-4418-B02D-153266EC6B39}" type="datetimeFigureOut">
              <a:rPr lang="de-DE" smtClean="0"/>
              <a:t>24.07.2018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2826EBA-9F91-422B-9A7F-E2B489A7006B}" type="slidenum">
              <a:rPr lang="de-DE" smtClean="0"/>
              <a:t>‹#›</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358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de-DE"/>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de-DE"/>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de-DE"/>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932DB8-5524-4418-B02D-153266EC6B39}" type="datetimeFigureOut">
              <a:rPr lang="de-DE" smtClean="0"/>
              <a:t>24.07.2018</a:t>
            </a:fld>
            <a:endParaRPr lang="de-D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2826EBA-9F91-422B-9A7F-E2B489A7006B}" type="slidenum">
              <a:rPr lang="de-DE" smtClean="0"/>
              <a:t>‹#›</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804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de-DE"/>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932DB8-5524-4418-B02D-153266EC6B39}" type="datetimeFigureOut">
              <a:rPr lang="de-DE" smtClean="0"/>
              <a:t>24.07.2018</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826EBA-9F91-422B-9A7F-E2B489A7006B}" type="slidenum">
              <a:rPr lang="de-DE" smtClean="0"/>
              <a:t>‹#›</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9890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qiita.com/itkr/items/513318a9b5b92bd5618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4DE3F-1D88-4E68-A55B-6BFC71FAC273}"/>
              </a:ext>
            </a:extLst>
          </p:cNvPr>
          <p:cNvSpPr>
            <a:spLocks noGrp="1"/>
          </p:cNvSpPr>
          <p:nvPr>
            <p:ph type="ctrTitle"/>
          </p:nvPr>
        </p:nvSpPr>
        <p:spPr>
          <a:xfrm>
            <a:off x="2212532" y="1680494"/>
            <a:ext cx="7766936" cy="1646302"/>
          </a:xfrm>
        </p:spPr>
        <p:txBody>
          <a:bodyPr/>
          <a:lstStyle/>
          <a:p>
            <a:r>
              <a:rPr lang="ja-JP" altLang="de-DE" sz="7200" dirty="0">
                <a:solidFill>
                  <a:srgbClr val="7030A0"/>
                </a:solidFill>
                <a:latin typeface="Arial Black" panose="020B0A04020102020204" pitchFamily="34" charset="0"/>
              </a:rPr>
              <a:t>運勢占いアプリ</a:t>
            </a:r>
            <a:endParaRPr lang="de-DE" sz="7200" dirty="0">
              <a:solidFill>
                <a:srgbClr val="7030A0"/>
              </a:solidFill>
              <a:latin typeface="Arial Black" panose="020B0A04020102020204" pitchFamily="34" charset="0"/>
            </a:endParaRPr>
          </a:p>
        </p:txBody>
      </p:sp>
      <p:sp>
        <p:nvSpPr>
          <p:cNvPr id="3" name="字幕 2">
            <a:extLst>
              <a:ext uri="{FF2B5EF4-FFF2-40B4-BE49-F238E27FC236}">
                <a16:creationId xmlns:a16="http://schemas.microsoft.com/office/drawing/2014/main" id="{2A2A8DA6-4CCF-458F-8000-ED0E318155CA}"/>
              </a:ext>
            </a:extLst>
          </p:cNvPr>
          <p:cNvSpPr>
            <a:spLocks noGrp="1"/>
          </p:cNvSpPr>
          <p:nvPr>
            <p:ph type="subTitle" idx="1"/>
          </p:nvPr>
        </p:nvSpPr>
        <p:spPr>
          <a:xfrm>
            <a:off x="2212532" y="3720985"/>
            <a:ext cx="8637072" cy="977621"/>
          </a:xfrm>
        </p:spPr>
        <p:txBody>
          <a:bodyPr>
            <a:normAutofit fontScale="70000" lnSpcReduction="20000"/>
          </a:bodyPr>
          <a:lstStyle/>
          <a:p>
            <a:pPr algn="r"/>
            <a:r>
              <a:rPr lang="de-DE" sz="2800" dirty="0"/>
              <a:t>15816031 </a:t>
            </a:r>
            <a:r>
              <a:rPr lang="ja-JP" altLang="de-DE" sz="2800" dirty="0"/>
              <a:t>小島大輝</a:t>
            </a:r>
            <a:endParaRPr lang="de-DE" sz="2800" dirty="0"/>
          </a:p>
          <a:p>
            <a:pPr algn="r"/>
            <a:r>
              <a:rPr lang="de-DE" sz="2800" dirty="0"/>
              <a:t>15816068</a:t>
            </a:r>
            <a:r>
              <a:rPr lang="ja-JP" altLang="de-DE" sz="2800" dirty="0"/>
              <a:t> 名取卓哉</a:t>
            </a:r>
            <a:endParaRPr lang="de-DE" sz="2800" dirty="0"/>
          </a:p>
        </p:txBody>
      </p:sp>
    </p:spTree>
    <p:extLst>
      <p:ext uri="{BB962C8B-B14F-4D97-AF65-F5344CB8AC3E}">
        <p14:creationId xmlns:p14="http://schemas.microsoft.com/office/powerpoint/2010/main" val="36806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AEC3C-32E9-4191-9C9F-DE7944E006F9}"/>
              </a:ext>
            </a:extLst>
          </p:cNvPr>
          <p:cNvSpPr>
            <a:spLocks noGrp="1"/>
          </p:cNvSpPr>
          <p:nvPr>
            <p:ph type="title"/>
          </p:nvPr>
        </p:nvSpPr>
        <p:spPr/>
        <p:txBody>
          <a:bodyPr>
            <a:normAutofit/>
          </a:bodyPr>
          <a:lstStyle/>
          <a:p>
            <a:r>
              <a:rPr lang="ja-JP" altLang="de-DE" sz="4800" dirty="0"/>
              <a:t>概要</a:t>
            </a:r>
            <a:endParaRPr lang="de-DE" sz="4800" dirty="0"/>
          </a:p>
        </p:txBody>
      </p:sp>
      <p:sp>
        <p:nvSpPr>
          <p:cNvPr id="3" name="コンテンツ プレースホルダー 2">
            <a:extLst>
              <a:ext uri="{FF2B5EF4-FFF2-40B4-BE49-F238E27FC236}">
                <a16:creationId xmlns:a16="http://schemas.microsoft.com/office/drawing/2014/main" id="{1E248575-B206-4B40-BF51-FA39831D85E9}"/>
              </a:ext>
            </a:extLst>
          </p:cNvPr>
          <p:cNvSpPr>
            <a:spLocks noGrp="1"/>
          </p:cNvSpPr>
          <p:nvPr>
            <p:ph idx="1"/>
          </p:nvPr>
        </p:nvSpPr>
        <p:spPr>
          <a:xfrm>
            <a:off x="1451579" y="2565586"/>
            <a:ext cx="8596668" cy="3880773"/>
          </a:xfrm>
        </p:spPr>
        <p:txBody>
          <a:bodyPr>
            <a:normAutofit/>
          </a:bodyPr>
          <a:lstStyle/>
          <a:p>
            <a:r>
              <a:rPr lang="ja-JP" altLang="de-DE" sz="2400" dirty="0"/>
              <a:t>選択式のタブから星座を選び「送信」ボタンを押すと、星座ごとに異なる運勢</a:t>
            </a:r>
            <a:r>
              <a:rPr lang="de-DE" altLang="ja-JP" sz="2400" dirty="0"/>
              <a:t>(</a:t>
            </a:r>
            <a:r>
              <a:rPr lang="ja-JP" altLang="de-DE" sz="2400" dirty="0"/>
              <a:t>総合運・恋愛運・金財運・仕事運</a:t>
            </a:r>
            <a:r>
              <a:rPr lang="de-DE" altLang="ja-JP" sz="2400" dirty="0"/>
              <a:t>)</a:t>
            </a:r>
            <a:r>
              <a:rPr lang="ja-JP" altLang="de-DE" sz="2400" dirty="0"/>
              <a:t>が</a:t>
            </a:r>
            <a:r>
              <a:rPr lang="de-DE" altLang="ja-JP" sz="2400" dirty="0"/>
              <a:t>10</a:t>
            </a:r>
            <a:r>
              <a:rPr lang="ja-JP" altLang="de-DE" sz="2400" dirty="0"/>
              <a:t>段階で表示され、ラッキーカラー・ラッキーナンバーも表示される。また、おすすめの</a:t>
            </a:r>
            <a:r>
              <a:rPr lang="de-DE" altLang="ja-JP" sz="2400" dirty="0" err="1"/>
              <a:t>youtube</a:t>
            </a:r>
            <a:r>
              <a:rPr lang="ja-JP" altLang="de-DE" sz="2400" dirty="0"/>
              <a:t>の動画も表示される。</a:t>
            </a:r>
            <a:endParaRPr lang="de-DE" altLang="ja-JP" sz="2400" dirty="0"/>
          </a:p>
        </p:txBody>
      </p:sp>
    </p:spTree>
    <p:extLst>
      <p:ext uri="{BB962C8B-B14F-4D97-AF65-F5344CB8AC3E}">
        <p14:creationId xmlns:p14="http://schemas.microsoft.com/office/powerpoint/2010/main" val="95870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36BD8-989C-4465-9513-5F65E954FBAC}"/>
              </a:ext>
            </a:extLst>
          </p:cNvPr>
          <p:cNvSpPr>
            <a:spLocks noGrp="1"/>
          </p:cNvSpPr>
          <p:nvPr>
            <p:ph type="title"/>
          </p:nvPr>
        </p:nvSpPr>
        <p:spPr/>
        <p:txBody>
          <a:bodyPr>
            <a:normAutofit/>
          </a:bodyPr>
          <a:lstStyle/>
          <a:p>
            <a:r>
              <a:rPr lang="ja-JP" altLang="de-DE" sz="4800" dirty="0"/>
              <a:t>目的</a:t>
            </a:r>
            <a:endParaRPr lang="de-DE" sz="4800" dirty="0"/>
          </a:p>
        </p:txBody>
      </p:sp>
      <p:sp>
        <p:nvSpPr>
          <p:cNvPr id="3" name="コンテンツ プレースホルダー 2">
            <a:extLst>
              <a:ext uri="{FF2B5EF4-FFF2-40B4-BE49-F238E27FC236}">
                <a16:creationId xmlns:a16="http://schemas.microsoft.com/office/drawing/2014/main" id="{C16B99B7-8C78-4C33-B2BB-D8EAF2EB8B72}"/>
              </a:ext>
            </a:extLst>
          </p:cNvPr>
          <p:cNvSpPr>
            <a:spLocks noGrp="1"/>
          </p:cNvSpPr>
          <p:nvPr>
            <p:ph idx="1"/>
          </p:nvPr>
        </p:nvSpPr>
        <p:spPr>
          <a:xfrm>
            <a:off x="1451578" y="2602868"/>
            <a:ext cx="9603275" cy="3450613"/>
          </a:xfrm>
        </p:spPr>
        <p:txBody>
          <a:bodyPr>
            <a:normAutofit/>
          </a:bodyPr>
          <a:lstStyle/>
          <a:p>
            <a:r>
              <a:rPr lang="ja-JP" altLang="de-DE" sz="2400" dirty="0"/>
              <a:t>シンプルでわかり易く運勢を知ること</a:t>
            </a:r>
            <a:endParaRPr lang="en-US" altLang="ja-JP" sz="2400" dirty="0"/>
          </a:p>
          <a:p>
            <a:r>
              <a:rPr lang="ja-JP" altLang="en-US" sz="2400" dirty="0"/>
              <a:t>日本中の人々を幸せにしたい</a:t>
            </a:r>
            <a:endParaRPr lang="en-US" altLang="ja-JP" sz="2400" dirty="0"/>
          </a:p>
          <a:p>
            <a:r>
              <a:rPr lang="en-US" sz="2400" dirty="0"/>
              <a:t>Python</a:t>
            </a:r>
            <a:r>
              <a:rPr lang="ja-JP" altLang="en-US" sz="2400" dirty="0"/>
              <a:t>を用いるので</a:t>
            </a:r>
            <a:r>
              <a:rPr lang="en-US" altLang="ja-JP" sz="2400" dirty="0"/>
              <a:t>web</a:t>
            </a:r>
            <a:r>
              <a:rPr lang="ja-JP" altLang="en-US" sz="2400" dirty="0"/>
              <a:t>スクレイピングを使ってみたい</a:t>
            </a:r>
            <a:endParaRPr lang="de-DE" sz="2400" dirty="0"/>
          </a:p>
        </p:txBody>
      </p:sp>
    </p:spTree>
    <p:extLst>
      <p:ext uri="{BB962C8B-B14F-4D97-AF65-F5344CB8AC3E}">
        <p14:creationId xmlns:p14="http://schemas.microsoft.com/office/powerpoint/2010/main" val="168895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A0955-7721-4BFC-8F4E-EDC60B803C16}"/>
              </a:ext>
            </a:extLst>
          </p:cNvPr>
          <p:cNvSpPr>
            <a:spLocks noGrp="1"/>
          </p:cNvSpPr>
          <p:nvPr>
            <p:ph type="title"/>
          </p:nvPr>
        </p:nvSpPr>
        <p:spPr/>
        <p:txBody>
          <a:bodyPr>
            <a:normAutofit/>
          </a:bodyPr>
          <a:lstStyle/>
          <a:p>
            <a:r>
              <a:rPr lang="ja-JP" altLang="de-DE" sz="4800" dirty="0"/>
              <a:t>参考資料・工夫点</a:t>
            </a:r>
            <a:endParaRPr lang="de-DE" sz="4800" dirty="0"/>
          </a:p>
        </p:txBody>
      </p:sp>
      <p:sp>
        <p:nvSpPr>
          <p:cNvPr id="3" name="コンテンツ プレースホルダー 2">
            <a:extLst>
              <a:ext uri="{FF2B5EF4-FFF2-40B4-BE49-F238E27FC236}">
                <a16:creationId xmlns:a16="http://schemas.microsoft.com/office/drawing/2014/main" id="{14715FA0-1815-41F3-B83E-E7BF08C58F16}"/>
              </a:ext>
            </a:extLst>
          </p:cNvPr>
          <p:cNvSpPr>
            <a:spLocks noGrp="1"/>
          </p:cNvSpPr>
          <p:nvPr>
            <p:ph idx="1"/>
          </p:nvPr>
        </p:nvSpPr>
        <p:spPr>
          <a:xfrm>
            <a:off x="1451579" y="2015732"/>
            <a:ext cx="9927621" cy="4160781"/>
          </a:xfrm>
        </p:spPr>
        <p:txBody>
          <a:bodyPr>
            <a:normAutofit lnSpcReduction="10000"/>
          </a:bodyPr>
          <a:lstStyle/>
          <a:p>
            <a:r>
              <a:rPr lang="ja-JP" altLang="de-DE" sz="2400" dirty="0"/>
              <a:t>参考サイト</a:t>
            </a:r>
            <a:endParaRPr lang="de-DE" altLang="ja-JP" sz="2400" dirty="0"/>
          </a:p>
          <a:p>
            <a:pPr marL="0" indent="0">
              <a:buNone/>
            </a:pPr>
            <a:r>
              <a:rPr lang="de-DE" altLang="ja-JP" sz="2400" dirty="0">
                <a:hlinkClick r:id="rId2"/>
              </a:rPr>
              <a:t>https://qiita.com/itkr/items/513318a9b5b92bd56185</a:t>
            </a:r>
            <a:endParaRPr lang="de-DE" altLang="ja-JP" sz="2400" dirty="0"/>
          </a:p>
          <a:p>
            <a:pPr marL="0" indent="0">
              <a:buNone/>
            </a:pPr>
            <a:r>
              <a:rPr lang="de-DE" altLang="ja-JP" sz="2400" dirty="0"/>
              <a:t>https://www.vogue.co.jp/horoscope/daily</a:t>
            </a:r>
          </a:p>
          <a:p>
            <a:r>
              <a:rPr lang="ja-JP" altLang="de-DE" sz="2400" dirty="0"/>
              <a:t>工夫点</a:t>
            </a:r>
            <a:endParaRPr lang="de-DE" altLang="ja-JP" sz="2400" dirty="0"/>
          </a:p>
          <a:p>
            <a:pPr marL="0" indent="0">
              <a:buNone/>
            </a:pPr>
            <a:r>
              <a:rPr lang="de-DE" altLang="ja-JP" sz="2400" dirty="0" err="1"/>
              <a:t>html</a:t>
            </a:r>
            <a:r>
              <a:rPr lang="ja-JP" altLang="de-DE" sz="2400" dirty="0"/>
              <a:t>では、授業では習わなかった選択式のタブや送信ボタン、文字の色の指定などを行った。</a:t>
            </a:r>
            <a:r>
              <a:rPr lang="de-DE" altLang="ja-JP" sz="2400" dirty="0"/>
              <a:t>(</a:t>
            </a:r>
            <a:r>
              <a:rPr lang="ja-JP" altLang="de-DE" sz="2400" dirty="0"/>
              <a:t>小島</a:t>
            </a:r>
            <a:r>
              <a:rPr lang="de-DE" altLang="ja-JP" sz="2400" dirty="0"/>
              <a:t>)</a:t>
            </a:r>
          </a:p>
          <a:p>
            <a:pPr marL="0" indent="0">
              <a:buNone/>
            </a:pPr>
            <a:r>
              <a:rPr lang="de-DE" altLang="ja-JP" sz="2400" dirty="0" err="1"/>
              <a:t>css</a:t>
            </a:r>
            <a:r>
              <a:rPr lang="ja-JP" altLang="de-DE" sz="2400" dirty="0"/>
              <a:t>では、文字の色をグラデーションにしたり、選択式のタブの見栄えがよくなるように改良した。</a:t>
            </a:r>
            <a:r>
              <a:rPr lang="de-DE" altLang="ja-JP" sz="2400" dirty="0"/>
              <a:t>(</a:t>
            </a:r>
            <a:r>
              <a:rPr lang="ja-JP" altLang="de-DE" sz="2400" dirty="0"/>
              <a:t>小島</a:t>
            </a:r>
            <a:r>
              <a:rPr lang="de-DE" altLang="ja-JP" sz="2400" dirty="0"/>
              <a:t>)</a:t>
            </a:r>
          </a:p>
        </p:txBody>
      </p:sp>
    </p:spTree>
    <p:extLst>
      <p:ext uri="{BB962C8B-B14F-4D97-AF65-F5344CB8AC3E}">
        <p14:creationId xmlns:p14="http://schemas.microsoft.com/office/powerpoint/2010/main" val="166881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E7F14-74E5-423F-8FFD-891DEF0B70A0}"/>
              </a:ext>
            </a:extLst>
          </p:cNvPr>
          <p:cNvSpPr>
            <a:spLocks noGrp="1"/>
          </p:cNvSpPr>
          <p:nvPr>
            <p:ph type="title"/>
          </p:nvPr>
        </p:nvSpPr>
        <p:spPr/>
        <p:txBody>
          <a:bodyPr>
            <a:normAutofit/>
          </a:bodyPr>
          <a:lstStyle/>
          <a:p>
            <a:r>
              <a:rPr kumimoji="1" lang="ja-JP" altLang="en-US" sz="4800" dirty="0"/>
              <a:t>参考資料・工夫点</a:t>
            </a:r>
          </a:p>
        </p:txBody>
      </p:sp>
      <p:sp>
        <p:nvSpPr>
          <p:cNvPr id="3" name="コンテンツ プレースホルダー 2">
            <a:extLst>
              <a:ext uri="{FF2B5EF4-FFF2-40B4-BE49-F238E27FC236}">
                <a16:creationId xmlns:a16="http://schemas.microsoft.com/office/drawing/2014/main" id="{7F97CB31-B588-406A-9857-475C2277A185}"/>
              </a:ext>
            </a:extLst>
          </p:cNvPr>
          <p:cNvSpPr>
            <a:spLocks noGrp="1"/>
          </p:cNvSpPr>
          <p:nvPr>
            <p:ph idx="1"/>
          </p:nvPr>
        </p:nvSpPr>
        <p:spPr/>
        <p:txBody>
          <a:bodyPr>
            <a:normAutofit/>
          </a:bodyPr>
          <a:lstStyle/>
          <a:p>
            <a:r>
              <a:rPr kumimoji="1" lang="ja-JP" altLang="en-US" sz="2400" dirty="0"/>
              <a:t>毎日</a:t>
            </a:r>
            <a:r>
              <a:rPr kumimoji="1" lang="en-US" altLang="ja-JP" sz="2400" dirty="0"/>
              <a:t>12</a:t>
            </a:r>
            <a:r>
              <a:rPr kumimoji="1" lang="ja-JP" altLang="en-US" sz="2400" dirty="0"/>
              <a:t>星座違うものを表示させたかったので、既存の運勢占いアプリから</a:t>
            </a:r>
            <a:r>
              <a:rPr kumimoji="1" lang="en-US" altLang="ja-JP" sz="2400" dirty="0" err="1"/>
              <a:t>beautifulsoup</a:t>
            </a:r>
            <a:r>
              <a:rPr kumimoji="1" lang="ja-JP" altLang="en-US" sz="2400" dirty="0"/>
              <a:t>を用いて</a:t>
            </a:r>
            <a:r>
              <a:rPr lang="ja-JP" altLang="en-US" sz="2400" dirty="0"/>
              <a:t>数字を</a:t>
            </a:r>
            <a:r>
              <a:rPr kumimoji="1" lang="ja-JP" altLang="en-US" sz="2400" dirty="0"/>
              <a:t>取ってきて、それを参考に日付ごとに変わるプログラムを書いた。</a:t>
            </a:r>
            <a:r>
              <a:rPr kumimoji="1" lang="de-DE" altLang="ja-JP" sz="2400" dirty="0"/>
              <a:t>(</a:t>
            </a:r>
            <a:r>
              <a:rPr kumimoji="1" lang="ja-JP" altLang="de-DE" sz="2400" dirty="0"/>
              <a:t>名取</a:t>
            </a:r>
            <a:r>
              <a:rPr kumimoji="1" lang="de-DE" altLang="ja-JP" sz="2400" dirty="0"/>
              <a:t>)</a:t>
            </a:r>
            <a:endParaRPr kumimoji="1" lang="en-US" altLang="ja-JP" sz="2400" dirty="0"/>
          </a:p>
        </p:txBody>
      </p:sp>
    </p:spTree>
    <p:extLst>
      <p:ext uri="{BB962C8B-B14F-4D97-AF65-F5344CB8AC3E}">
        <p14:creationId xmlns:p14="http://schemas.microsoft.com/office/powerpoint/2010/main" val="152825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6DF5F-D2CC-4170-B1D6-EF3DDF9897BC}"/>
              </a:ext>
            </a:extLst>
          </p:cNvPr>
          <p:cNvSpPr>
            <a:spLocks noGrp="1"/>
          </p:cNvSpPr>
          <p:nvPr>
            <p:ph type="title"/>
          </p:nvPr>
        </p:nvSpPr>
        <p:spPr/>
        <p:txBody>
          <a:bodyPr/>
          <a:lstStyle/>
          <a:p>
            <a:r>
              <a:rPr kumimoji="1" lang="en-US" altLang="ja-JP" dirty="0"/>
              <a:t>Web</a:t>
            </a:r>
            <a:r>
              <a:rPr kumimoji="1" lang="ja-JP" altLang="en-US" dirty="0"/>
              <a:t>アプリのキャプチャ①</a:t>
            </a:r>
          </a:p>
        </p:txBody>
      </p:sp>
      <p:pic>
        <p:nvPicPr>
          <p:cNvPr id="4" name="コンテンツ プレースホルダー 3">
            <a:extLst>
              <a:ext uri="{FF2B5EF4-FFF2-40B4-BE49-F238E27FC236}">
                <a16:creationId xmlns:a16="http://schemas.microsoft.com/office/drawing/2014/main" id="{A6476EA4-AFE6-4C36-9C8A-3BD60A72356F}"/>
              </a:ext>
            </a:extLst>
          </p:cNvPr>
          <p:cNvPicPr>
            <a:picLocks noGrp="1" noChangeAspect="1"/>
          </p:cNvPicPr>
          <p:nvPr>
            <p:ph idx="1"/>
          </p:nvPr>
        </p:nvPicPr>
        <p:blipFill>
          <a:blip r:embed="rId2"/>
          <a:stretch>
            <a:fillRect/>
          </a:stretch>
        </p:blipFill>
        <p:spPr>
          <a:xfrm>
            <a:off x="2061507" y="2051716"/>
            <a:ext cx="8548676" cy="4367937"/>
          </a:xfrm>
          <a:prstGeom prst="rect">
            <a:avLst/>
          </a:prstGeom>
        </p:spPr>
      </p:pic>
      <p:sp>
        <p:nvSpPr>
          <p:cNvPr id="5" name="吹き出し: 角を丸めた四角形 4">
            <a:extLst>
              <a:ext uri="{FF2B5EF4-FFF2-40B4-BE49-F238E27FC236}">
                <a16:creationId xmlns:a16="http://schemas.microsoft.com/office/drawing/2014/main" id="{CCCFE3A1-E8D1-4DBE-8350-397E0591E83D}"/>
              </a:ext>
            </a:extLst>
          </p:cNvPr>
          <p:cNvSpPr/>
          <p:nvPr/>
        </p:nvSpPr>
        <p:spPr>
          <a:xfrm>
            <a:off x="785657" y="3955012"/>
            <a:ext cx="2271860" cy="1049235"/>
          </a:xfrm>
          <a:prstGeom prst="wedgeRoundRectCallout">
            <a:avLst>
              <a:gd name="adj1" fmla="val 31034"/>
              <a:gd name="adj2" fmla="val -79454"/>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まずここでユーザの星座を選択する</a:t>
            </a:r>
          </a:p>
        </p:txBody>
      </p:sp>
    </p:spTree>
    <p:extLst>
      <p:ext uri="{BB962C8B-B14F-4D97-AF65-F5344CB8AC3E}">
        <p14:creationId xmlns:p14="http://schemas.microsoft.com/office/powerpoint/2010/main" val="139374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44CEB-86D5-43CC-AEBA-7AA1FE86006B}"/>
              </a:ext>
            </a:extLst>
          </p:cNvPr>
          <p:cNvSpPr>
            <a:spLocks noGrp="1"/>
          </p:cNvSpPr>
          <p:nvPr>
            <p:ph type="title"/>
          </p:nvPr>
        </p:nvSpPr>
        <p:spPr/>
        <p:txBody>
          <a:bodyPr/>
          <a:lstStyle/>
          <a:p>
            <a:r>
              <a:rPr lang="en-US" altLang="ja-JP" dirty="0"/>
              <a:t>Web</a:t>
            </a:r>
            <a:r>
              <a:rPr lang="ja-JP" altLang="en-US" dirty="0"/>
              <a:t>アプリのキャプチャ②</a:t>
            </a:r>
            <a:endParaRPr kumimoji="1" lang="ja-JP" altLang="en-US" dirty="0"/>
          </a:p>
        </p:txBody>
      </p:sp>
      <p:sp>
        <p:nvSpPr>
          <p:cNvPr id="3" name="コンテンツ プレースホルダー 2">
            <a:extLst>
              <a:ext uri="{FF2B5EF4-FFF2-40B4-BE49-F238E27FC236}">
                <a16:creationId xmlns:a16="http://schemas.microsoft.com/office/drawing/2014/main" id="{53789B9B-457D-47F4-B9BB-EDE40D59E08B}"/>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5F65B389-4F40-4A34-A97D-0BA1D0F5367F}"/>
              </a:ext>
            </a:extLst>
          </p:cNvPr>
          <p:cNvPicPr>
            <a:picLocks noChangeAspect="1"/>
          </p:cNvPicPr>
          <p:nvPr/>
        </p:nvPicPr>
        <p:blipFill>
          <a:blip r:embed="rId2"/>
          <a:stretch>
            <a:fillRect/>
          </a:stretch>
        </p:blipFill>
        <p:spPr>
          <a:xfrm>
            <a:off x="1376313" y="2015732"/>
            <a:ext cx="9439373" cy="4160316"/>
          </a:xfrm>
          <a:prstGeom prst="rect">
            <a:avLst/>
          </a:prstGeom>
        </p:spPr>
      </p:pic>
      <p:sp>
        <p:nvSpPr>
          <p:cNvPr id="5" name="吹き出し: 角を丸めた四角形 4">
            <a:extLst>
              <a:ext uri="{FF2B5EF4-FFF2-40B4-BE49-F238E27FC236}">
                <a16:creationId xmlns:a16="http://schemas.microsoft.com/office/drawing/2014/main" id="{78C22513-848B-457C-9F0F-481868C9670A}"/>
              </a:ext>
            </a:extLst>
          </p:cNvPr>
          <p:cNvSpPr/>
          <p:nvPr/>
        </p:nvSpPr>
        <p:spPr>
          <a:xfrm>
            <a:off x="5838424" y="4649394"/>
            <a:ext cx="2985064" cy="1404087"/>
          </a:xfrm>
          <a:prstGeom prst="wedgeRoundRectCallout">
            <a:avLst>
              <a:gd name="adj1" fmla="val -77265"/>
              <a:gd name="adj2" fmla="val -22852"/>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選択した星座に応じた運勢を</a:t>
            </a:r>
            <a:r>
              <a:rPr kumimoji="1" lang="en-US" altLang="ja-JP" sz="2400" dirty="0">
                <a:solidFill>
                  <a:srgbClr val="FF0000"/>
                </a:solidFill>
              </a:rPr>
              <a:t>10</a:t>
            </a:r>
            <a:r>
              <a:rPr kumimoji="1" lang="ja-JP" altLang="en-US" sz="2400" dirty="0">
                <a:solidFill>
                  <a:srgbClr val="FF0000"/>
                </a:solidFill>
              </a:rPr>
              <a:t>段階で表示</a:t>
            </a:r>
          </a:p>
        </p:txBody>
      </p:sp>
    </p:spTree>
    <p:extLst>
      <p:ext uri="{BB962C8B-B14F-4D97-AF65-F5344CB8AC3E}">
        <p14:creationId xmlns:p14="http://schemas.microsoft.com/office/powerpoint/2010/main" val="8764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9B666-EAE5-4D76-9164-C88EDFE4A2E8}"/>
              </a:ext>
            </a:extLst>
          </p:cNvPr>
          <p:cNvSpPr>
            <a:spLocks noGrp="1"/>
          </p:cNvSpPr>
          <p:nvPr>
            <p:ph type="title"/>
          </p:nvPr>
        </p:nvSpPr>
        <p:spPr/>
        <p:txBody>
          <a:bodyPr/>
          <a:lstStyle/>
          <a:p>
            <a:r>
              <a:rPr lang="en-US" altLang="ja-JP" dirty="0"/>
              <a:t>Web</a:t>
            </a:r>
            <a:r>
              <a:rPr lang="ja-JP" altLang="en-US" dirty="0"/>
              <a:t>アプリのキャプチャ③</a:t>
            </a:r>
            <a:endParaRPr kumimoji="1" lang="ja-JP" altLang="en-US" dirty="0"/>
          </a:p>
        </p:txBody>
      </p:sp>
      <p:sp>
        <p:nvSpPr>
          <p:cNvPr id="3" name="コンテンツ プレースホルダー 2">
            <a:extLst>
              <a:ext uri="{FF2B5EF4-FFF2-40B4-BE49-F238E27FC236}">
                <a16:creationId xmlns:a16="http://schemas.microsoft.com/office/drawing/2014/main" id="{CAA42B7D-DB31-4196-9B5E-BF5898537E8E}"/>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1A31CBBF-8839-4AB4-ABD3-E3BE549D7A91}"/>
              </a:ext>
            </a:extLst>
          </p:cNvPr>
          <p:cNvPicPr>
            <a:picLocks noChangeAspect="1"/>
          </p:cNvPicPr>
          <p:nvPr/>
        </p:nvPicPr>
        <p:blipFill>
          <a:blip r:embed="rId2"/>
          <a:stretch>
            <a:fillRect/>
          </a:stretch>
        </p:blipFill>
        <p:spPr>
          <a:xfrm>
            <a:off x="1483005" y="1949688"/>
            <a:ext cx="9486507" cy="3822548"/>
          </a:xfrm>
          <a:prstGeom prst="rect">
            <a:avLst/>
          </a:prstGeom>
        </p:spPr>
      </p:pic>
      <p:sp>
        <p:nvSpPr>
          <p:cNvPr id="5" name="吹き出し: 角を丸めた四角形 4">
            <a:extLst>
              <a:ext uri="{FF2B5EF4-FFF2-40B4-BE49-F238E27FC236}">
                <a16:creationId xmlns:a16="http://schemas.microsoft.com/office/drawing/2014/main" id="{080F9113-4FAD-4507-802E-EDF9B6C4F65C}"/>
              </a:ext>
            </a:extLst>
          </p:cNvPr>
          <p:cNvSpPr/>
          <p:nvPr/>
        </p:nvSpPr>
        <p:spPr>
          <a:xfrm flipH="1">
            <a:off x="329937" y="3543595"/>
            <a:ext cx="2969443" cy="1744842"/>
          </a:xfrm>
          <a:prstGeom prst="wedgeRoundRectCallout">
            <a:avLst>
              <a:gd name="adj1" fmla="val -27502"/>
              <a:gd name="adj2" fmla="val -70520"/>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選択した星座に応じたラッキーカラーとナンバーを表示</a:t>
            </a:r>
          </a:p>
        </p:txBody>
      </p:sp>
      <p:sp>
        <p:nvSpPr>
          <p:cNvPr id="6" name="吹き出し: 角を丸めた四角形 5">
            <a:extLst>
              <a:ext uri="{FF2B5EF4-FFF2-40B4-BE49-F238E27FC236}">
                <a16:creationId xmlns:a16="http://schemas.microsoft.com/office/drawing/2014/main" id="{99770EAC-DDF1-4A0F-8CCB-DF9BEF43FC1E}"/>
              </a:ext>
            </a:extLst>
          </p:cNvPr>
          <p:cNvSpPr/>
          <p:nvPr/>
        </p:nvSpPr>
        <p:spPr>
          <a:xfrm>
            <a:off x="8876999" y="2726956"/>
            <a:ext cx="2985064" cy="1404087"/>
          </a:xfrm>
          <a:prstGeom prst="wedgeRoundRectCallout">
            <a:avLst>
              <a:gd name="adj1" fmla="val -59580"/>
              <a:gd name="adj2" fmla="val 22131"/>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その日の運勢に応じたオススメの動画を表示</a:t>
            </a:r>
          </a:p>
        </p:txBody>
      </p:sp>
    </p:spTree>
    <p:extLst>
      <p:ext uri="{BB962C8B-B14F-4D97-AF65-F5344CB8AC3E}">
        <p14:creationId xmlns:p14="http://schemas.microsoft.com/office/powerpoint/2010/main" val="160901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988B0-E428-410E-A1AF-BE2C664521EF}"/>
              </a:ext>
            </a:extLst>
          </p:cNvPr>
          <p:cNvSpPr>
            <a:spLocks noGrp="1"/>
          </p:cNvSpPr>
          <p:nvPr>
            <p:ph type="title"/>
          </p:nvPr>
        </p:nvSpPr>
        <p:spPr/>
        <p:txBody>
          <a:bodyPr>
            <a:normAutofit/>
          </a:bodyPr>
          <a:lstStyle/>
          <a:p>
            <a:r>
              <a:rPr lang="ja-JP" altLang="de-DE" sz="4800" dirty="0"/>
              <a:t>感想</a:t>
            </a:r>
            <a:endParaRPr lang="de-DE" sz="4800" dirty="0"/>
          </a:p>
        </p:txBody>
      </p:sp>
      <p:sp>
        <p:nvSpPr>
          <p:cNvPr id="3" name="コンテンツ プレースホルダー 2">
            <a:extLst>
              <a:ext uri="{FF2B5EF4-FFF2-40B4-BE49-F238E27FC236}">
                <a16:creationId xmlns:a16="http://schemas.microsoft.com/office/drawing/2014/main" id="{A7705A36-2282-404B-AFEE-12FDBF527F58}"/>
              </a:ext>
            </a:extLst>
          </p:cNvPr>
          <p:cNvSpPr>
            <a:spLocks noGrp="1"/>
          </p:cNvSpPr>
          <p:nvPr>
            <p:ph idx="1"/>
          </p:nvPr>
        </p:nvSpPr>
        <p:spPr/>
        <p:txBody>
          <a:bodyPr>
            <a:normAutofit/>
          </a:bodyPr>
          <a:lstStyle/>
          <a:p>
            <a:r>
              <a:rPr lang="de-DE" sz="2400" dirty="0"/>
              <a:t>Python</a:t>
            </a:r>
            <a:r>
              <a:rPr lang="ja-JP" altLang="de-DE" sz="2400" dirty="0"/>
              <a:t>という流行りの言語を学ぶことができ、また</a:t>
            </a:r>
            <a:r>
              <a:rPr lang="de-DE" altLang="ja-JP" sz="2400" dirty="0" err="1"/>
              <a:t>html</a:t>
            </a:r>
            <a:r>
              <a:rPr lang="ja-JP" altLang="de-DE" sz="2400" dirty="0"/>
              <a:t>や</a:t>
            </a:r>
            <a:r>
              <a:rPr lang="de-DE" altLang="ja-JP" sz="2400" dirty="0" err="1"/>
              <a:t>css</a:t>
            </a:r>
            <a:r>
              <a:rPr lang="ja-JP" altLang="de-DE" sz="2400" dirty="0"/>
              <a:t>を初めて扱い、最終的に</a:t>
            </a:r>
            <a:r>
              <a:rPr lang="de-DE" altLang="ja-JP" sz="2400" dirty="0"/>
              <a:t>1</a:t>
            </a:r>
            <a:r>
              <a:rPr lang="ja-JP" altLang="de-DE" sz="2400" dirty="0" err="1"/>
              <a:t>つの</a:t>
            </a:r>
            <a:r>
              <a:rPr lang="de-DE" altLang="ja-JP" sz="2400" dirty="0"/>
              <a:t>web</a:t>
            </a:r>
            <a:r>
              <a:rPr lang="ja-JP" altLang="de-DE" sz="2400" dirty="0"/>
              <a:t>アプリを作るところまで到達できたので達成感がありました。</a:t>
            </a:r>
            <a:r>
              <a:rPr lang="de-DE" altLang="ja-JP" sz="2400" dirty="0"/>
              <a:t>(</a:t>
            </a:r>
            <a:r>
              <a:rPr lang="ja-JP" altLang="de-DE" sz="2400" dirty="0"/>
              <a:t>小島</a:t>
            </a:r>
            <a:r>
              <a:rPr lang="de-DE" altLang="ja-JP" sz="2400" dirty="0"/>
              <a:t>)</a:t>
            </a:r>
          </a:p>
          <a:p>
            <a:r>
              <a:rPr kumimoji="1" lang="ja-JP" altLang="en-US" sz="2400" dirty="0"/>
              <a:t>この授業を通して初めて実生活でも使えるようなプログラミングを学べてよかった</a:t>
            </a:r>
            <a:r>
              <a:rPr lang="ja-JP" altLang="en-US" sz="2400" dirty="0"/>
              <a:t>です。</a:t>
            </a:r>
            <a:r>
              <a:rPr lang="de-DE" altLang="ja-JP" sz="2400" dirty="0"/>
              <a:t>(</a:t>
            </a:r>
            <a:r>
              <a:rPr lang="ja-JP" altLang="de-DE" sz="2400"/>
              <a:t>名取</a:t>
            </a:r>
            <a:r>
              <a:rPr lang="de-DE" altLang="ja-JP" sz="2400"/>
              <a:t>)</a:t>
            </a:r>
            <a:endParaRPr lang="en-US" altLang="ja-JP" sz="2400" dirty="0"/>
          </a:p>
          <a:p>
            <a:endParaRPr lang="de-DE" altLang="ja-JP" sz="2400" dirty="0"/>
          </a:p>
        </p:txBody>
      </p:sp>
    </p:spTree>
    <p:extLst>
      <p:ext uri="{BB962C8B-B14F-4D97-AF65-F5344CB8AC3E}">
        <p14:creationId xmlns:p14="http://schemas.microsoft.com/office/powerpoint/2010/main" val="62304052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TotalTime>
  <Words>339</Words>
  <Application>Microsoft Office PowerPoint</Application>
  <PresentationFormat>ワイド画面</PresentationFormat>
  <Paragraphs>28</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游ゴシック</vt:lpstr>
      <vt:lpstr>游ゴシック Light</vt:lpstr>
      <vt:lpstr>Arial</vt:lpstr>
      <vt:lpstr>Arial Black</vt:lpstr>
      <vt:lpstr>Gill Sans MT</vt:lpstr>
      <vt:lpstr>ギャラリー</vt:lpstr>
      <vt:lpstr>運勢占いアプリ</vt:lpstr>
      <vt:lpstr>概要</vt:lpstr>
      <vt:lpstr>目的</vt:lpstr>
      <vt:lpstr>参考資料・工夫点</vt:lpstr>
      <vt:lpstr>参考資料・工夫点</vt:lpstr>
      <vt:lpstr>Webアプリのキャプチャ①</vt:lpstr>
      <vt:lpstr>Webアプリのキャプチャ②</vt:lpstr>
      <vt:lpstr>Webアプリのキャプチャ③</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運勢占いアプリ</dc:title>
  <dc:creator>小島大輝</dc:creator>
  <cp:lastModifiedBy>名取 卓哉</cp:lastModifiedBy>
  <cp:revision>7</cp:revision>
  <dcterms:created xsi:type="dcterms:W3CDTF">2018-07-24T04:17:49Z</dcterms:created>
  <dcterms:modified xsi:type="dcterms:W3CDTF">2018-07-24T05:02:51Z</dcterms:modified>
</cp:coreProperties>
</file>