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LWTa7R6MCs6EaSzjmosQoFFVl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DBE0EE"/>
    <a:srgbClr val="4E659C"/>
    <a:srgbClr val="2635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E51CE8-FFD9-46A2-A1CA-877C50EE2C80}" type="doc">
      <dgm:prSet loTypeId="urn:microsoft.com/office/officeart/2005/8/layout/list1" loCatId="list" qsTypeId="urn:microsoft.com/office/officeart/2005/8/quickstyle/simple2" qsCatId="simple" csTypeId="urn:microsoft.com/office/officeart/2005/8/colors/accent6_2" csCatId="accent6" phldr="1"/>
      <dgm:spPr/>
      <dgm:t>
        <a:bodyPr/>
        <a:lstStyle/>
        <a:p>
          <a:endParaRPr lang="en-US"/>
        </a:p>
      </dgm:t>
    </dgm:pt>
    <dgm:pt modelId="{5AD0E25B-36F1-44F3-A585-6A9E21B66A49}">
      <dgm:prSet/>
      <dgm:spPr>
        <a:solidFill>
          <a:srgbClr val="263559"/>
        </a:solidFill>
      </dgm:spPr>
      <dgm:t>
        <a:bodyPr/>
        <a:lstStyle/>
        <a:p>
          <a:r>
            <a:rPr lang="en-US" b="0" i="0"/>
            <a:t>Key questions</a:t>
          </a:r>
          <a:endParaRPr lang="en-US"/>
        </a:p>
      </dgm:t>
    </dgm:pt>
    <dgm:pt modelId="{5E77A793-4338-4B17-AEB6-A9E1DF10C177}" type="parTrans" cxnId="{CF515DFD-52B6-4EC9-94CD-4B2E4DF3D4CF}">
      <dgm:prSet/>
      <dgm:spPr/>
      <dgm:t>
        <a:bodyPr/>
        <a:lstStyle/>
        <a:p>
          <a:endParaRPr lang="en-US"/>
        </a:p>
      </dgm:t>
    </dgm:pt>
    <dgm:pt modelId="{2636F119-B1EC-481A-9571-E84DCCBBD13D}" type="sibTrans" cxnId="{CF515DFD-52B6-4EC9-94CD-4B2E4DF3D4CF}">
      <dgm:prSet/>
      <dgm:spPr/>
      <dgm:t>
        <a:bodyPr/>
        <a:lstStyle/>
        <a:p>
          <a:endParaRPr lang="en-US"/>
        </a:p>
      </dgm:t>
    </dgm:pt>
    <dgm:pt modelId="{BED958C2-B6D8-4166-9F92-5F283F5B82AF}">
      <dgm:prSet/>
      <dgm:spPr/>
      <dgm:t>
        <a:bodyPr/>
        <a:lstStyle/>
        <a:p>
          <a:r>
            <a:rPr lang="en-US" b="0" i="0"/>
            <a:t>What features are most important when considering an applicant?</a:t>
          </a:r>
          <a:endParaRPr lang="en-US"/>
        </a:p>
      </dgm:t>
    </dgm:pt>
    <dgm:pt modelId="{21AFEF00-4CE1-4659-9BFA-09EB743257B5}" type="parTrans" cxnId="{E0354E06-EA9C-4CE2-AB6B-2531FFB2C82B}">
      <dgm:prSet/>
      <dgm:spPr/>
      <dgm:t>
        <a:bodyPr/>
        <a:lstStyle/>
        <a:p>
          <a:endParaRPr lang="en-US"/>
        </a:p>
      </dgm:t>
    </dgm:pt>
    <dgm:pt modelId="{09EDD269-BF6D-4F9A-B527-43CC84C7B6F6}" type="sibTrans" cxnId="{E0354E06-EA9C-4CE2-AB6B-2531FFB2C82B}">
      <dgm:prSet/>
      <dgm:spPr/>
      <dgm:t>
        <a:bodyPr/>
        <a:lstStyle/>
        <a:p>
          <a:endParaRPr lang="en-US"/>
        </a:p>
      </dgm:t>
    </dgm:pt>
    <dgm:pt modelId="{3F8D7390-7DE5-40C3-9251-D707128B3739}">
      <dgm:prSet/>
      <dgm:spPr/>
      <dgm:t>
        <a:bodyPr/>
        <a:lstStyle/>
        <a:p>
          <a:r>
            <a:rPr lang="en-US" b="0" i="0"/>
            <a:t>How can we reduce bias when using predictive models that are based on previous loan approvals originally manually determined?</a:t>
          </a:r>
          <a:endParaRPr lang="en-US"/>
        </a:p>
      </dgm:t>
    </dgm:pt>
    <dgm:pt modelId="{1F4A885C-B02E-4D85-A9C9-24B690176DC1}" type="parTrans" cxnId="{DD4AC84E-FE1C-49D5-8214-A5B5748D0989}">
      <dgm:prSet/>
      <dgm:spPr/>
      <dgm:t>
        <a:bodyPr/>
        <a:lstStyle/>
        <a:p>
          <a:endParaRPr lang="en-US"/>
        </a:p>
      </dgm:t>
    </dgm:pt>
    <dgm:pt modelId="{8361409E-DF3D-485F-AA82-AE89D1E57307}" type="sibTrans" cxnId="{DD4AC84E-FE1C-49D5-8214-A5B5748D0989}">
      <dgm:prSet/>
      <dgm:spPr/>
      <dgm:t>
        <a:bodyPr/>
        <a:lstStyle/>
        <a:p>
          <a:endParaRPr lang="en-US"/>
        </a:p>
      </dgm:t>
    </dgm:pt>
    <dgm:pt modelId="{81709CD1-D128-4A3E-A8EB-DC88A4C7D37B}">
      <dgm:prSet/>
      <dgm:spPr/>
      <dgm:t>
        <a:bodyPr/>
        <a:lstStyle/>
        <a:p>
          <a:r>
            <a:rPr lang="en-US" b="0" i="0"/>
            <a:t>Using previous loan approvals for the model, are those features still applicable today?</a:t>
          </a:r>
          <a:endParaRPr lang="en-US"/>
        </a:p>
      </dgm:t>
    </dgm:pt>
    <dgm:pt modelId="{EF3E3341-594F-4DFC-80FE-95F49C453A31}" type="parTrans" cxnId="{EB07F39C-8501-476D-B408-88EC4BC898BE}">
      <dgm:prSet/>
      <dgm:spPr/>
      <dgm:t>
        <a:bodyPr/>
        <a:lstStyle/>
        <a:p>
          <a:endParaRPr lang="en-US"/>
        </a:p>
      </dgm:t>
    </dgm:pt>
    <dgm:pt modelId="{33FC6F77-A4DA-4311-90DD-F0611B99154A}" type="sibTrans" cxnId="{EB07F39C-8501-476D-B408-88EC4BC898BE}">
      <dgm:prSet/>
      <dgm:spPr/>
      <dgm:t>
        <a:bodyPr/>
        <a:lstStyle/>
        <a:p>
          <a:endParaRPr lang="en-US"/>
        </a:p>
      </dgm:t>
    </dgm:pt>
    <dgm:pt modelId="{F396045B-E9CE-4660-97B9-73A4E22835A8}">
      <dgm:prSet/>
      <dgm:spPr/>
      <dgm:t>
        <a:bodyPr/>
        <a:lstStyle/>
        <a:p>
          <a:r>
            <a:rPr lang="en-US" b="0" i="0"/>
            <a:t>Is the applicant pool diverse enough to ensure a statistically relevant model? </a:t>
          </a:r>
          <a:endParaRPr lang="en-US"/>
        </a:p>
      </dgm:t>
    </dgm:pt>
    <dgm:pt modelId="{F8CC77F1-CD12-41DF-99D7-D93A6FFD0796}" type="parTrans" cxnId="{C55AECAE-AB81-47CC-8B58-C638B2DBF44E}">
      <dgm:prSet/>
      <dgm:spPr/>
      <dgm:t>
        <a:bodyPr/>
        <a:lstStyle/>
        <a:p>
          <a:endParaRPr lang="en-US"/>
        </a:p>
      </dgm:t>
    </dgm:pt>
    <dgm:pt modelId="{7F465985-1029-481B-AF85-2560731F70E4}" type="sibTrans" cxnId="{C55AECAE-AB81-47CC-8B58-C638B2DBF44E}">
      <dgm:prSet/>
      <dgm:spPr/>
      <dgm:t>
        <a:bodyPr/>
        <a:lstStyle/>
        <a:p>
          <a:endParaRPr lang="en-US"/>
        </a:p>
      </dgm:t>
    </dgm:pt>
    <dgm:pt modelId="{A8AF9719-B07E-4123-81C9-6753EEE2DE17}">
      <dgm:prSet/>
      <dgm:spPr>
        <a:solidFill>
          <a:srgbClr val="263559"/>
        </a:solidFill>
      </dgm:spPr>
      <dgm:t>
        <a:bodyPr/>
        <a:lstStyle/>
        <a:p>
          <a:r>
            <a:rPr lang="en-US" b="0" i="0"/>
            <a:t>Problem formulation</a:t>
          </a:r>
          <a:endParaRPr lang="en-US"/>
        </a:p>
      </dgm:t>
    </dgm:pt>
    <dgm:pt modelId="{F2411565-D95F-4281-B90F-D8AD8CF2B990}" type="parTrans" cxnId="{10D47895-E8AE-46B4-AC17-085E2E1205DB}">
      <dgm:prSet/>
      <dgm:spPr/>
      <dgm:t>
        <a:bodyPr/>
        <a:lstStyle/>
        <a:p>
          <a:endParaRPr lang="en-US"/>
        </a:p>
      </dgm:t>
    </dgm:pt>
    <dgm:pt modelId="{508681B6-D209-4BA5-858E-D6A51FF6E8D5}" type="sibTrans" cxnId="{10D47895-E8AE-46B4-AC17-085E2E1205DB}">
      <dgm:prSet/>
      <dgm:spPr/>
      <dgm:t>
        <a:bodyPr/>
        <a:lstStyle/>
        <a:p>
          <a:endParaRPr lang="en-US"/>
        </a:p>
      </dgm:t>
    </dgm:pt>
    <dgm:pt modelId="{EEDFC979-7775-41C0-AD84-01B60440E5F9}">
      <dgm:prSet/>
      <dgm:spPr/>
      <dgm:t>
        <a:bodyPr/>
        <a:lstStyle/>
        <a:p>
          <a:r>
            <a:rPr lang="en-US" b="0" i="0"/>
            <a:t>Using data science, we can create a predictive model using classification and guidance from the Equal Credit Opportunity Act to determine whether or not an applicant is eligible for a loan. </a:t>
          </a:r>
          <a:endParaRPr lang="en-US"/>
        </a:p>
      </dgm:t>
    </dgm:pt>
    <dgm:pt modelId="{D5FC2792-BF9B-40AC-B13F-5A62B977AEA2}" type="parTrans" cxnId="{45E584DD-D0D8-40BA-9B68-E983CC936EA7}">
      <dgm:prSet/>
      <dgm:spPr/>
      <dgm:t>
        <a:bodyPr/>
        <a:lstStyle/>
        <a:p>
          <a:endParaRPr lang="en-US"/>
        </a:p>
      </dgm:t>
    </dgm:pt>
    <dgm:pt modelId="{860F6C02-D6EE-495F-B640-BF55198DC354}" type="sibTrans" cxnId="{45E584DD-D0D8-40BA-9B68-E983CC936EA7}">
      <dgm:prSet/>
      <dgm:spPr/>
      <dgm:t>
        <a:bodyPr/>
        <a:lstStyle/>
        <a:p>
          <a:endParaRPr lang="en-US"/>
        </a:p>
      </dgm:t>
    </dgm:pt>
    <dgm:pt modelId="{11C60902-2E85-493E-A472-20DEDD9A6F36}" type="pres">
      <dgm:prSet presAssocID="{DBE51CE8-FFD9-46A2-A1CA-877C50EE2C80}" presName="linear" presStyleCnt="0">
        <dgm:presLayoutVars>
          <dgm:dir/>
          <dgm:animLvl val="lvl"/>
          <dgm:resizeHandles val="exact"/>
        </dgm:presLayoutVars>
      </dgm:prSet>
      <dgm:spPr/>
    </dgm:pt>
    <dgm:pt modelId="{FE5B65F4-E6E6-4417-B1D0-E41B0D396F63}" type="pres">
      <dgm:prSet presAssocID="{5AD0E25B-36F1-44F3-A585-6A9E21B66A49}" presName="parentLin" presStyleCnt="0"/>
      <dgm:spPr/>
    </dgm:pt>
    <dgm:pt modelId="{3D699C40-0FA9-4FEC-A7BA-0C32BAFAD7F2}" type="pres">
      <dgm:prSet presAssocID="{5AD0E25B-36F1-44F3-A585-6A9E21B66A49}" presName="parentLeftMargin" presStyleLbl="node1" presStyleIdx="0" presStyleCnt="2"/>
      <dgm:spPr/>
    </dgm:pt>
    <dgm:pt modelId="{D8BB999C-F823-4999-A991-570C83E989DA}" type="pres">
      <dgm:prSet presAssocID="{5AD0E25B-36F1-44F3-A585-6A9E21B66A49}" presName="parentText" presStyleLbl="node1" presStyleIdx="0" presStyleCnt="2">
        <dgm:presLayoutVars>
          <dgm:chMax val="0"/>
          <dgm:bulletEnabled val="1"/>
        </dgm:presLayoutVars>
      </dgm:prSet>
      <dgm:spPr/>
    </dgm:pt>
    <dgm:pt modelId="{FA835DEF-F9A6-4768-9698-A39CCBF2C1B8}" type="pres">
      <dgm:prSet presAssocID="{5AD0E25B-36F1-44F3-A585-6A9E21B66A49}" presName="negativeSpace" presStyleCnt="0"/>
      <dgm:spPr/>
    </dgm:pt>
    <dgm:pt modelId="{EEF9ED8F-BFF6-459C-8B6A-BC9ECFBA2380}" type="pres">
      <dgm:prSet presAssocID="{5AD0E25B-36F1-44F3-A585-6A9E21B66A49}" presName="childText" presStyleLbl="conFgAcc1" presStyleIdx="0" presStyleCnt="2">
        <dgm:presLayoutVars>
          <dgm:bulletEnabled val="1"/>
        </dgm:presLayoutVars>
      </dgm:prSet>
      <dgm:spPr/>
    </dgm:pt>
    <dgm:pt modelId="{A531FC50-E780-4CEA-91EA-5B5D19335D82}" type="pres">
      <dgm:prSet presAssocID="{2636F119-B1EC-481A-9571-E84DCCBBD13D}" presName="spaceBetweenRectangles" presStyleCnt="0"/>
      <dgm:spPr/>
    </dgm:pt>
    <dgm:pt modelId="{55CDB14C-F5DA-438F-BEFF-8DFB068EBDC6}" type="pres">
      <dgm:prSet presAssocID="{A8AF9719-B07E-4123-81C9-6753EEE2DE17}" presName="parentLin" presStyleCnt="0"/>
      <dgm:spPr/>
    </dgm:pt>
    <dgm:pt modelId="{755FD36E-A2D6-422D-8387-F3B8C9C4113C}" type="pres">
      <dgm:prSet presAssocID="{A8AF9719-B07E-4123-81C9-6753EEE2DE17}" presName="parentLeftMargin" presStyleLbl="node1" presStyleIdx="0" presStyleCnt="2"/>
      <dgm:spPr/>
    </dgm:pt>
    <dgm:pt modelId="{FA552D27-05B6-4C45-8DEC-A281BC8B52D6}" type="pres">
      <dgm:prSet presAssocID="{A8AF9719-B07E-4123-81C9-6753EEE2DE17}" presName="parentText" presStyleLbl="node1" presStyleIdx="1" presStyleCnt="2">
        <dgm:presLayoutVars>
          <dgm:chMax val="0"/>
          <dgm:bulletEnabled val="1"/>
        </dgm:presLayoutVars>
      </dgm:prSet>
      <dgm:spPr/>
    </dgm:pt>
    <dgm:pt modelId="{91A09E9E-3028-44EF-9963-C1A8884A1841}" type="pres">
      <dgm:prSet presAssocID="{A8AF9719-B07E-4123-81C9-6753EEE2DE17}" presName="negativeSpace" presStyleCnt="0"/>
      <dgm:spPr/>
    </dgm:pt>
    <dgm:pt modelId="{34E8BF67-E825-4FF4-AD84-68BA72F0FAB4}" type="pres">
      <dgm:prSet presAssocID="{A8AF9719-B07E-4123-81C9-6753EEE2DE17}" presName="childText" presStyleLbl="conFgAcc1" presStyleIdx="1" presStyleCnt="2">
        <dgm:presLayoutVars>
          <dgm:bulletEnabled val="1"/>
        </dgm:presLayoutVars>
      </dgm:prSet>
      <dgm:spPr/>
    </dgm:pt>
  </dgm:ptLst>
  <dgm:cxnLst>
    <dgm:cxn modelId="{E0354E06-EA9C-4CE2-AB6B-2531FFB2C82B}" srcId="{5AD0E25B-36F1-44F3-A585-6A9E21B66A49}" destId="{BED958C2-B6D8-4166-9F92-5F283F5B82AF}" srcOrd="0" destOrd="0" parTransId="{21AFEF00-4CE1-4659-9BFA-09EB743257B5}" sibTransId="{09EDD269-BF6D-4F9A-B527-43CC84C7B6F6}"/>
    <dgm:cxn modelId="{58E7811A-52E6-4EAB-A587-6BD0F7DFD704}" type="presOf" srcId="{BED958C2-B6D8-4166-9F92-5F283F5B82AF}" destId="{EEF9ED8F-BFF6-459C-8B6A-BC9ECFBA2380}" srcOrd="0" destOrd="0" presId="urn:microsoft.com/office/officeart/2005/8/layout/list1"/>
    <dgm:cxn modelId="{9EB59F25-87CD-4C07-9C85-9805A678ABED}" type="presOf" srcId="{5AD0E25B-36F1-44F3-A585-6A9E21B66A49}" destId="{D8BB999C-F823-4999-A991-570C83E989DA}" srcOrd="1" destOrd="0" presId="urn:microsoft.com/office/officeart/2005/8/layout/list1"/>
    <dgm:cxn modelId="{FC23A53B-062C-4F8A-A1C9-30FDE07EC0C8}" type="presOf" srcId="{A8AF9719-B07E-4123-81C9-6753EEE2DE17}" destId="{FA552D27-05B6-4C45-8DEC-A281BC8B52D6}" srcOrd="1" destOrd="0" presId="urn:microsoft.com/office/officeart/2005/8/layout/list1"/>
    <dgm:cxn modelId="{C191A541-E3E8-4E06-8F09-EFD3E6728416}" type="presOf" srcId="{3F8D7390-7DE5-40C3-9251-D707128B3739}" destId="{EEF9ED8F-BFF6-459C-8B6A-BC9ECFBA2380}" srcOrd="0" destOrd="1" presId="urn:microsoft.com/office/officeart/2005/8/layout/list1"/>
    <dgm:cxn modelId="{D3218F62-8918-4D0F-A37E-3FFAAD49B00D}" type="presOf" srcId="{5AD0E25B-36F1-44F3-A585-6A9E21B66A49}" destId="{3D699C40-0FA9-4FEC-A7BA-0C32BAFAD7F2}" srcOrd="0" destOrd="0" presId="urn:microsoft.com/office/officeart/2005/8/layout/list1"/>
    <dgm:cxn modelId="{654DDC62-26F0-4208-8902-12BB062237E0}" type="presOf" srcId="{81709CD1-D128-4A3E-A8EB-DC88A4C7D37B}" destId="{EEF9ED8F-BFF6-459C-8B6A-BC9ECFBA2380}" srcOrd="0" destOrd="2" presId="urn:microsoft.com/office/officeart/2005/8/layout/list1"/>
    <dgm:cxn modelId="{0318274C-10FF-433F-AA3C-FE884C6ED0BC}" type="presOf" srcId="{A8AF9719-B07E-4123-81C9-6753EEE2DE17}" destId="{755FD36E-A2D6-422D-8387-F3B8C9C4113C}" srcOrd="0" destOrd="0" presId="urn:microsoft.com/office/officeart/2005/8/layout/list1"/>
    <dgm:cxn modelId="{DD4AC84E-FE1C-49D5-8214-A5B5748D0989}" srcId="{5AD0E25B-36F1-44F3-A585-6A9E21B66A49}" destId="{3F8D7390-7DE5-40C3-9251-D707128B3739}" srcOrd="1" destOrd="0" parTransId="{1F4A885C-B02E-4D85-A9C9-24B690176DC1}" sibTransId="{8361409E-DF3D-485F-AA82-AE89D1E57307}"/>
    <dgm:cxn modelId="{32315F8B-D808-4A35-9E50-F41C11AB500E}" type="presOf" srcId="{F396045B-E9CE-4660-97B9-73A4E22835A8}" destId="{EEF9ED8F-BFF6-459C-8B6A-BC9ECFBA2380}" srcOrd="0" destOrd="3" presId="urn:microsoft.com/office/officeart/2005/8/layout/list1"/>
    <dgm:cxn modelId="{10D47895-E8AE-46B4-AC17-085E2E1205DB}" srcId="{DBE51CE8-FFD9-46A2-A1CA-877C50EE2C80}" destId="{A8AF9719-B07E-4123-81C9-6753EEE2DE17}" srcOrd="1" destOrd="0" parTransId="{F2411565-D95F-4281-B90F-D8AD8CF2B990}" sibTransId="{508681B6-D209-4BA5-858E-D6A51FF6E8D5}"/>
    <dgm:cxn modelId="{EB07F39C-8501-476D-B408-88EC4BC898BE}" srcId="{5AD0E25B-36F1-44F3-A585-6A9E21B66A49}" destId="{81709CD1-D128-4A3E-A8EB-DC88A4C7D37B}" srcOrd="2" destOrd="0" parTransId="{EF3E3341-594F-4DFC-80FE-95F49C453A31}" sibTransId="{33FC6F77-A4DA-4311-90DD-F0611B99154A}"/>
    <dgm:cxn modelId="{C55AECAE-AB81-47CC-8B58-C638B2DBF44E}" srcId="{5AD0E25B-36F1-44F3-A585-6A9E21B66A49}" destId="{F396045B-E9CE-4660-97B9-73A4E22835A8}" srcOrd="3" destOrd="0" parTransId="{F8CC77F1-CD12-41DF-99D7-D93A6FFD0796}" sibTransId="{7F465985-1029-481B-AF85-2560731F70E4}"/>
    <dgm:cxn modelId="{BB4E2ADC-9A64-441A-AFAD-73EC9A1827E7}" type="presOf" srcId="{EEDFC979-7775-41C0-AD84-01B60440E5F9}" destId="{34E8BF67-E825-4FF4-AD84-68BA72F0FAB4}" srcOrd="0" destOrd="0" presId="urn:microsoft.com/office/officeart/2005/8/layout/list1"/>
    <dgm:cxn modelId="{45E584DD-D0D8-40BA-9B68-E983CC936EA7}" srcId="{A8AF9719-B07E-4123-81C9-6753EEE2DE17}" destId="{EEDFC979-7775-41C0-AD84-01B60440E5F9}" srcOrd="0" destOrd="0" parTransId="{D5FC2792-BF9B-40AC-B13F-5A62B977AEA2}" sibTransId="{860F6C02-D6EE-495F-B640-BF55198DC354}"/>
    <dgm:cxn modelId="{4AC0A4E6-5EE7-4849-9187-0504D5A2E036}" type="presOf" srcId="{DBE51CE8-FFD9-46A2-A1CA-877C50EE2C80}" destId="{11C60902-2E85-493E-A472-20DEDD9A6F36}" srcOrd="0" destOrd="0" presId="urn:microsoft.com/office/officeart/2005/8/layout/list1"/>
    <dgm:cxn modelId="{CF515DFD-52B6-4EC9-94CD-4B2E4DF3D4CF}" srcId="{DBE51CE8-FFD9-46A2-A1CA-877C50EE2C80}" destId="{5AD0E25B-36F1-44F3-A585-6A9E21B66A49}" srcOrd="0" destOrd="0" parTransId="{5E77A793-4338-4B17-AEB6-A9E1DF10C177}" sibTransId="{2636F119-B1EC-481A-9571-E84DCCBBD13D}"/>
    <dgm:cxn modelId="{33468771-9AD5-4512-8711-3BB2A02CD68C}" type="presParOf" srcId="{11C60902-2E85-493E-A472-20DEDD9A6F36}" destId="{FE5B65F4-E6E6-4417-B1D0-E41B0D396F63}" srcOrd="0" destOrd="0" presId="urn:microsoft.com/office/officeart/2005/8/layout/list1"/>
    <dgm:cxn modelId="{0E3F1A88-3B2F-4D0C-BE2A-2FC577E5A627}" type="presParOf" srcId="{FE5B65F4-E6E6-4417-B1D0-E41B0D396F63}" destId="{3D699C40-0FA9-4FEC-A7BA-0C32BAFAD7F2}" srcOrd="0" destOrd="0" presId="urn:microsoft.com/office/officeart/2005/8/layout/list1"/>
    <dgm:cxn modelId="{082D7F91-0866-4C45-95F4-7FB9258DC91C}" type="presParOf" srcId="{FE5B65F4-E6E6-4417-B1D0-E41B0D396F63}" destId="{D8BB999C-F823-4999-A991-570C83E989DA}" srcOrd="1" destOrd="0" presId="urn:microsoft.com/office/officeart/2005/8/layout/list1"/>
    <dgm:cxn modelId="{CCAFE4D4-884C-4BFA-BD06-90D7E3DE439F}" type="presParOf" srcId="{11C60902-2E85-493E-A472-20DEDD9A6F36}" destId="{FA835DEF-F9A6-4768-9698-A39CCBF2C1B8}" srcOrd="1" destOrd="0" presId="urn:microsoft.com/office/officeart/2005/8/layout/list1"/>
    <dgm:cxn modelId="{5C34F153-8813-4502-9855-2FF1C7031254}" type="presParOf" srcId="{11C60902-2E85-493E-A472-20DEDD9A6F36}" destId="{EEF9ED8F-BFF6-459C-8B6A-BC9ECFBA2380}" srcOrd="2" destOrd="0" presId="urn:microsoft.com/office/officeart/2005/8/layout/list1"/>
    <dgm:cxn modelId="{9E336DA5-C1CA-4F41-8C4A-065FD7474CF0}" type="presParOf" srcId="{11C60902-2E85-493E-A472-20DEDD9A6F36}" destId="{A531FC50-E780-4CEA-91EA-5B5D19335D82}" srcOrd="3" destOrd="0" presId="urn:microsoft.com/office/officeart/2005/8/layout/list1"/>
    <dgm:cxn modelId="{7F0E2C4F-2DEE-4209-8980-A92C736928A2}" type="presParOf" srcId="{11C60902-2E85-493E-A472-20DEDD9A6F36}" destId="{55CDB14C-F5DA-438F-BEFF-8DFB068EBDC6}" srcOrd="4" destOrd="0" presId="urn:microsoft.com/office/officeart/2005/8/layout/list1"/>
    <dgm:cxn modelId="{5AA8069B-A8C7-4F0F-A15E-FE28DB6ED5F2}" type="presParOf" srcId="{55CDB14C-F5DA-438F-BEFF-8DFB068EBDC6}" destId="{755FD36E-A2D6-422D-8387-F3B8C9C4113C}" srcOrd="0" destOrd="0" presId="urn:microsoft.com/office/officeart/2005/8/layout/list1"/>
    <dgm:cxn modelId="{A6F66ECB-F24F-4124-9588-A351C3CAD605}" type="presParOf" srcId="{55CDB14C-F5DA-438F-BEFF-8DFB068EBDC6}" destId="{FA552D27-05B6-4C45-8DEC-A281BC8B52D6}" srcOrd="1" destOrd="0" presId="urn:microsoft.com/office/officeart/2005/8/layout/list1"/>
    <dgm:cxn modelId="{76C8E70B-94DF-472D-B3CF-1D056C04C445}" type="presParOf" srcId="{11C60902-2E85-493E-A472-20DEDD9A6F36}" destId="{91A09E9E-3028-44EF-9963-C1A8884A1841}" srcOrd="5" destOrd="0" presId="urn:microsoft.com/office/officeart/2005/8/layout/list1"/>
    <dgm:cxn modelId="{58590F76-68BE-4E99-BAB1-B7C8C38F5B42}" type="presParOf" srcId="{11C60902-2E85-493E-A472-20DEDD9A6F36}" destId="{34E8BF67-E825-4FF4-AD84-68BA72F0FAB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790FE1-E53E-4584-927A-C42B4689A864}"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n-US"/>
        </a:p>
      </dgm:t>
    </dgm:pt>
    <dgm:pt modelId="{069B1AB4-14EF-4E10-8850-299466A25DB1}">
      <dgm:prSet custT="1"/>
      <dgm:spPr/>
      <dgm:t>
        <a:bodyPr/>
        <a:lstStyle/>
        <a:p>
          <a:pPr algn="ctr">
            <a:lnSpc>
              <a:spcPct val="100000"/>
            </a:lnSpc>
          </a:pPr>
          <a:r>
            <a:rPr lang="en-US" sz="2000" b="1" i="0" dirty="0">
              <a:solidFill>
                <a:srgbClr val="263559"/>
              </a:solidFill>
              <a:effectLst/>
            </a:rPr>
            <a:t>Features that positively affect loan eligibility:</a:t>
          </a:r>
        </a:p>
        <a:p>
          <a:pPr algn="ctr">
            <a:lnSpc>
              <a:spcPct val="100000"/>
            </a:lnSpc>
          </a:pPr>
          <a:endParaRPr lang="en-US" sz="900" b="1" i="0" dirty="0">
            <a:effectLst/>
          </a:endParaRPr>
        </a:p>
      </dgm:t>
    </dgm:pt>
    <dgm:pt modelId="{0FCF8858-2FD0-4823-B0D5-5AE8D74730DE}" type="parTrans" cxnId="{E42A247B-CC0D-44F6-BCA5-93E6311A82DD}">
      <dgm:prSet/>
      <dgm:spPr/>
      <dgm:t>
        <a:bodyPr/>
        <a:lstStyle/>
        <a:p>
          <a:endParaRPr lang="en-US"/>
        </a:p>
      </dgm:t>
    </dgm:pt>
    <dgm:pt modelId="{B0472717-BC5A-4FA4-BD6E-A07F1853D2A6}" type="sibTrans" cxnId="{E42A247B-CC0D-44F6-BCA5-93E6311A82DD}">
      <dgm:prSet/>
      <dgm:spPr/>
      <dgm:t>
        <a:bodyPr/>
        <a:lstStyle/>
        <a:p>
          <a:endParaRPr lang="en-US"/>
        </a:p>
      </dgm:t>
    </dgm:pt>
    <dgm:pt modelId="{43F34B97-9E9B-40AF-A717-83F53AF8EFFA}">
      <dgm:prSet custT="1"/>
      <dgm:spPr/>
      <dgm:t>
        <a:bodyPr/>
        <a:lstStyle/>
        <a:p>
          <a:pPr algn="l">
            <a:lnSpc>
              <a:spcPct val="100000"/>
            </a:lnSpc>
          </a:pPr>
          <a:r>
            <a:rPr lang="en-US" sz="1800" b="0" i="0" dirty="0"/>
            <a:t>Debt-to-income ratio</a:t>
          </a:r>
          <a:endParaRPr lang="en-US" sz="1800" dirty="0"/>
        </a:p>
      </dgm:t>
    </dgm:pt>
    <dgm:pt modelId="{0AC7B45F-F469-4625-8559-104D87AB67A7}" type="parTrans" cxnId="{639B4C75-8472-420C-A69A-9E655050675E}">
      <dgm:prSet/>
      <dgm:spPr/>
      <dgm:t>
        <a:bodyPr/>
        <a:lstStyle/>
        <a:p>
          <a:endParaRPr lang="en-US"/>
        </a:p>
      </dgm:t>
    </dgm:pt>
    <dgm:pt modelId="{7D8A4302-F2A0-49EA-9752-5F5F6EA9E681}" type="sibTrans" cxnId="{639B4C75-8472-420C-A69A-9E655050675E}">
      <dgm:prSet/>
      <dgm:spPr/>
      <dgm:t>
        <a:bodyPr/>
        <a:lstStyle/>
        <a:p>
          <a:endParaRPr lang="en-US"/>
        </a:p>
      </dgm:t>
    </dgm:pt>
    <dgm:pt modelId="{1E65A87A-84B9-49BE-BE2F-91A876A5CB67}">
      <dgm:prSet custT="1"/>
      <dgm:spPr/>
      <dgm:t>
        <a:bodyPr/>
        <a:lstStyle/>
        <a:p>
          <a:pPr algn="l">
            <a:lnSpc>
              <a:spcPct val="100000"/>
            </a:lnSpc>
          </a:pPr>
          <a:r>
            <a:rPr lang="en-US" sz="1800" b="0" i="0" dirty="0"/>
            <a:t>Number of existing credit lines</a:t>
          </a:r>
          <a:endParaRPr lang="en-US" sz="1800" dirty="0"/>
        </a:p>
      </dgm:t>
    </dgm:pt>
    <dgm:pt modelId="{3FC28F5F-FEA3-407F-82E3-515DE16030D0}" type="parTrans" cxnId="{785086F1-EC32-44DE-A4DB-A75EC17A601B}">
      <dgm:prSet/>
      <dgm:spPr/>
      <dgm:t>
        <a:bodyPr/>
        <a:lstStyle/>
        <a:p>
          <a:endParaRPr lang="en-US"/>
        </a:p>
      </dgm:t>
    </dgm:pt>
    <dgm:pt modelId="{6F812F6A-E1C9-4D92-90EB-34B0550F6F45}" type="sibTrans" cxnId="{785086F1-EC32-44DE-A4DB-A75EC17A601B}">
      <dgm:prSet/>
      <dgm:spPr/>
      <dgm:t>
        <a:bodyPr/>
        <a:lstStyle/>
        <a:p>
          <a:endParaRPr lang="en-US"/>
        </a:p>
      </dgm:t>
    </dgm:pt>
    <dgm:pt modelId="{4C31A227-A420-4B93-9229-1D392FDBBA58}">
      <dgm:prSet custT="1"/>
      <dgm:spPr/>
      <dgm:t>
        <a:bodyPr/>
        <a:lstStyle/>
        <a:p>
          <a:pPr algn="l">
            <a:lnSpc>
              <a:spcPct val="100000"/>
            </a:lnSpc>
          </a:pPr>
          <a:r>
            <a:rPr lang="en-US" sz="1800" b="0" i="0" dirty="0"/>
            <a:t>Number of recent inquiries</a:t>
          </a:r>
          <a:endParaRPr lang="en-US" sz="1800" dirty="0"/>
        </a:p>
      </dgm:t>
    </dgm:pt>
    <dgm:pt modelId="{813BC1EB-4776-4444-99D7-1CB765C35575}" type="parTrans" cxnId="{89386346-B825-4DCF-A1AE-E90E3A6A6AB4}">
      <dgm:prSet/>
      <dgm:spPr/>
      <dgm:t>
        <a:bodyPr/>
        <a:lstStyle/>
        <a:p>
          <a:endParaRPr lang="en-US"/>
        </a:p>
      </dgm:t>
    </dgm:pt>
    <dgm:pt modelId="{E5BD5E60-8165-420B-80A9-BEDD1F05F341}" type="sibTrans" cxnId="{89386346-B825-4DCF-A1AE-E90E3A6A6AB4}">
      <dgm:prSet/>
      <dgm:spPr/>
      <dgm:t>
        <a:bodyPr/>
        <a:lstStyle/>
        <a:p>
          <a:endParaRPr lang="en-US"/>
        </a:p>
      </dgm:t>
    </dgm:pt>
    <dgm:pt modelId="{B8012272-E45E-4DE0-A6F9-AD00527EBD88}">
      <dgm:prSet custT="1"/>
      <dgm:spPr/>
      <dgm:t>
        <a:bodyPr/>
        <a:lstStyle/>
        <a:p>
          <a:pPr algn="ctr"/>
          <a:r>
            <a:rPr lang="en-US" sz="2000" b="1" i="0" dirty="0">
              <a:solidFill>
                <a:srgbClr val="263559"/>
              </a:solidFill>
              <a:effectLst/>
            </a:rPr>
            <a:t>Features that negatively affect loan eligibility:</a:t>
          </a:r>
          <a:endParaRPr lang="en-US" sz="2000" b="1" dirty="0">
            <a:solidFill>
              <a:srgbClr val="263559"/>
            </a:solidFill>
            <a:effectLst/>
          </a:endParaRPr>
        </a:p>
      </dgm:t>
    </dgm:pt>
    <dgm:pt modelId="{0E43F5A6-4426-4065-9684-539760D1456C}" type="parTrans" cxnId="{8D561AEA-A2D0-4848-9D71-0C705B581F4F}">
      <dgm:prSet/>
      <dgm:spPr/>
      <dgm:t>
        <a:bodyPr/>
        <a:lstStyle/>
        <a:p>
          <a:endParaRPr lang="en-US"/>
        </a:p>
      </dgm:t>
    </dgm:pt>
    <dgm:pt modelId="{B2F18F40-1CB1-4C39-8EA2-75B282857F71}" type="sibTrans" cxnId="{8D561AEA-A2D0-4848-9D71-0C705B581F4F}">
      <dgm:prSet/>
      <dgm:spPr/>
      <dgm:t>
        <a:bodyPr/>
        <a:lstStyle/>
        <a:p>
          <a:endParaRPr lang="en-US"/>
        </a:p>
      </dgm:t>
    </dgm:pt>
    <dgm:pt modelId="{55D1537E-1DD7-46B4-81A8-3FB27F311133}">
      <dgm:prSet custT="1"/>
      <dgm:spPr/>
      <dgm:t>
        <a:bodyPr/>
        <a:lstStyle/>
        <a:p>
          <a:pPr algn="l"/>
          <a:r>
            <a:rPr lang="en-US" sz="1800" b="0" i="0" dirty="0"/>
            <a:t>Number of years at present job</a:t>
          </a:r>
          <a:endParaRPr lang="en-US" sz="1800" dirty="0"/>
        </a:p>
      </dgm:t>
    </dgm:pt>
    <dgm:pt modelId="{5DB51ABB-E3F6-4122-B3FB-38B6024FD00F}" type="parTrans" cxnId="{915B938F-4A6F-4BF5-9998-03F75A33C5B0}">
      <dgm:prSet/>
      <dgm:spPr/>
      <dgm:t>
        <a:bodyPr/>
        <a:lstStyle/>
        <a:p>
          <a:endParaRPr lang="en-US"/>
        </a:p>
      </dgm:t>
    </dgm:pt>
    <dgm:pt modelId="{FBEB8445-CDFE-4163-8BB6-9EFCD69FB3A0}" type="sibTrans" cxnId="{915B938F-4A6F-4BF5-9998-03F75A33C5B0}">
      <dgm:prSet/>
      <dgm:spPr/>
      <dgm:t>
        <a:bodyPr/>
        <a:lstStyle/>
        <a:p>
          <a:endParaRPr lang="en-US"/>
        </a:p>
      </dgm:t>
    </dgm:pt>
    <dgm:pt modelId="{899CF781-9820-4F74-8825-19791182A6CD}">
      <dgm:prSet custT="1"/>
      <dgm:spPr/>
      <dgm:t>
        <a:bodyPr/>
        <a:lstStyle/>
        <a:p>
          <a:pPr algn="l"/>
          <a:r>
            <a:rPr lang="en-US" sz="1800" b="0" i="0" dirty="0"/>
            <a:t>Age of applicant’s oldest credit line</a:t>
          </a:r>
          <a:endParaRPr lang="en-US" sz="1800" dirty="0"/>
        </a:p>
      </dgm:t>
    </dgm:pt>
    <dgm:pt modelId="{A41FEECF-1948-40C1-9975-2AA33D6EE13F}" type="parTrans" cxnId="{6E65B985-15C0-4AEA-BCFD-A5F664C34B25}">
      <dgm:prSet/>
      <dgm:spPr/>
      <dgm:t>
        <a:bodyPr/>
        <a:lstStyle/>
        <a:p>
          <a:endParaRPr lang="en-US"/>
        </a:p>
      </dgm:t>
    </dgm:pt>
    <dgm:pt modelId="{AC00D599-EDF8-4624-B94A-837719E13C01}" type="sibTrans" cxnId="{6E65B985-15C0-4AEA-BCFD-A5F664C34B25}">
      <dgm:prSet/>
      <dgm:spPr/>
      <dgm:t>
        <a:bodyPr/>
        <a:lstStyle/>
        <a:p>
          <a:endParaRPr lang="en-US"/>
        </a:p>
      </dgm:t>
    </dgm:pt>
    <dgm:pt modelId="{8B2B2ECB-1C55-4EDC-B046-35BE120156CB}">
      <dgm:prSet custT="1"/>
      <dgm:spPr/>
      <dgm:t>
        <a:bodyPr/>
        <a:lstStyle/>
        <a:p>
          <a:pPr algn="l">
            <a:lnSpc>
              <a:spcPct val="100000"/>
            </a:lnSpc>
          </a:pPr>
          <a:endParaRPr lang="en-US" sz="1800" dirty="0"/>
        </a:p>
      </dgm:t>
    </dgm:pt>
    <dgm:pt modelId="{B3C3A0E7-726B-478C-838A-9629859A1577}" type="parTrans" cxnId="{E03E991C-A927-4379-968A-2635034BD865}">
      <dgm:prSet/>
      <dgm:spPr/>
      <dgm:t>
        <a:bodyPr/>
        <a:lstStyle/>
        <a:p>
          <a:endParaRPr lang="en-US"/>
        </a:p>
      </dgm:t>
    </dgm:pt>
    <dgm:pt modelId="{D8B54E5C-4407-4424-B44B-D1BC8FA81BD0}" type="sibTrans" cxnId="{E03E991C-A927-4379-968A-2635034BD865}">
      <dgm:prSet/>
      <dgm:spPr/>
      <dgm:t>
        <a:bodyPr/>
        <a:lstStyle/>
        <a:p>
          <a:endParaRPr lang="en-US"/>
        </a:p>
      </dgm:t>
    </dgm:pt>
    <dgm:pt modelId="{D5CE288F-8390-4425-9AEC-E09EC17360DD}">
      <dgm:prSet custT="1"/>
      <dgm:spPr/>
      <dgm:t>
        <a:bodyPr/>
        <a:lstStyle/>
        <a:p>
          <a:pPr algn="l">
            <a:lnSpc>
              <a:spcPct val="100000"/>
            </a:lnSpc>
          </a:pPr>
          <a:endParaRPr lang="en-US" sz="1800" dirty="0"/>
        </a:p>
      </dgm:t>
    </dgm:pt>
    <dgm:pt modelId="{1AD0BF53-294C-437E-8188-29EE29652FDB}" type="parTrans" cxnId="{A2EC808F-F1F7-40FD-9E36-E575CA852487}">
      <dgm:prSet/>
      <dgm:spPr/>
      <dgm:t>
        <a:bodyPr/>
        <a:lstStyle/>
        <a:p>
          <a:endParaRPr lang="en-US"/>
        </a:p>
      </dgm:t>
    </dgm:pt>
    <dgm:pt modelId="{020F91BB-331F-4063-A9BA-0411866C68D6}" type="sibTrans" cxnId="{A2EC808F-F1F7-40FD-9E36-E575CA852487}">
      <dgm:prSet/>
      <dgm:spPr/>
      <dgm:t>
        <a:bodyPr/>
        <a:lstStyle/>
        <a:p>
          <a:endParaRPr lang="en-US"/>
        </a:p>
      </dgm:t>
    </dgm:pt>
    <dgm:pt modelId="{BAA5D659-3626-4547-B460-A624029355A3}">
      <dgm:prSet custT="1"/>
      <dgm:spPr/>
      <dgm:t>
        <a:bodyPr/>
        <a:lstStyle/>
        <a:p>
          <a:pPr algn="l"/>
          <a:endParaRPr lang="en-US" sz="1800" dirty="0"/>
        </a:p>
      </dgm:t>
    </dgm:pt>
    <dgm:pt modelId="{881C5C7F-F5D4-413E-87F3-28F5BF5B1399}" type="parTrans" cxnId="{CDE08D58-6098-4036-B5E4-716FF8666CEB}">
      <dgm:prSet/>
      <dgm:spPr/>
      <dgm:t>
        <a:bodyPr/>
        <a:lstStyle/>
        <a:p>
          <a:endParaRPr lang="en-US"/>
        </a:p>
      </dgm:t>
    </dgm:pt>
    <dgm:pt modelId="{F57F70E8-45A3-43DB-93E7-3DA28D36080F}" type="sibTrans" cxnId="{CDE08D58-6098-4036-B5E4-716FF8666CEB}">
      <dgm:prSet/>
      <dgm:spPr/>
      <dgm:t>
        <a:bodyPr/>
        <a:lstStyle/>
        <a:p>
          <a:endParaRPr lang="en-US"/>
        </a:p>
      </dgm:t>
    </dgm:pt>
    <dgm:pt modelId="{ED226708-1145-489B-91DE-276EEA2D0677}">
      <dgm:prSet custT="1"/>
      <dgm:spPr/>
      <dgm:t>
        <a:bodyPr/>
        <a:lstStyle/>
        <a:p>
          <a:pPr algn="l"/>
          <a:endParaRPr lang="en-US" sz="1800" dirty="0"/>
        </a:p>
      </dgm:t>
    </dgm:pt>
    <dgm:pt modelId="{EFE32285-B8E5-4657-A689-F318BFC8C446}" type="parTrans" cxnId="{E86D0697-F739-42A4-8277-5B02B2E2633F}">
      <dgm:prSet/>
      <dgm:spPr/>
      <dgm:t>
        <a:bodyPr/>
        <a:lstStyle/>
        <a:p>
          <a:endParaRPr lang="en-US"/>
        </a:p>
      </dgm:t>
    </dgm:pt>
    <dgm:pt modelId="{8C41B76B-31C7-4167-A3A7-3D4EF4BEE9E0}" type="sibTrans" cxnId="{E86D0697-F739-42A4-8277-5B02B2E2633F}">
      <dgm:prSet/>
      <dgm:spPr/>
      <dgm:t>
        <a:bodyPr/>
        <a:lstStyle/>
        <a:p>
          <a:endParaRPr lang="en-US"/>
        </a:p>
      </dgm:t>
    </dgm:pt>
    <dgm:pt modelId="{818DBA56-B4E7-45A1-83FA-19AC88A06C30}" type="pres">
      <dgm:prSet presAssocID="{1B790FE1-E53E-4584-927A-C42B4689A864}" presName="Name0" presStyleCnt="0">
        <dgm:presLayoutVars>
          <dgm:chMax val="2"/>
          <dgm:chPref val="2"/>
          <dgm:dir/>
          <dgm:animOne/>
          <dgm:resizeHandles val="exact"/>
        </dgm:presLayoutVars>
      </dgm:prSet>
      <dgm:spPr/>
    </dgm:pt>
    <dgm:pt modelId="{E009C800-5FE7-4DE0-BE80-95B46D197931}" type="pres">
      <dgm:prSet presAssocID="{1B790FE1-E53E-4584-927A-C42B4689A864}" presName="Background" presStyleLbl="bgImgPlace1" presStyleIdx="0" presStyleCnt="1" custScaleX="107541" custLinFactNeighborY="-311"/>
      <dgm:spPr>
        <a:solidFill>
          <a:srgbClr val="DBE0EE"/>
        </a:solidFill>
      </dgm:spPr>
    </dgm:pt>
    <dgm:pt modelId="{43446879-91DA-4152-BA29-4702A00942C2}" type="pres">
      <dgm:prSet presAssocID="{1B790FE1-E53E-4584-927A-C42B4689A864}" presName="ParentText1" presStyleLbl="revTx" presStyleIdx="0" presStyleCnt="2" custLinFactNeighborX="-2076" custLinFactNeighborY="-364">
        <dgm:presLayoutVars>
          <dgm:chMax val="0"/>
          <dgm:chPref val="0"/>
          <dgm:bulletEnabled val="1"/>
        </dgm:presLayoutVars>
      </dgm:prSet>
      <dgm:spPr/>
    </dgm:pt>
    <dgm:pt modelId="{E3C07D77-8FFD-4BA6-9BA1-600692DC6969}" type="pres">
      <dgm:prSet presAssocID="{1B790FE1-E53E-4584-927A-C42B4689A864}" presName="ParentText2" presStyleLbl="revTx" presStyleIdx="1" presStyleCnt="2" custScaleX="115412" custLinFactNeighborX="7612">
        <dgm:presLayoutVars>
          <dgm:chMax val="0"/>
          <dgm:chPref val="0"/>
          <dgm:bulletEnabled val="1"/>
        </dgm:presLayoutVars>
      </dgm:prSet>
      <dgm:spPr/>
    </dgm:pt>
    <dgm:pt modelId="{4E483CF8-AFD7-476E-B5A5-04411AACDE8D}" type="pres">
      <dgm:prSet presAssocID="{1B790FE1-E53E-4584-927A-C42B4689A864}" presName="Plus" presStyleLbl="alignNode1" presStyleIdx="0" presStyleCnt="2" custScaleX="55868" custScaleY="55440" custLinFactNeighborX="-9053" custLinFactNeighborY="2469"/>
      <dgm:spPr>
        <a:solidFill>
          <a:srgbClr val="4E659C"/>
        </a:solidFill>
      </dgm:spPr>
    </dgm:pt>
    <dgm:pt modelId="{DD6BE5F7-9763-41A2-9EEA-F7A39E06AE3E}" type="pres">
      <dgm:prSet presAssocID="{1B790FE1-E53E-4584-927A-C42B4689A864}" presName="Minus" presStyleLbl="alignNode1" presStyleIdx="1" presStyleCnt="2" custScaleX="68325" custScaleY="46284" custLinFactNeighborX="26385" custLinFactNeighborY="20883"/>
      <dgm:spPr>
        <a:solidFill>
          <a:srgbClr val="4E659C"/>
        </a:solidFill>
      </dgm:spPr>
    </dgm:pt>
    <dgm:pt modelId="{A54EB865-10F5-4EAD-8419-B6344BC74F1A}" type="pres">
      <dgm:prSet presAssocID="{1B790FE1-E53E-4584-927A-C42B4689A864}" presName="Divider" presStyleLbl="parChTrans1D1" presStyleIdx="0" presStyleCnt="1"/>
      <dgm:spPr/>
    </dgm:pt>
  </dgm:ptLst>
  <dgm:cxnLst>
    <dgm:cxn modelId="{C914A90C-F4A4-4440-9B27-EFE9FBE8297E}" type="presOf" srcId="{1B790FE1-E53E-4584-927A-C42B4689A864}" destId="{818DBA56-B4E7-45A1-83FA-19AC88A06C30}" srcOrd="0" destOrd="0" presId="urn:microsoft.com/office/officeart/2009/3/layout/PlusandMinus"/>
    <dgm:cxn modelId="{FE116811-2998-444A-A05B-3A1CD58E3688}" type="presOf" srcId="{8B2B2ECB-1C55-4EDC-B046-35BE120156CB}" destId="{43446879-91DA-4152-BA29-4702A00942C2}" srcOrd="0" destOrd="2" presId="urn:microsoft.com/office/officeart/2009/3/layout/PlusandMinus"/>
    <dgm:cxn modelId="{40291216-D8A4-4685-86CA-C68C11FB0DC6}" type="presOf" srcId="{43F34B97-9E9B-40AF-A717-83F53AF8EFFA}" destId="{43446879-91DA-4152-BA29-4702A00942C2}" srcOrd="0" destOrd="1" presId="urn:microsoft.com/office/officeart/2009/3/layout/PlusandMinus"/>
    <dgm:cxn modelId="{E03E991C-A927-4379-968A-2635034BD865}" srcId="{069B1AB4-14EF-4E10-8850-299466A25DB1}" destId="{8B2B2ECB-1C55-4EDC-B046-35BE120156CB}" srcOrd="1" destOrd="0" parTransId="{B3C3A0E7-726B-478C-838A-9629859A1577}" sibTransId="{D8B54E5C-4407-4424-B44B-D1BC8FA81BD0}"/>
    <dgm:cxn modelId="{144D0B20-3037-44BF-861D-91FC9F085331}" type="presOf" srcId="{D5CE288F-8390-4425-9AEC-E09EC17360DD}" destId="{43446879-91DA-4152-BA29-4702A00942C2}" srcOrd="0" destOrd="4" presId="urn:microsoft.com/office/officeart/2009/3/layout/PlusandMinus"/>
    <dgm:cxn modelId="{89386346-B825-4DCF-A1AE-E90E3A6A6AB4}" srcId="{069B1AB4-14EF-4E10-8850-299466A25DB1}" destId="{4C31A227-A420-4B93-9229-1D392FDBBA58}" srcOrd="4" destOrd="0" parTransId="{813BC1EB-4776-4444-99D7-1CB765C35575}" sibTransId="{E5BD5E60-8165-420B-80A9-BEDD1F05F341}"/>
    <dgm:cxn modelId="{DE28B16F-67D9-4DDA-B7FF-8FD4E2672A9E}" type="presOf" srcId="{ED226708-1145-489B-91DE-276EEA2D0677}" destId="{E3C07D77-8FFD-4BA6-9BA1-600692DC6969}" srcOrd="0" destOrd="3" presId="urn:microsoft.com/office/officeart/2009/3/layout/PlusandMinus"/>
    <dgm:cxn modelId="{639B4C75-8472-420C-A69A-9E655050675E}" srcId="{069B1AB4-14EF-4E10-8850-299466A25DB1}" destId="{43F34B97-9E9B-40AF-A717-83F53AF8EFFA}" srcOrd="0" destOrd="0" parTransId="{0AC7B45F-F469-4625-8559-104D87AB67A7}" sibTransId="{7D8A4302-F2A0-49EA-9752-5F5F6EA9E681}"/>
    <dgm:cxn modelId="{CDE08D58-6098-4036-B5E4-716FF8666CEB}" srcId="{B8012272-E45E-4DE0-A6F9-AD00527EBD88}" destId="{BAA5D659-3626-4547-B460-A624029355A3}" srcOrd="0" destOrd="0" parTransId="{881C5C7F-F5D4-413E-87F3-28F5BF5B1399}" sibTransId="{F57F70E8-45A3-43DB-93E7-3DA28D36080F}"/>
    <dgm:cxn modelId="{357D8559-C92D-4220-AB9A-465636EA2CEE}" type="presOf" srcId="{069B1AB4-14EF-4E10-8850-299466A25DB1}" destId="{43446879-91DA-4152-BA29-4702A00942C2}" srcOrd="0" destOrd="0" presId="urn:microsoft.com/office/officeart/2009/3/layout/PlusandMinus"/>
    <dgm:cxn modelId="{E42A247B-CC0D-44F6-BCA5-93E6311A82DD}" srcId="{1B790FE1-E53E-4584-927A-C42B4689A864}" destId="{069B1AB4-14EF-4E10-8850-299466A25DB1}" srcOrd="0" destOrd="0" parTransId="{0FCF8858-2FD0-4823-B0D5-5AE8D74730DE}" sibTransId="{B0472717-BC5A-4FA4-BD6E-A07F1853D2A6}"/>
    <dgm:cxn modelId="{66AA0D7D-B490-4B75-8F24-FD8286E094C6}" type="presOf" srcId="{55D1537E-1DD7-46B4-81A8-3FB27F311133}" destId="{E3C07D77-8FFD-4BA6-9BA1-600692DC6969}" srcOrd="0" destOrd="2" presId="urn:microsoft.com/office/officeart/2009/3/layout/PlusandMinus"/>
    <dgm:cxn modelId="{0C537885-1586-42DD-A5FB-EF3C644DECBB}" type="presOf" srcId="{899CF781-9820-4F74-8825-19791182A6CD}" destId="{E3C07D77-8FFD-4BA6-9BA1-600692DC6969}" srcOrd="0" destOrd="4" presId="urn:microsoft.com/office/officeart/2009/3/layout/PlusandMinus"/>
    <dgm:cxn modelId="{6E65B985-15C0-4AEA-BCFD-A5F664C34B25}" srcId="{B8012272-E45E-4DE0-A6F9-AD00527EBD88}" destId="{899CF781-9820-4F74-8825-19791182A6CD}" srcOrd="3" destOrd="0" parTransId="{A41FEECF-1948-40C1-9975-2AA33D6EE13F}" sibTransId="{AC00D599-EDF8-4624-B94A-837719E13C01}"/>
    <dgm:cxn modelId="{A2EC808F-F1F7-40FD-9E36-E575CA852487}" srcId="{069B1AB4-14EF-4E10-8850-299466A25DB1}" destId="{D5CE288F-8390-4425-9AEC-E09EC17360DD}" srcOrd="3" destOrd="0" parTransId="{1AD0BF53-294C-437E-8188-29EE29652FDB}" sibTransId="{020F91BB-331F-4063-A9BA-0411866C68D6}"/>
    <dgm:cxn modelId="{915B938F-4A6F-4BF5-9998-03F75A33C5B0}" srcId="{B8012272-E45E-4DE0-A6F9-AD00527EBD88}" destId="{55D1537E-1DD7-46B4-81A8-3FB27F311133}" srcOrd="1" destOrd="0" parTransId="{5DB51ABB-E3F6-4122-B3FB-38B6024FD00F}" sibTransId="{FBEB8445-CDFE-4163-8BB6-9EFCD69FB3A0}"/>
    <dgm:cxn modelId="{E86D0697-F739-42A4-8277-5B02B2E2633F}" srcId="{B8012272-E45E-4DE0-A6F9-AD00527EBD88}" destId="{ED226708-1145-489B-91DE-276EEA2D0677}" srcOrd="2" destOrd="0" parTransId="{EFE32285-B8E5-4657-A689-F318BFC8C446}" sibTransId="{8C41B76B-31C7-4167-A3A7-3D4EF4BEE9E0}"/>
    <dgm:cxn modelId="{2E2FF7A0-21CF-4D48-AFBA-4427433780DA}" type="presOf" srcId="{4C31A227-A420-4B93-9229-1D392FDBBA58}" destId="{43446879-91DA-4152-BA29-4702A00942C2}" srcOrd="0" destOrd="5" presId="urn:microsoft.com/office/officeart/2009/3/layout/PlusandMinus"/>
    <dgm:cxn modelId="{7C6CB2B9-48FF-436F-8CEF-240DA47495E0}" type="presOf" srcId="{B8012272-E45E-4DE0-A6F9-AD00527EBD88}" destId="{E3C07D77-8FFD-4BA6-9BA1-600692DC6969}" srcOrd="0" destOrd="0" presId="urn:microsoft.com/office/officeart/2009/3/layout/PlusandMinus"/>
    <dgm:cxn modelId="{FAC0BCC8-5300-4469-A486-3F772E3D4BAA}" type="presOf" srcId="{BAA5D659-3626-4547-B460-A624029355A3}" destId="{E3C07D77-8FFD-4BA6-9BA1-600692DC6969}" srcOrd="0" destOrd="1" presId="urn:microsoft.com/office/officeart/2009/3/layout/PlusandMinus"/>
    <dgm:cxn modelId="{0A9E2AD8-4F65-49A2-9DAF-EFCCB0A1BEB6}" type="presOf" srcId="{1E65A87A-84B9-49BE-BE2F-91A876A5CB67}" destId="{43446879-91DA-4152-BA29-4702A00942C2}" srcOrd="0" destOrd="3" presId="urn:microsoft.com/office/officeart/2009/3/layout/PlusandMinus"/>
    <dgm:cxn modelId="{8D561AEA-A2D0-4848-9D71-0C705B581F4F}" srcId="{1B790FE1-E53E-4584-927A-C42B4689A864}" destId="{B8012272-E45E-4DE0-A6F9-AD00527EBD88}" srcOrd="1" destOrd="0" parTransId="{0E43F5A6-4426-4065-9684-539760D1456C}" sibTransId="{B2F18F40-1CB1-4C39-8EA2-75B282857F71}"/>
    <dgm:cxn modelId="{785086F1-EC32-44DE-A4DB-A75EC17A601B}" srcId="{069B1AB4-14EF-4E10-8850-299466A25DB1}" destId="{1E65A87A-84B9-49BE-BE2F-91A876A5CB67}" srcOrd="2" destOrd="0" parTransId="{3FC28F5F-FEA3-407F-82E3-515DE16030D0}" sibTransId="{6F812F6A-E1C9-4D92-90EB-34B0550F6F45}"/>
    <dgm:cxn modelId="{C4542F4A-995C-45B2-B7DB-B5709D0477EE}" type="presParOf" srcId="{818DBA56-B4E7-45A1-83FA-19AC88A06C30}" destId="{E009C800-5FE7-4DE0-BE80-95B46D197931}" srcOrd="0" destOrd="0" presId="urn:microsoft.com/office/officeart/2009/3/layout/PlusandMinus"/>
    <dgm:cxn modelId="{EA2343F6-8CB0-4F51-ABF6-2798AA0DC190}" type="presParOf" srcId="{818DBA56-B4E7-45A1-83FA-19AC88A06C30}" destId="{43446879-91DA-4152-BA29-4702A00942C2}" srcOrd="1" destOrd="0" presId="urn:microsoft.com/office/officeart/2009/3/layout/PlusandMinus"/>
    <dgm:cxn modelId="{E9EABD23-9F83-4076-B71E-72EDA89739CD}" type="presParOf" srcId="{818DBA56-B4E7-45A1-83FA-19AC88A06C30}" destId="{E3C07D77-8FFD-4BA6-9BA1-600692DC6969}" srcOrd="2" destOrd="0" presId="urn:microsoft.com/office/officeart/2009/3/layout/PlusandMinus"/>
    <dgm:cxn modelId="{8E069D13-425B-4036-A301-85C30BD6EC1B}" type="presParOf" srcId="{818DBA56-B4E7-45A1-83FA-19AC88A06C30}" destId="{4E483CF8-AFD7-476E-B5A5-04411AACDE8D}" srcOrd="3" destOrd="0" presId="urn:microsoft.com/office/officeart/2009/3/layout/PlusandMinus"/>
    <dgm:cxn modelId="{215E10C7-79A7-441C-8375-3F1225FD4574}" type="presParOf" srcId="{818DBA56-B4E7-45A1-83FA-19AC88A06C30}" destId="{DD6BE5F7-9763-41A2-9EEA-F7A39E06AE3E}" srcOrd="4" destOrd="0" presId="urn:microsoft.com/office/officeart/2009/3/layout/PlusandMinus"/>
    <dgm:cxn modelId="{5AFEB12D-3363-427C-9B9F-D23FE886806D}" type="presParOf" srcId="{818DBA56-B4E7-45A1-83FA-19AC88A06C30}" destId="{A54EB865-10F5-4EAD-8419-B6344BC74F1A}"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A9F592-7A52-453D-9C96-65D708552E5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594E51-C73F-4ACE-9ABC-4863F3E7AAE2}">
      <dgm:prSet custT="1"/>
      <dgm:spPr/>
      <dgm:t>
        <a:bodyPr/>
        <a:lstStyle/>
        <a:p>
          <a:r>
            <a:rPr lang="en-US" sz="2100" b="0" i="0" dirty="0"/>
            <a:t>Logistic Regression:</a:t>
          </a:r>
        </a:p>
        <a:p>
          <a:r>
            <a:rPr lang="en-US" sz="2100" b="0" i="0" dirty="0"/>
            <a:t> </a:t>
          </a:r>
          <a:r>
            <a:rPr lang="en-US" sz="1600" b="0" i="0" dirty="0"/>
            <a:t>Nonlinear prediction model</a:t>
          </a:r>
          <a:endParaRPr lang="en-US" sz="1600" dirty="0"/>
        </a:p>
      </dgm:t>
    </dgm:pt>
    <dgm:pt modelId="{273F1B67-2600-4F42-B1F0-C912A9A03181}" type="parTrans" cxnId="{26B90311-154C-4C49-89E0-8F884DE4086B}">
      <dgm:prSet/>
      <dgm:spPr/>
      <dgm:t>
        <a:bodyPr/>
        <a:lstStyle/>
        <a:p>
          <a:endParaRPr lang="en-US"/>
        </a:p>
      </dgm:t>
    </dgm:pt>
    <dgm:pt modelId="{4F557B2F-0B1F-48D6-8CB9-E8422A146CE9}" type="sibTrans" cxnId="{26B90311-154C-4C49-89E0-8F884DE4086B}">
      <dgm:prSet/>
      <dgm:spPr/>
      <dgm:t>
        <a:bodyPr/>
        <a:lstStyle/>
        <a:p>
          <a:endParaRPr lang="en-US"/>
        </a:p>
      </dgm:t>
    </dgm:pt>
    <dgm:pt modelId="{11FC9729-8EC0-4C24-BD5A-967448C15B16}">
      <dgm:prSet/>
      <dgm:spPr/>
      <dgm:t>
        <a:bodyPr/>
        <a:lstStyle/>
        <a:p>
          <a:r>
            <a:rPr lang="en-US" b="0" i="0" dirty="0"/>
            <a:t>Many outliers</a:t>
          </a:r>
          <a:endParaRPr lang="en-US" dirty="0"/>
        </a:p>
      </dgm:t>
    </dgm:pt>
    <dgm:pt modelId="{FB04CDE3-63CF-4C12-8750-1F40E8AA1126}" type="parTrans" cxnId="{0F7501E4-3DDC-458D-8F84-9F78497417D9}">
      <dgm:prSet/>
      <dgm:spPr/>
      <dgm:t>
        <a:bodyPr/>
        <a:lstStyle/>
        <a:p>
          <a:endParaRPr lang="en-US"/>
        </a:p>
      </dgm:t>
    </dgm:pt>
    <dgm:pt modelId="{06EE9AC1-94AD-477E-9F71-285AA1E680EF}" type="sibTrans" cxnId="{0F7501E4-3DDC-458D-8F84-9F78497417D9}">
      <dgm:prSet/>
      <dgm:spPr/>
      <dgm:t>
        <a:bodyPr/>
        <a:lstStyle/>
        <a:p>
          <a:endParaRPr lang="en-US"/>
        </a:p>
      </dgm:t>
    </dgm:pt>
    <dgm:pt modelId="{818D3B51-46DB-4DB7-99BB-A5E7A6A2FFD4}">
      <dgm:prSet/>
      <dgm:spPr/>
      <dgm:t>
        <a:bodyPr/>
        <a:lstStyle/>
        <a:p>
          <a:r>
            <a:rPr lang="en-US" b="0" i="0" dirty="0"/>
            <a:t>Precision was fairly high, but the recall was extremely low</a:t>
          </a:r>
          <a:endParaRPr lang="en-US" dirty="0"/>
        </a:p>
      </dgm:t>
    </dgm:pt>
    <dgm:pt modelId="{A6C2B491-FD2B-4EEE-90F4-00C0F46B31C5}" type="parTrans" cxnId="{9A95C2BB-F07B-46F0-A701-932450F3BEB7}">
      <dgm:prSet/>
      <dgm:spPr/>
      <dgm:t>
        <a:bodyPr/>
        <a:lstStyle/>
        <a:p>
          <a:endParaRPr lang="en-US"/>
        </a:p>
      </dgm:t>
    </dgm:pt>
    <dgm:pt modelId="{CDC985C1-EA22-4713-A109-3CD072273AC5}" type="sibTrans" cxnId="{9A95C2BB-F07B-46F0-A701-932450F3BEB7}">
      <dgm:prSet/>
      <dgm:spPr/>
      <dgm:t>
        <a:bodyPr/>
        <a:lstStyle/>
        <a:p>
          <a:endParaRPr lang="en-US"/>
        </a:p>
      </dgm:t>
    </dgm:pt>
    <dgm:pt modelId="{1E325D04-E7E2-45C4-8B7E-EB5EC05C43B9}">
      <dgm:prSet custT="1"/>
      <dgm:spPr/>
      <dgm:t>
        <a:bodyPr/>
        <a:lstStyle/>
        <a:p>
          <a:r>
            <a:rPr lang="en-US" sz="2100" b="0" i="0" dirty="0"/>
            <a:t>Decision Tree: </a:t>
          </a:r>
        </a:p>
        <a:p>
          <a:r>
            <a:rPr lang="en-US" sz="1600" b="0" i="0" dirty="0"/>
            <a:t>Divides inputs into smaller decisions </a:t>
          </a:r>
          <a:endParaRPr lang="en-US" sz="1600" dirty="0"/>
        </a:p>
      </dgm:t>
    </dgm:pt>
    <dgm:pt modelId="{86A55FD5-8B5E-44AA-B0F3-D7EA60A96388}" type="parTrans" cxnId="{D72D17E3-E454-4053-844C-E4BFD252685F}">
      <dgm:prSet/>
      <dgm:spPr/>
      <dgm:t>
        <a:bodyPr/>
        <a:lstStyle/>
        <a:p>
          <a:endParaRPr lang="en-US"/>
        </a:p>
      </dgm:t>
    </dgm:pt>
    <dgm:pt modelId="{9F8AB244-0554-4C94-BDC8-293C3C7D27AF}" type="sibTrans" cxnId="{D72D17E3-E454-4053-844C-E4BFD252685F}">
      <dgm:prSet/>
      <dgm:spPr/>
      <dgm:t>
        <a:bodyPr/>
        <a:lstStyle/>
        <a:p>
          <a:endParaRPr lang="en-US"/>
        </a:p>
      </dgm:t>
    </dgm:pt>
    <dgm:pt modelId="{63E00A69-7D06-4A9E-AE8B-BC4469684AD6}">
      <dgm:prSet/>
      <dgm:spPr/>
      <dgm:t>
        <a:bodyPr/>
        <a:lstStyle/>
        <a:p>
          <a:r>
            <a:rPr lang="en-US" b="0" i="0"/>
            <a:t>Base model overfit data, extremely low recall</a:t>
          </a:r>
          <a:endParaRPr lang="en-US"/>
        </a:p>
      </dgm:t>
    </dgm:pt>
    <dgm:pt modelId="{A91A946D-696F-4F43-AD11-E9368B1E9BED}" type="parTrans" cxnId="{402AB4C6-78C0-4AD8-8665-9B82A3356E29}">
      <dgm:prSet/>
      <dgm:spPr/>
      <dgm:t>
        <a:bodyPr/>
        <a:lstStyle/>
        <a:p>
          <a:endParaRPr lang="en-US"/>
        </a:p>
      </dgm:t>
    </dgm:pt>
    <dgm:pt modelId="{527ACA6B-B739-4FC3-9FC2-9B68C368812C}" type="sibTrans" cxnId="{402AB4C6-78C0-4AD8-8665-9B82A3356E29}">
      <dgm:prSet/>
      <dgm:spPr/>
      <dgm:t>
        <a:bodyPr/>
        <a:lstStyle/>
        <a:p>
          <a:endParaRPr lang="en-US"/>
        </a:p>
      </dgm:t>
    </dgm:pt>
    <dgm:pt modelId="{1CC22E53-B838-4400-AA52-24137C392569}">
      <dgm:prSet/>
      <dgm:spPr/>
      <dgm:t>
        <a:bodyPr/>
        <a:lstStyle/>
        <a:p>
          <a:r>
            <a:rPr lang="en-US" b="0" i="0" dirty="0"/>
            <a:t>Tuned model has improved recall and accuracy</a:t>
          </a:r>
          <a:endParaRPr lang="en-US" dirty="0"/>
        </a:p>
      </dgm:t>
    </dgm:pt>
    <dgm:pt modelId="{CA1C8992-616B-4476-99B7-38F99D87FA9D}" type="parTrans" cxnId="{0EC6667A-9A5C-48BA-9E5B-8DC7A00135DB}">
      <dgm:prSet/>
      <dgm:spPr/>
      <dgm:t>
        <a:bodyPr/>
        <a:lstStyle/>
        <a:p>
          <a:endParaRPr lang="en-US"/>
        </a:p>
      </dgm:t>
    </dgm:pt>
    <dgm:pt modelId="{531E4579-76BE-4395-B172-8343D214A09C}" type="sibTrans" cxnId="{0EC6667A-9A5C-48BA-9E5B-8DC7A00135DB}">
      <dgm:prSet/>
      <dgm:spPr/>
      <dgm:t>
        <a:bodyPr/>
        <a:lstStyle/>
        <a:p>
          <a:endParaRPr lang="en-US"/>
        </a:p>
      </dgm:t>
    </dgm:pt>
    <dgm:pt modelId="{17C17D99-F050-4486-993C-A24AE511A5DE}">
      <dgm:prSet custT="1"/>
      <dgm:spPr/>
      <dgm:t>
        <a:bodyPr/>
        <a:lstStyle/>
        <a:p>
          <a:r>
            <a:rPr lang="en-US" sz="2100" b="0" i="0" dirty="0"/>
            <a:t>Random Forest: </a:t>
          </a:r>
        </a:p>
        <a:p>
          <a:r>
            <a:rPr lang="en-US" sz="1600" b="0" i="0" dirty="0"/>
            <a:t>Multiple decision trees, includes randomness to avoid bias</a:t>
          </a:r>
          <a:endParaRPr lang="en-US" sz="1600" dirty="0"/>
        </a:p>
      </dgm:t>
    </dgm:pt>
    <dgm:pt modelId="{AF80BFF4-3350-4316-B7FD-7F77B68B4E00}" type="parTrans" cxnId="{2C1B42A6-B013-480E-A5C1-3AB686B8A89C}">
      <dgm:prSet/>
      <dgm:spPr/>
      <dgm:t>
        <a:bodyPr/>
        <a:lstStyle/>
        <a:p>
          <a:endParaRPr lang="en-US"/>
        </a:p>
      </dgm:t>
    </dgm:pt>
    <dgm:pt modelId="{0A24C197-DF18-438F-A63C-8449A4E96C89}" type="sibTrans" cxnId="{2C1B42A6-B013-480E-A5C1-3AB686B8A89C}">
      <dgm:prSet/>
      <dgm:spPr/>
      <dgm:t>
        <a:bodyPr/>
        <a:lstStyle/>
        <a:p>
          <a:endParaRPr lang="en-US"/>
        </a:p>
      </dgm:t>
    </dgm:pt>
    <dgm:pt modelId="{8037FB22-0B62-4691-88D8-A3907A322AC3}">
      <dgm:prSet/>
      <dgm:spPr/>
      <dgm:t>
        <a:bodyPr/>
        <a:lstStyle/>
        <a:p>
          <a:r>
            <a:rPr lang="en-US" b="0" i="0"/>
            <a:t>Base model and weighted model had similar values for accuracy and recall</a:t>
          </a:r>
          <a:endParaRPr lang="en-US"/>
        </a:p>
      </dgm:t>
    </dgm:pt>
    <dgm:pt modelId="{53B8C5AB-776A-4B21-BA36-FDB7266EAD47}" type="parTrans" cxnId="{5D7FC8B4-C42D-495C-A228-B219921F0423}">
      <dgm:prSet/>
      <dgm:spPr/>
      <dgm:t>
        <a:bodyPr/>
        <a:lstStyle/>
        <a:p>
          <a:endParaRPr lang="en-US"/>
        </a:p>
      </dgm:t>
    </dgm:pt>
    <dgm:pt modelId="{C8B129CF-5C4D-46D8-94DE-3035F18B54BA}" type="sibTrans" cxnId="{5D7FC8B4-C42D-495C-A228-B219921F0423}">
      <dgm:prSet/>
      <dgm:spPr/>
      <dgm:t>
        <a:bodyPr/>
        <a:lstStyle/>
        <a:p>
          <a:endParaRPr lang="en-US"/>
        </a:p>
      </dgm:t>
    </dgm:pt>
    <dgm:pt modelId="{4355AD5E-BDA7-4A99-BB2B-DF6C8FDB961B}">
      <dgm:prSet/>
      <dgm:spPr/>
      <dgm:t>
        <a:bodyPr/>
        <a:lstStyle/>
        <a:p>
          <a:r>
            <a:rPr lang="en-US" b="0" i="0"/>
            <a:t>Tuned model performed best without overfitting</a:t>
          </a:r>
          <a:endParaRPr lang="en-US"/>
        </a:p>
      </dgm:t>
    </dgm:pt>
    <dgm:pt modelId="{8018A389-C221-4DF3-B756-B5568CB4CE8D}" type="parTrans" cxnId="{BD27FEE8-3827-44C7-AD2D-FA1B0B2C835E}">
      <dgm:prSet/>
      <dgm:spPr/>
      <dgm:t>
        <a:bodyPr/>
        <a:lstStyle/>
        <a:p>
          <a:endParaRPr lang="en-US"/>
        </a:p>
      </dgm:t>
    </dgm:pt>
    <dgm:pt modelId="{589DA6AC-2E57-47A5-88ED-F88CBB32D1BB}" type="sibTrans" cxnId="{BD27FEE8-3827-44C7-AD2D-FA1B0B2C835E}">
      <dgm:prSet/>
      <dgm:spPr/>
      <dgm:t>
        <a:bodyPr/>
        <a:lstStyle/>
        <a:p>
          <a:endParaRPr lang="en-US"/>
        </a:p>
      </dgm:t>
    </dgm:pt>
    <dgm:pt modelId="{F73EAB17-AA95-417E-8760-83E4113D2BE6}">
      <dgm:prSet/>
      <dgm:spPr/>
      <dgm:t>
        <a:bodyPr/>
        <a:lstStyle/>
        <a:p>
          <a:r>
            <a:rPr lang="en-US" b="0" i="0"/>
            <a:t>Makes predictions from multiple Decision Trees</a:t>
          </a:r>
          <a:endParaRPr lang="en-US"/>
        </a:p>
      </dgm:t>
    </dgm:pt>
    <dgm:pt modelId="{F0E83D90-4C0D-40F7-992A-7B157C28A1B0}" type="parTrans" cxnId="{CF0BD753-26B3-4791-8E34-23FF4C08D6C4}">
      <dgm:prSet/>
      <dgm:spPr/>
      <dgm:t>
        <a:bodyPr/>
        <a:lstStyle/>
        <a:p>
          <a:endParaRPr lang="en-US"/>
        </a:p>
      </dgm:t>
    </dgm:pt>
    <dgm:pt modelId="{749860C2-E984-4815-9F00-4695BF577005}" type="sibTrans" cxnId="{CF0BD753-26B3-4791-8E34-23FF4C08D6C4}">
      <dgm:prSet/>
      <dgm:spPr/>
      <dgm:t>
        <a:bodyPr/>
        <a:lstStyle/>
        <a:p>
          <a:endParaRPr lang="en-US"/>
        </a:p>
      </dgm:t>
    </dgm:pt>
    <dgm:pt modelId="{54B702DA-7AFF-4FA3-8E99-D53E5B89B227}">
      <dgm:prSet/>
      <dgm:spPr/>
      <dgm:t>
        <a:bodyPr/>
        <a:lstStyle/>
        <a:p>
          <a:r>
            <a:rPr lang="en-US" b="0" i="0" dirty="0"/>
            <a:t>Results in numerous false positives, incorrect predictions, fails to identify eligible applicants </a:t>
          </a:r>
          <a:endParaRPr lang="en-US" dirty="0"/>
        </a:p>
      </dgm:t>
    </dgm:pt>
    <dgm:pt modelId="{671A3FC4-FF48-4A87-BEBB-2F12371B74FE}" type="sibTrans" cxnId="{B452CBE6-9076-4F1F-9B32-3E478E95F9A3}">
      <dgm:prSet/>
      <dgm:spPr/>
      <dgm:t>
        <a:bodyPr/>
        <a:lstStyle/>
        <a:p>
          <a:endParaRPr lang="en-US"/>
        </a:p>
      </dgm:t>
    </dgm:pt>
    <dgm:pt modelId="{A1729A71-61ED-424F-A787-8A0DC51A1736}" type="parTrans" cxnId="{B452CBE6-9076-4F1F-9B32-3E478E95F9A3}">
      <dgm:prSet/>
      <dgm:spPr/>
      <dgm:t>
        <a:bodyPr/>
        <a:lstStyle/>
        <a:p>
          <a:endParaRPr lang="en-US"/>
        </a:p>
      </dgm:t>
    </dgm:pt>
    <dgm:pt modelId="{1E8BA8F6-4748-4A3D-B34E-C351C698D4C3}" type="pres">
      <dgm:prSet presAssocID="{40A9F592-7A52-453D-9C96-65D708552E5F}" presName="Name0" presStyleCnt="0">
        <dgm:presLayoutVars>
          <dgm:dir/>
          <dgm:animLvl val="lvl"/>
          <dgm:resizeHandles val="exact"/>
        </dgm:presLayoutVars>
      </dgm:prSet>
      <dgm:spPr/>
    </dgm:pt>
    <dgm:pt modelId="{9B4A6E6F-581E-492E-A5C7-D4D5E7E8AB33}" type="pres">
      <dgm:prSet presAssocID="{3C594E51-C73F-4ACE-9ABC-4863F3E7AAE2}" presName="linNode" presStyleCnt="0"/>
      <dgm:spPr/>
    </dgm:pt>
    <dgm:pt modelId="{A1CC08EF-4370-49FA-8701-BD430795D084}" type="pres">
      <dgm:prSet presAssocID="{3C594E51-C73F-4ACE-9ABC-4863F3E7AAE2}" presName="parentText" presStyleLbl="node1" presStyleIdx="0" presStyleCnt="3">
        <dgm:presLayoutVars>
          <dgm:chMax val="1"/>
          <dgm:bulletEnabled val="1"/>
        </dgm:presLayoutVars>
      </dgm:prSet>
      <dgm:spPr/>
    </dgm:pt>
    <dgm:pt modelId="{86ECC715-AB59-41CE-90AE-78A93EBC72DD}" type="pres">
      <dgm:prSet presAssocID="{3C594E51-C73F-4ACE-9ABC-4863F3E7AAE2}" presName="descendantText" presStyleLbl="alignAccFollowNode1" presStyleIdx="0" presStyleCnt="3">
        <dgm:presLayoutVars>
          <dgm:bulletEnabled val="1"/>
        </dgm:presLayoutVars>
      </dgm:prSet>
      <dgm:spPr/>
    </dgm:pt>
    <dgm:pt modelId="{CE278A62-FB29-40BE-8A3C-795C98156ACB}" type="pres">
      <dgm:prSet presAssocID="{4F557B2F-0B1F-48D6-8CB9-E8422A146CE9}" presName="sp" presStyleCnt="0"/>
      <dgm:spPr/>
    </dgm:pt>
    <dgm:pt modelId="{FD5163FD-EDF4-47B6-9353-09F5569763D7}" type="pres">
      <dgm:prSet presAssocID="{1E325D04-E7E2-45C4-8B7E-EB5EC05C43B9}" presName="linNode" presStyleCnt="0"/>
      <dgm:spPr/>
    </dgm:pt>
    <dgm:pt modelId="{CD534171-9B4B-4190-B9AE-C6F010FD27C6}" type="pres">
      <dgm:prSet presAssocID="{1E325D04-E7E2-45C4-8B7E-EB5EC05C43B9}" presName="parentText" presStyleLbl="node1" presStyleIdx="1" presStyleCnt="3">
        <dgm:presLayoutVars>
          <dgm:chMax val="1"/>
          <dgm:bulletEnabled val="1"/>
        </dgm:presLayoutVars>
      </dgm:prSet>
      <dgm:spPr/>
    </dgm:pt>
    <dgm:pt modelId="{AB652CA0-AC66-4EAF-83D7-33DF6762CF8D}" type="pres">
      <dgm:prSet presAssocID="{1E325D04-E7E2-45C4-8B7E-EB5EC05C43B9}" presName="descendantText" presStyleLbl="alignAccFollowNode1" presStyleIdx="1" presStyleCnt="3">
        <dgm:presLayoutVars>
          <dgm:bulletEnabled val="1"/>
        </dgm:presLayoutVars>
      </dgm:prSet>
      <dgm:spPr/>
    </dgm:pt>
    <dgm:pt modelId="{07543AD4-8C56-4277-BA75-EF6E44D65B08}" type="pres">
      <dgm:prSet presAssocID="{9F8AB244-0554-4C94-BDC8-293C3C7D27AF}" presName="sp" presStyleCnt="0"/>
      <dgm:spPr/>
    </dgm:pt>
    <dgm:pt modelId="{9A9CA41A-EE13-4938-A27D-A72667DA6F26}" type="pres">
      <dgm:prSet presAssocID="{17C17D99-F050-4486-993C-A24AE511A5DE}" presName="linNode" presStyleCnt="0"/>
      <dgm:spPr/>
    </dgm:pt>
    <dgm:pt modelId="{50F8A590-4288-49C0-A184-F030522C4074}" type="pres">
      <dgm:prSet presAssocID="{17C17D99-F050-4486-993C-A24AE511A5DE}" presName="parentText" presStyleLbl="node1" presStyleIdx="2" presStyleCnt="3">
        <dgm:presLayoutVars>
          <dgm:chMax val="1"/>
          <dgm:bulletEnabled val="1"/>
        </dgm:presLayoutVars>
      </dgm:prSet>
      <dgm:spPr/>
    </dgm:pt>
    <dgm:pt modelId="{B96C0688-4817-442D-A447-DF625120F04C}" type="pres">
      <dgm:prSet presAssocID="{17C17D99-F050-4486-993C-A24AE511A5DE}" presName="descendantText" presStyleLbl="alignAccFollowNode1" presStyleIdx="2" presStyleCnt="3">
        <dgm:presLayoutVars>
          <dgm:bulletEnabled val="1"/>
        </dgm:presLayoutVars>
      </dgm:prSet>
      <dgm:spPr/>
    </dgm:pt>
  </dgm:ptLst>
  <dgm:cxnLst>
    <dgm:cxn modelId="{26B90311-154C-4C49-89E0-8F884DE4086B}" srcId="{40A9F592-7A52-453D-9C96-65D708552E5F}" destId="{3C594E51-C73F-4ACE-9ABC-4863F3E7AAE2}" srcOrd="0" destOrd="0" parTransId="{273F1B67-2600-4F42-B1F0-C912A9A03181}" sibTransId="{4F557B2F-0B1F-48D6-8CB9-E8422A146CE9}"/>
    <dgm:cxn modelId="{98003A13-E721-499E-A380-A023C4C1FA16}" type="presOf" srcId="{1CC22E53-B838-4400-AA52-24137C392569}" destId="{AB652CA0-AC66-4EAF-83D7-33DF6762CF8D}" srcOrd="0" destOrd="1" presId="urn:microsoft.com/office/officeart/2005/8/layout/vList5"/>
    <dgm:cxn modelId="{C7035E3D-C4F9-47A2-9811-2EF01B80F9A6}" type="presOf" srcId="{4355AD5E-BDA7-4A99-BB2B-DF6C8FDB961B}" destId="{B96C0688-4817-442D-A447-DF625120F04C}" srcOrd="0" destOrd="1" presId="urn:microsoft.com/office/officeart/2005/8/layout/vList5"/>
    <dgm:cxn modelId="{46BE2748-7D6F-48B3-8B24-43B75AFC7E11}" type="presOf" srcId="{8037FB22-0B62-4691-88D8-A3907A322AC3}" destId="{B96C0688-4817-442D-A447-DF625120F04C}" srcOrd="0" destOrd="0" presId="urn:microsoft.com/office/officeart/2005/8/layout/vList5"/>
    <dgm:cxn modelId="{5291976A-67D6-4CB9-B2A8-F78FDF504833}" type="presOf" srcId="{F73EAB17-AA95-417E-8760-83E4113D2BE6}" destId="{B96C0688-4817-442D-A447-DF625120F04C}" srcOrd="0" destOrd="2" presId="urn:microsoft.com/office/officeart/2005/8/layout/vList5"/>
    <dgm:cxn modelId="{6E0CD273-E7B7-4EC5-8735-9C05B73D264D}" type="presOf" srcId="{818D3B51-46DB-4DB7-99BB-A5E7A6A2FFD4}" destId="{86ECC715-AB59-41CE-90AE-78A93EBC72DD}" srcOrd="0" destOrd="1" presId="urn:microsoft.com/office/officeart/2005/8/layout/vList5"/>
    <dgm:cxn modelId="{CF0BD753-26B3-4791-8E34-23FF4C08D6C4}" srcId="{17C17D99-F050-4486-993C-A24AE511A5DE}" destId="{F73EAB17-AA95-417E-8760-83E4113D2BE6}" srcOrd="2" destOrd="0" parTransId="{F0E83D90-4C0D-40F7-992A-7B157C28A1B0}" sibTransId="{749860C2-E984-4815-9F00-4695BF577005}"/>
    <dgm:cxn modelId="{0EC6667A-9A5C-48BA-9E5B-8DC7A00135DB}" srcId="{1E325D04-E7E2-45C4-8B7E-EB5EC05C43B9}" destId="{1CC22E53-B838-4400-AA52-24137C392569}" srcOrd="1" destOrd="0" parTransId="{CA1C8992-616B-4476-99B7-38F99D87FA9D}" sibTransId="{531E4579-76BE-4395-B172-8343D214A09C}"/>
    <dgm:cxn modelId="{2C1B42A6-B013-480E-A5C1-3AB686B8A89C}" srcId="{40A9F592-7A52-453D-9C96-65D708552E5F}" destId="{17C17D99-F050-4486-993C-A24AE511A5DE}" srcOrd="2" destOrd="0" parTransId="{AF80BFF4-3350-4316-B7FD-7F77B68B4E00}" sibTransId="{0A24C197-DF18-438F-A63C-8449A4E96C89}"/>
    <dgm:cxn modelId="{5D7FC8B4-C42D-495C-A228-B219921F0423}" srcId="{17C17D99-F050-4486-993C-A24AE511A5DE}" destId="{8037FB22-0B62-4691-88D8-A3907A322AC3}" srcOrd="0" destOrd="0" parTransId="{53B8C5AB-776A-4B21-BA36-FDB7266EAD47}" sibTransId="{C8B129CF-5C4D-46D8-94DE-3035F18B54BA}"/>
    <dgm:cxn modelId="{9A95C2BB-F07B-46F0-A701-932450F3BEB7}" srcId="{3C594E51-C73F-4ACE-9ABC-4863F3E7AAE2}" destId="{818D3B51-46DB-4DB7-99BB-A5E7A6A2FFD4}" srcOrd="1" destOrd="0" parTransId="{A6C2B491-FD2B-4EEE-90F4-00C0F46B31C5}" sibTransId="{CDC985C1-EA22-4713-A109-3CD072273AC5}"/>
    <dgm:cxn modelId="{3F4842BC-00EA-42F9-9E0C-D14EF5F31851}" type="presOf" srcId="{63E00A69-7D06-4A9E-AE8B-BC4469684AD6}" destId="{AB652CA0-AC66-4EAF-83D7-33DF6762CF8D}" srcOrd="0" destOrd="0" presId="urn:microsoft.com/office/officeart/2005/8/layout/vList5"/>
    <dgm:cxn modelId="{402AB4C6-78C0-4AD8-8665-9B82A3356E29}" srcId="{1E325D04-E7E2-45C4-8B7E-EB5EC05C43B9}" destId="{63E00A69-7D06-4A9E-AE8B-BC4469684AD6}" srcOrd="0" destOrd="0" parTransId="{A91A946D-696F-4F43-AD11-E9368B1E9BED}" sibTransId="{527ACA6B-B739-4FC3-9FC2-9B68C368812C}"/>
    <dgm:cxn modelId="{27482BE0-6171-46D0-8FA8-0D8AACB3F072}" type="presOf" srcId="{11FC9729-8EC0-4C24-BD5A-967448C15B16}" destId="{86ECC715-AB59-41CE-90AE-78A93EBC72DD}" srcOrd="0" destOrd="0" presId="urn:microsoft.com/office/officeart/2005/8/layout/vList5"/>
    <dgm:cxn modelId="{D72D17E3-E454-4053-844C-E4BFD252685F}" srcId="{40A9F592-7A52-453D-9C96-65D708552E5F}" destId="{1E325D04-E7E2-45C4-8B7E-EB5EC05C43B9}" srcOrd="1" destOrd="0" parTransId="{86A55FD5-8B5E-44AA-B0F3-D7EA60A96388}" sibTransId="{9F8AB244-0554-4C94-BDC8-293C3C7D27AF}"/>
    <dgm:cxn modelId="{0F7501E4-3DDC-458D-8F84-9F78497417D9}" srcId="{3C594E51-C73F-4ACE-9ABC-4863F3E7AAE2}" destId="{11FC9729-8EC0-4C24-BD5A-967448C15B16}" srcOrd="0" destOrd="0" parTransId="{FB04CDE3-63CF-4C12-8750-1F40E8AA1126}" sibTransId="{06EE9AC1-94AD-477E-9F71-285AA1E680EF}"/>
    <dgm:cxn modelId="{B452CBE6-9076-4F1F-9B32-3E478E95F9A3}" srcId="{3C594E51-C73F-4ACE-9ABC-4863F3E7AAE2}" destId="{54B702DA-7AFF-4FA3-8E99-D53E5B89B227}" srcOrd="2" destOrd="0" parTransId="{A1729A71-61ED-424F-A787-8A0DC51A1736}" sibTransId="{671A3FC4-FF48-4A87-BEBB-2F12371B74FE}"/>
    <dgm:cxn modelId="{BD27FEE8-3827-44C7-AD2D-FA1B0B2C835E}" srcId="{17C17D99-F050-4486-993C-A24AE511A5DE}" destId="{4355AD5E-BDA7-4A99-BB2B-DF6C8FDB961B}" srcOrd="1" destOrd="0" parTransId="{8018A389-C221-4DF3-B756-B5568CB4CE8D}" sibTransId="{589DA6AC-2E57-47A5-88ED-F88CBB32D1BB}"/>
    <dgm:cxn modelId="{6253B2E9-2ADB-402C-9945-78470549A207}" type="presOf" srcId="{54B702DA-7AFF-4FA3-8E99-D53E5B89B227}" destId="{86ECC715-AB59-41CE-90AE-78A93EBC72DD}" srcOrd="0" destOrd="2" presId="urn:microsoft.com/office/officeart/2005/8/layout/vList5"/>
    <dgm:cxn modelId="{38FAB0EA-45CE-4CB0-A931-FE7891111344}" type="presOf" srcId="{17C17D99-F050-4486-993C-A24AE511A5DE}" destId="{50F8A590-4288-49C0-A184-F030522C4074}" srcOrd="0" destOrd="0" presId="urn:microsoft.com/office/officeart/2005/8/layout/vList5"/>
    <dgm:cxn modelId="{E0EB6CEB-3934-4C5D-B37B-7097030D5295}" type="presOf" srcId="{3C594E51-C73F-4ACE-9ABC-4863F3E7AAE2}" destId="{A1CC08EF-4370-49FA-8701-BD430795D084}" srcOrd="0" destOrd="0" presId="urn:microsoft.com/office/officeart/2005/8/layout/vList5"/>
    <dgm:cxn modelId="{DF16A6F6-A6CF-4762-B132-DD47E8B72AFF}" type="presOf" srcId="{1E325D04-E7E2-45C4-8B7E-EB5EC05C43B9}" destId="{CD534171-9B4B-4190-B9AE-C6F010FD27C6}" srcOrd="0" destOrd="0" presId="urn:microsoft.com/office/officeart/2005/8/layout/vList5"/>
    <dgm:cxn modelId="{000C4EFB-370E-4302-9403-A21952D822D4}" type="presOf" srcId="{40A9F592-7A52-453D-9C96-65D708552E5F}" destId="{1E8BA8F6-4748-4A3D-B34E-C351C698D4C3}" srcOrd="0" destOrd="0" presId="urn:microsoft.com/office/officeart/2005/8/layout/vList5"/>
    <dgm:cxn modelId="{B82189E9-4BAA-4512-A523-7424705FB461}" type="presParOf" srcId="{1E8BA8F6-4748-4A3D-B34E-C351C698D4C3}" destId="{9B4A6E6F-581E-492E-A5C7-D4D5E7E8AB33}" srcOrd="0" destOrd="0" presId="urn:microsoft.com/office/officeart/2005/8/layout/vList5"/>
    <dgm:cxn modelId="{523E0E3B-6817-49F6-9567-99E0801B0FF5}" type="presParOf" srcId="{9B4A6E6F-581E-492E-A5C7-D4D5E7E8AB33}" destId="{A1CC08EF-4370-49FA-8701-BD430795D084}" srcOrd="0" destOrd="0" presId="urn:microsoft.com/office/officeart/2005/8/layout/vList5"/>
    <dgm:cxn modelId="{C88D52EF-4B41-4139-BA51-3572F8B81541}" type="presParOf" srcId="{9B4A6E6F-581E-492E-A5C7-D4D5E7E8AB33}" destId="{86ECC715-AB59-41CE-90AE-78A93EBC72DD}" srcOrd="1" destOrd="0" presId="urn:microsoft.com/office/officeart/2005/8/layout/vList5"/>
    <dgm:cxn modelId="{04A79B0C-671C-4277-8D13-EC38D0BB312D}" type="presParOf" srcId="{1E8BA8F6-4748-4A3D-B34E-C351C698D4C3}" destId="{CE278A62-FB29-40BE-8A3C-795C98156ACB}" srcOrd="1" destOrd="0" presId="urn:microsoft.com/office/officeart/2005/8/layout/vList5"/>
    <dgm:cxn modelId="{02C297A0-DC59-4481-A8B6-46DC9D005E5F}" type="presParOf" srcId="{1E8BA8F6-4748-4A3D-B34E-C351C698D4C3}" destId="{FD5163FD-EDF4-47B6-9353-09F5569763D7}" srcOrd="2" destOrd="0" presId="urn:microsoft.com/office/officeart/2005/8/layout/vList5"/>
    <dgm:cxn modelId="{E468AF2D-7A35-4817-8FB6-B87B92DFE2AD}" type="presParOf" srcId="{FD5163FD-EDF4-47B6-9353-09F5569763D7}" destId="{CD534171-9B4B-4190-B9AE-C6F010FD27C6}" srcOrd="0" destOrd="0" presId="urn:microsoft.com/office/officeart/2005/8/layout/vList5"/>
    <dgm:cxn modelId="{C49F23B7-B08A-4F63-B176-AB350764F93B}" type="presParOf" srcId="{FD5163FD-EDF4-47B6-9353-09F5569763D7}" destId="{AB652CA0-AC66-4EAF-83D7-33DF6762CF8D}" srcOrd="1" destOrd="0" presId="urn:microsoft.com/office/officeart/2005/8/layout/vList5"/>
    <dgm:cxn modelId="{EA1F716B-C9A2-4A0C-8BF9-C2D85AD47450}" type="presParOf" srcId="{1E8BA8F6-4748-4A3D-B34E-C351C698D4C3}" destId="{07543AD4-8C56-4277-BA75-EF6E44D65B08}" srcOrd="3" destOrd="0" presId="urn:microsoft.com/office/officeart/2005/8/layout/vList5"/>
    <dgm:cxn modelId="{83E20B86-D21B-4704-8557-AFCC11C411CC}" type="presParOf" srcId="{1E8BA8F6-4748-4A3D-B34E-C351C698D4C3}" destId="{9A9CA41A-EE13-4938-A27D-A72667DA6F26}" srcOrd="4" destOrd="0" presId="urn:microsoft.com/office/officeart/2005/8/layout/vList5"/>
    <dgm:cxn modelId="{C9C149EB-ACC1-48AE-9A07-A6DFB9281E87}" type="presParOf" srcId="{9A9CA41A-EE13-4938-A27D-A72667DA6F26}" destId="{50F8A590-4288-49C0-A184-F030522C4074}" srcOrd="0" destOrd="0" presId="urn:microsoft.com/office/officeart/2005/8/layout/vList5"/>
    <dgm:cxn modelId="{444D9E81-AAC1-43C9-871B-B9DEB77EEE0E}" type="presParOf" srcId="{9A9CA41A-EE13-4938-A27D-A72667DA6F26}" destId="{B96C0688-4817-442D-A447-DF625120F04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E0780E-ADDE-4006-9D50-F48D20D1F189}"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1D553CE5-38D0-467D-9754-0C27E96DB941}">
      <dgm:prSet/>
      <dgm:spPr/>
      <dgm:t>
        <a:bodyPr/>
        <a:lstStyle/>
        <a:p>
          <a:r>
            <a:rPr lang="en-US" b="0" i="0"/>
            <a:t>Random Forest tuned model performed best on training and test dataset without overfitting </a:t>
          </a:r>
          <a:endParaRPr lang="en-US"/>
        </a:p>
      </dgm:t>
    </dgm:pt>
    <dgm:pt modelId="{679D857A-B122-4D72-90C1-651830A2DE02}" type="parTrans" cxnId="{7D4BB980-92CD-4B8F-9FB7-41499D4548E2}">
      <dgm:prSet/>
      <dgm:spPr/>
      <dgm:t>
        <a:bodyPr/>
        <a:lstStyle/>
        <a:p>
          <a:endParaRPr lang="en-US"/>
        </a:p>
      </dgm:t>
    </dgm:pt>
    <dgm:pt modelId="{DB1CBC35-6A9A-4A14-B480-C56EB6DD2C02}" type="sibTrans" cxnId="{7D4BB980-92CD-4B8F-9FB7-41499D4548E2}">
      <dgm:prSet/>
      <dgm:spPr/>
      <dgm:t>
        <a:bodyPr/>
        <a:lstStyle/>
        <a:p>
          <a:endParaRPr lang="en-US"/>
        </a:p>
      </dgm:t>
    </dgm:pt>
    <dgm:pt modelId="{9D27C64E-3485-4300-902D-54EA49C610BD}">
      <dgm:prSet/>
      <dgm:spPr/>
      <dgm:t>
        <a:bodyPr/>
        <a:lstStyle/>
        <a:p>
          <a:r>
            <a:rPr lang="en-US" b="0" i="0"/>
            <a:t>Hyperparameter tuning to further reduce loss, randomization reduces bias</a:t>
          </a:r>
          <a:endParaRPr lang="en-US"/>
        </a:p>
      </dgm:t>
    </dgm:pt>
    <dgm:pt modelId="{C2551F77-4E06-4B5E-9A18-214C03C42BEB}" type="parTrans" cxnId="{1464222A-84EC-4366-8F21-FC0EB29D0515}">
      <dgm:prSet/>
      <dgm:spPr/>
      <dgm:t>
        <a:bodyPr/>
        <a:lstStyle/>
        <a:p>
          <a:endParaRPr lang="en-US"/>
        </a:p>
      </dgm:t>
    </dgm:pt>
    <dgm:pt modelId="{8BFA23A0-C26E-4F92-BFCF-67788E1341A8}" type="sibTrans" cxnId="{1464222A-84EC-4366-8F21-FC0EB29D0515}">
      <dgm:prSet/>
      <dgm:spPr/>
      <dgm:t>
        <a:bodyPr/>
        <a:lstStyle/>
        <a:p>
          <a:endParaRPr lang="en-US"/>
        </a:p>
      </dgm:t>
    </dgm:pt>
    <dgm:pt modelId="{135B6D9B-986B-48E4-A4AB-7D9FE45AE5C6}">
      <dgm:prSet/>
      <dgm:spPr/>
      <dgm:t>
        <a:bodyPr/>
        <a:lstStyle/>
        <a:p>
          <a:r>
            <a:rPr lang="en-US" b="0" i="0"/>
            <a:t>Most reliable prediction model</a:t>
          </a:r>
          <a:endParaRPr lang="en-US"/>
        </a:p>
      </dgm:t>
    </dgm:pt>
    <dgm:pt modelId="{E420C42F-8D43-4A68-B47B-A8BD3FB66462}" type="parTrans" cxnId="{D10F5202-BBA9-43DF-A20C-FC52B91EE763}">
      <dgm:prSet/>
      <dgm:spPr/>
      <dgm:t>
        <a:bodyPr/>
        <a:lstStyle/>
        <a:p>
          <a:endParaRPr lang="en-US"/>
        </a:p>
      </dgm:t>
    </dgm:pt>
    <dgm:pt modelId="{A4907844-3EF2-46F8-A705-399690A5C995}" type="sibTrans" cxnId="{D10F5202-BBA9-43DF-A20C-FC52B91EE763}">
      <dgm:prSet/>
      <dgm:spPr/>
      <dgm:t>
        <a:bodyPr/>
        <a:lstStyle/>
        <a:p>
          <a:endParaRPr lang="en-US"/>
        </a:p>
      </dgm:t>
    </dgm:pt>
    <dgm:pt modelId="{3451AE7C-99B4-4C44-889C-A14B4A4784D3}">
      <dgm:prSet/>
      <dgm:spPr/>
      <dgm:t>
        <a:bodyPr/>
        <a:lstStyle/>
        <a:p>
          <a:r>
            <a:rPr lang="en-US" b="0" i="0"/>
            <a:t>Robust to outliers</a:t>
          </a:r>
          <a:endParaRPr lang="en-US"/>
        </a:p>
      </dgm:t>
    </dgm:pt>
    <dgm:pt modelId="{A218CD5F-B8C4-4522-B646-1D1E51DBAB3E}" type="parTrans" cxnId="{C1B2BEA6-EA04-46C1-97A1-925AC3CED335}">
      <dgm:prSet/>
      <dgm:spPr/>
      <dgm:t>
        <a:bodyPr/>
        <a:lstStyle/>
        <a:p>
          <a:endParaRPr lang="en-US"/>
        </a:p>
      </dgm:t>
    </dgm:pt>
    <dgm:pt modelId="{C8E9A35C-2214-4FCF-B9B8-E5287E406A2D}" type="sibTrans" cxnId="{C1B2BEA6-EA04-46C1-97A1-925AC3CED335}">
      <dgm:prSet/>
      <dgm:spPr/>
      <dgm:t>
        <a:bodyPr/>
        <a:lstStyle/>
        <a:p>
          <a:endParaRPr lang="en-US"/>
        </a:p>
      </dgm:t>
    </dgm:pt>
    <dgm:pt modelId="{306F1B7C-061B-4741-A96B-0DDE1F2F1C1E}">
      <dgm:prSet/>
      <dgm:spPr/>
      <dgm:t>
        <a:bodyPr/>
        <a:lstStyle/>
        <a:p>
          <a:r>
            <a:rPr lang="en-US" b="0" i="0"/>
            <a:t>Decision Tree tuned model also performed well on the datasets</a:t>
          </a:r>
          <a:endParaRPr lang="en-US"/>
        </a:p>
      </dgm:t>
    </dgm:pt>
    <dgm:pt modelId="{F4BD5F35-15E8-4DFC-A56E-C0ADE058150C}" type="parTrans" cxnId="{1FAE7F7C-389B-46BB-B782-2B8897C3E95C}">
      <dgm:prSet/>
      <dgm:spPr/>
      <dgm:t>
        <a:bodyPr/>
        <a:lstStyle/>
        <a:p>
          <a:endParaRPr lang="en-US"/>
        </a:p>
      </dgm:t>
    </dgm:pt>
    <dgm:pt modelId="{EF7C1EF8-48C2-4D5A-8BAC-A5B94ECDF2D6}" type="sibTrans" cxnId="{1FAE7F7C-389B-46BB-B782-2B8897C3E95C}">
      <dgm:prSet/>
      <dgm:spPr/>
      <dgm:t>
        <a:bodyPr/>
        <a:lstStyle/>
        <a:p>
          <a:endParaRPr lang="en-US"/>
        </a:p>
      </dgm:t>
    </dgm:pt>
    <dgm:pt modelId="{D2794BDD-EBE5-4072-B8FF-A2C488808BEA}">
      <dgm:prSet/>
      <dgm:spPr/>
      <dgm:t>
        <a:bodyPr/>
        <a:lstStyle/>
        <a:p>
          <a:r>
            <a:rPr lang="en-US" b="0" i="0"/>
            <a:t>Pruning and tuning to reduce loss</a:t>
          </a:r>
          <a:endParaRPr lang="en-US"/>
        </a:p>
      </dgm:t>
    </dgm:pt>
    <dgm:pt modelId="{129B53EE-38A5-4833-9D34-DBDFFA17DEF0}" type="parTrans" cxnId="{663F46E9-82D9-4729-B895-C3C57D0EC0AD}">
      <dgm:prSet/>
      <dgm:spPr/>
      <dgm:t>
        <a:bodyPr/>
        <a:lstStyle/>
        <a:p>
          <a:endParaRPr lang="en-US"/>
        </a:p>
      </dgm:t>
    </dgm:pt>
    <dgm:pt modelId="{6402A683-36FD-493E-9D7A-C99478D27767}" type="sibTrans" cxnId="{663F46E9-82D9-4729-B895-C3C57D0EC0AD}">
      <dgm:prSet/>
      <dgm:spPr/>
      <dgm:t>
        <a:bodyPr/>
        <a:lstStyle/>
        <a:p>
          <a:endParaRPr lang="en-US"/>
        </a:p>
      </dgm:t>
    </dgm:pt>
    <dgm:pt modelId="{7C2A8F92-EC5F-437C-B9D0-1D5F29DE9066}">
      <dgm:prSet/>
      <dgm:spPr/>
      <dgm:t>
        <a:bodyPr/>
        <a:lstStyle/>
        <a:p>
          <a:r>
            <a:rPr lang="en-US" b="0" i="0"/>
            <a:t>Less accurate, can overfit, but robust to outliers</a:t>
          </a:r>
          <a:endParaRPr lang="en-US"/>
        </a:p>
      </dgm:t>
    </dgm:pt>
    <dgm:pt modelId="{A9417A86-C988-4C86-9BDF-7CA6E4665522}" type="parTrans" cxnId="{AF4D1E70-3920-4879-A151-4CB15D98F4EC}">
      <dgm:prSet/>
      <dgm:spPr/>
      <dgm:t>
        <a:bodyPr/>
        <a:lstStyle/>
        <a:p>
          <a:endParaRPr lang="en-US"/>
        </a:p>
      </dgm:t>
    </dgm:pt>
    <dgm:pt modelId="{AEFCB9B5-6664-4FDE-BDA2-8844CF313620}" type="sibTrans" cxnId="{AF4D1E70-3920-4879-A151-4CB15D98F4EC}">
      <dgm:prSet/>
      <dgm:spPr/>
      <dgm:t>
        <a:bodyPr/>
        <a:lstStyle/>
        <a:p>
          <a:endParaRPr lang="en-US"/>
        </a:p>
      </dgm:t>
    </dgm:pt>
    <dgm:pt modelId="{D95E7B03-A865-4A6F-ABDA-BEE1F58BB674}">
      <dgm:prSet/>
      <dgm:spPr/>
      <dgm:t>
        <a:bodyPr/>
        <a:lstStyle/>
        <a:p>
          <a:r>
            <a:rPr lang="en-US" b="0" i="0"/>
            <a:t>Logistic regression yielded low performing models</a:t>
          </a:r>
          <a:endParaRPr lang="en-US"/>
        </a:p>
      </dgm:t>
    </dgm:pt>
    <dgm:pt modelId="{33AE5926-CDE0-4B89-ACEF-25BDD08C003C}" type="parTrans" cxnId="{A73C11E0-E00E-495E-8078-AF80C0280C06}">
      <dgm:prSet/>
      <dgm:spPr/>
      <dgm:t>
        <a:bodyPr/>
        <a:lstStyle/>
        <a:p>
          <a:endParaRPr lang="en-US"/>
        </a:p>
      </dgm:t>
    </dgm:pt>
    <dgm:pt modelId="{94DAB141-7216-4A2D-94F8-2DD203765B78}" type="sibTrans" cxnId="{A73C11E0-E00E-495E-8078-AF80C0280C06}">
      <dgm:prSet/>
      <dgm:spPr/>
      <dgm:t>
        <a:bodyPr/>
        <a:lstStyle/>
        <a:p>
          <a:endParaRPr lang="en-US"/>
        </a:p>
      </dgm:t>
    </dgm:pt>
    <dgm:pt modelId="{F9366561-9EA9-423D-840B-01DE338FDB07}">
      <dgm:prSet/>
      <dgm:spPr/>
      <dgm:t>
        <a:bodyPr/>
        <a:lstStyle/>
        <a:p>
          <a:r>
            <a:rPr lang="en-US" b="0" i="0"/>
            <a:t>Model was not useful for loan applicant categorical data</a:t>
          </a:r>
          <a:endParaRPr lang="en-US"/>
        </a:p>
      </dgm:t>
    </dgm:pt>
    <dgm:pt modelId="{72D6A40E-55DC-4254-8245-E54F60F29A3E}" type="parTrans" cxnId="{C9222733-D087-4C4C-81D7-1E6E71983099}">
      <dgm:prSet/>
      <dgm:spPr/>
      <dgm:t>
        <a:bodyPr/>
        <a:lstStyle/>
        <a:p>
          <a:endParaRPr lang="en-US"/>
        </a:p>
      </dgm:t>
    </dgm:pt>
    <dgm:pt modelId="{D7326A7A-1492-4741-BA15-34D14471C7B3}" type="sibTrans" cxnId="{C9222733-D087-4C4C-81D7-1E6E71983099}">
      <dgm:prSet/>
      <dgm:spPr/>
      <dgm:t>
        <a:bodyPr/>
        <a:lstStyle/>
        <a:p>
          <a:endParaRPr lang="en-US"/>
        </a:p>
      </dgm:t>
    </dgm:pt>
    <dgm:pt modelId="{DAB57552-7A26-4961-AEA1-257C7D5247F3}">
      <dgm:prSet/>
      <dgm:spPr/>
      <dgm:t>
        <a:bodyPr/>
        <a:lstStyle/>
        <a:p>
          <a:r>
            <a:rPr lang="en-US" b="0" i="0"/>
            <a:t>Not a reliable prediction model</a:t>
          </a:r>
          <a:endParaRPr lang="en-US"/>
        </a:p>
      </dgm:t>
    </dgm:pt>
    <dgm:pt modelId="{CF4101D6-C775-4F3A-BB73-F57089EC6B83}" type="parTrans" cxnId="{9AC11E33-162A-4262-8BBE-984159E499BB}">
      <dgm:prSet/>
      <dgm:spPr/>
      <dgm:t>
        <a:bodyPr/>
        <a:lstStyle/>
        <a:p>
          <a:endParaRPr lang="en-US"/>
        </a:p>
      </dgm:t>
    </dgm:pt>
    <dgm:pt modelId="{6383C9AF-053B-4ED9-9F0D-7D6705C47798}" type="sibTrans" cxnId="{9AC11E33-162A-4262-8BBE-984159E499BB}">
      <dgm:prSet/>
      <dgm:spPr/>
      <dgm:t>
        <a:bodyPr/>
        <a:lstStyle/>
        <a:p>
          <a:endParaRPr lang="en-US"/>
        </a:p>
      </dgm:t>
    </dgm:pt>
    <dgm:pt modelId="{1A73E739-9FDC-4E37-8ED0-0F9847363018}" type="pres">
      <dgm:prSet presAssocID="{65E0780E-ADDE-4006-9D50-F48D20D1F189}" presName="linear" presStyleCnt="0">
        <dgm:presLayoutVars>
          <dgm:dir/>
          <dgm:animLvl val="lvl"/>
          <dgm:resizeHandles val="exact"/>
        </dgm:presLayoutVars>
      </dgm:prSet>
      <dgm:spPr/>
    </dgm:pt>
    <dgm:pt modelId="{CF5839EB-351E-4AE5-A4B3-86B448B2A9C9}" type="pres">
      <dgm:prSet presAssocID="{1D553CE5-38D0-467D-9754-0C27E96DB941}" presName="parentLin" presStyleCnt="0"/>
      <dgm:spPr/>
    </dgm:pt>
    <dgm:pt modelId="{A76C0C9F-040C-4C90-9616-01288AF2A4DE}" type="pres">
      <dgm:prSet presAssocID="{1D553CE5-38D0-467D-9754-0C27E96DB941}" presName="parentLeftMargin" presStyleLbl="node1" presStyleIdx="0" presStyleCnt="3"/>
      <dgm:spPr/>
    </dgm:pt>
    <dgm:pt modelId="{E49F991A-2AC3-4D20-8AA8-B911778B12ED}" type="pres">
      <dgm:prSet presAssocID="{1D553CE5-38D0-467D-9754-0C27E96DB941}" presName="parentText" presStyleLbl="node1" presStyleIdx="0" presStyleCnt="3">
        <dgm:presLayoutVars>
          <dgm:chMax val="0"/>
          <dgm:bulletEnabled val="1"/>
        </dgm:presLayoutVars>
      </dgm:prSet>
      <dgm:spPr/>
    </dgm:pt>
    <dgm:pt modelId="{0EC1AEA5-998C-4BE8-934C-A344C256864F}" type="pres">
      <dgm:prSet presAssocID="{1D553CE5-38D0-467D-9754-0C27E96DB941}" presName="negativeSpace" presStyleCnt="0"/>
      <dgm:spPr/>
    </dgm:pt>
    <dgm:pt modelId="{835C47F9-1A71-475F-A44B-BCF9317E5902}" type="pres">
      <dgm:prSet presAssocID="{1D553CE5-38D0-467D-9754-0C27E96DB941}" presName="childText" presStyleLbl="conFgAcc1" presStyleIdx="0" presStyleCnt="3">
        <dgm:presLayoutVars>
          <dgm:bulletEnabled val="1"/>
        </dgm:presLayoutVars>
      </dgm:prSet>
      <dgm:spPr/>
    </dgm:pt>
    <dgm:pt modelId="{97BBA622-4D52-4C1E-8AA6-23EA0F1735F2}" type="pres">
      <dgm:prSet presAssocID="{DB1CBC35-6A9A-4A14-B480-C56EB6DD2C02}" presName="spaceBetweenRectangles" presStyleCnt="0"/>
      <dgm:spPr/>
    </dgm:pt>
    <dgm:pt modelId="{9060EA1F-8B7B-424A-BD16-24AD467CFBFF}" type="pres">
      <dgm:prSet presAssocID="{306F1B7C-061B-4741-A96B-0DDE1F2F1C1E}" presName="parentLin" presStyleCnt="0"/>
      <dgm:spPr/>
    </dgm:pt>
    <dgm:pt modelId="{63E42359-ECE5-4838-9D2B-ECA3CBD0EFC5}" type="pres">
      <dgm:prSet presAssocID="{306F1B7C-061B-4741-A96B-0DDE1F2F1C1E}" presName="parentLeftMargin" presStyleLbl="node1" presStyleIdx="0" presStyleCnt="3"/>
      <dgm:spPr/>
    </dgm:pt>
    <dgm:pt modelId="{F898CB2D-F4E4-4C5F-A3F8-C01EC17AE833}" type="pres">
      <dgm:prSet presAssocID="{306F1B7C-061B-4741-A96B-0DDE1F2F1C1E}" presName="parentText" presStyleLbl="node1" presStyleIdx="1" presStyleCnt="3">
        <dgm:presLayoutVars>
          <dgm:chMax val="0"/>
          <dgm:bulletEnabled val="1"/>
        </dgm:presLayoutVars>
      </dgm:prSet>
      <dgm:spPr/>
    </dgm:pt>
    <dgm:pt modelId="{E13906E3-673C-4D98-AA20-ED4B0799EDA1}" type="pres">
      <dgm:prSet presAssocID="{306F1B7C-061B-4741-A96B-0DDE1F2F1C1E}" presName="negativeSpace" presStyleCnt="0"/>
      <dgm:spPr/>
    </dgm:pt>
    <dgm:pt modelId="{E255D81A-3C43-407B-852D-EB8492561B35}" type="pres">
      <dgm:prSet presAssocID="{306F1B7C-061B-4741-A96B-0DDE1F2F1C1E}" presName="childText" presStyleLbl="conFgAcc1" presStyleIdx="1" presStyleCnt="3">
        <dgm:presLayoutVars>
          <dgm:bulletEnabled val="1"/>
        </dgm:presLayoutVars>
      </dgm:prSet>
      <dgm:spPr/>
    </dgm:pt>
    <dgm:pt modelId="{7680924C-5403-4E44-B636-0B37C3749205}" type="pres">
      <dgm:prSet presAssocID="{EF7C1EF8-48C2-4D5A-8BAC-A5B94ECDF2D6}" presName="spaceBetweenRectangles" presStyleCnt="0"/>
      <dgm:spPr/>
    </dgm:pt>
    <dgm:pt modelId="{0077DC48-8855-449A-940C-4E634229CB0F}" type="pres">
      <dgm:prSet presAssocID="{D95E7B03-A865-4A6F-ABDA-BEE1F58BB674}" presName="parentLin" presStyleCnt="0"/>
      <dgm:spPr/>
    </dgm:pt>
    <dgm:pt modelId="{C459ABBD-0F7F-494D-995C-86BF26389757}" type="pres">
      <dgm:prSet presAssocID="{D95E7B03-A865-4A6F-ABDA-BEE1F58BB674}" presName="parentLeftMargin" presStyleLbl="node1" presStyleIdx="1" presStyleCnt="3"/>
      <dgm:spPr/>
    </dgm:pt>
    <dgm:pt modelId="{0E7D5F65-0EA6-44D6-BB3D-FCC9F0B448A3}" type="pres">
      <dgm:prSet presAssocID="{D95E7B03-A865-4A6F-ABDA-BEE1F58BB674}" presName="parentText" presStyleLbl="node1" presStyleIdx="2" presStyleCnt="3">
        <dgm:presLayoutVars>
          <dgm:chMax val="0"/>
          <dgm:bulletEnabled val="1"/>
        </dgm:presLayoutVars>
      </dgm:prSet>
      <dgm:spPr/>
    </dgm:pt>
    <dgm:pt modelId="{91B545CA-9821-44F1-8604-CCB3926E2DC1}" type="pres">
      <dgm:prSet presAssocID="{D95E7B03-A865-4A6F-ABDA-BEE1F58BB674}" presName="negativeSpace" presStyleCnt="0"/>
      <dgm:spPr/>
    </dgm:pt>
    <dgm:pt modelId="{48A2E473-FF15-4CA4-B035-0B51D17FAC53}" type="pres">
      <dgm:prSet presAssocID="{D95E7B03-A865-4A6F-ABDA-BEE1F58BB674}" presName="childText" presStyleLbl="conFgAcc1" presStyleIdx="2" presStyleCnt="3">
        <dgm:presLayoutVars>
          <dgm:bulletEnabled val="1"/>
        </dgm:presLayoutVars>
      </dgm:prSet>
      <dgm:spPr/>
    </dgm:pt>
  </dgm:ptLst>
  <dgm:cxnLst>
    <dgm:cxn modelId="{D10F5202-BBA9-43DF-A20C-FC52B91EE763}" srcId="{1D553CE5-38D0-467D-9754-0C27E96DB941}" destId="{135B6D9B-986B-48E4-A4AB-7D9FE45AE5C6}" srcOrd="1" destOrd="0" parTransId="{E420C42F-8D43-4A68-B47B-A8BD3FB66462}" sibTransId="{A4907844-3EF2-46F8-A705-399690A5C995}"/>
    <dgm:cxn modelId="{0E94B405-8767-4D79-BFB3-E98A1B435F82}" type="presOf" srcId="{3451AE7C-99B4-4C44-889C-A14B4A4784D3}" destId="{835C47F9-1A71-475F-A44B-BCF9317E5902}" srcOrd="0" destOrd="2" presId="urn:microsoft.com/office/officeart/2005/8/layout/list1"/>
    <dgm:cxn modelId="{EB2BDB19-89DA-4550-A72D-E6C20DAAD2F5}" type="presOf" srcId="{9D27C64E-3485-4300-902D-54EA49C610BD}" destId="{835C47F9-1A71-475F-A44B-BCF9317E5902}" srcOrd="0" destOrd="0" presId="urn:microsoft.com/office/officeart/2005/8/layout/list1"/>
    <dgm:cxn modelId="{30840B25-47F0-4961-9AE1-CFFD28D09F42}" type="presOf" srcId="{65E0780E-ADDE-4006-9D50-F48D20D1F189}" destId="{1A73E739-9FDC-4E37-8ED0-0F9847363018}" srcOrd="0" destOrd="0" presId="urn:microsoft.com/office/officeart/2005/8/layout/list1"/>
    <dgm:cxn modelId="{1464222A-84EC-4366-8F21-FC0EB29D0515}" srcId="{1D553CE5-38D0-467D-9754-0C27E96DB941}" destId="{9D27C64E-3485-4300-902D-54EA49C610BD}" srcOrd="0" destOrd="0" parTransId="{C2551F77-4E06-4B5E-9A18-214C03C42BEB}" sibTransId="{8BFA23A0-C26E-4F92-BFCF-67788E1341A8}"/>
    <dgm:cxn modelId="{9AC11E33-162A-4262-8BBE-984159E499BB}" srcId="{D95E7B03-A865-4A6F-ABDA-BEE1F58BB674}" destId="{DAB57552-7A26-4961-AEA1-257C7D5247F3}" srcOrd="1" destOrd="0" parTransId="{CF4101D6-C775-4F3A-BB73-F57089EC6B83}" sibTransId="{6383C9AF-053B-4ED9-9F0D-7D6705C47798}"/>
    <dgm:cxn modelId="{C9222733-D087-4C4C-81D7-1E6E71983099}" srcId="{D95E7B03-A865-4A6F-ABDA-BEE1F58BB674}" destId="{F9366561-9EA9-423D-840B-01DE338FDB07}" srcOrd="0" destOrd="0" parTransId="{72D6A40E-55DC-4254-8245-E54F60F29A3E}" sibTransId="{D7326A7A-1492-4741-BA15-34D14471C7B3}"/>
    <dgm:cxn modelId="{AA105762-D512-47A5-82F2-DBF4895656BB}" type="presOf" srcId="{306F1B7C-061B-4741-A96B-0DDE1F2F1C1E}" destId="{F898CB2D-F4E4-4C5F-A3F8-C01EC17AE833}" srcOrd="1" destOrd="0" presId="urn:microsoft.com/office/officeart/2005/8/layout/list1"/>
    <dgm:cxn modelId="{AF4D1E70-3920-4879-A151-4CB15D98F4EC}" srcId="{306F1B7C-061B-4741-A96B-0DDE1F2F1C1E}" destId="{7C2A8F92-EC5F-437C-B9D0-1D5F29DE9066}" srcOrd="1" destOrd="0" parTransId="{A9417A86-C988-4C86-9BDF-7CA6E4665522}" sibTransId="{AEFCB9B5-6664-4FDE-BDA2-8844CF313620}"/>
    <dgm:cxn modelId="{505F7E58-AA61-4D77-8D4C-BD49F4F7B5D0}" type="presOf" srcId="{306F1B7C-061B-4741-A96B-0DDE1F2F1C1E}" destId="{63E42359-ECE5-4838-9D2B-ECA3CBD0EFC5}" srcOrd="0" destOrd="0" presId="urn:microsoft.com/office/officeart/2005/8/layout/list1"/>
    <dgm:cxn modelId="{1FAE7F7C-389B-46BB-B782-2B8897C3E95C}" srcId="{65E0780E-ADDE-4006-9D50-F48D20D1F189}" destId="{306F1B7C-061B-4741-A96B-0DDE1F2F1C1E}" srcOrd="1" destOrd="0" parTransId="{F4BD5F35-15E8-4DFC-A56E-C0ADE058150C}" sibTransId="{EF7C1EF8-48C2-4D5A-8BAC-A5B94ECDF2D6}"/>
    <dgm:cxn modelId="{7D4BB980-92CD-4B8F-9FB7-41499D4548E2}" srcId="{65E0780E-ADDE-4006-9D50-F48D20D1F189}" destId="{1D553CE5-38D0-467D-9754-0C27E96DB941}" srcOrd="0" destOrd="0" parTransId="{679D857A-B122-4D72-90C1-651830A2DE02}" sibTransId="{DB1CBC35-6A9A-4A14-B480-C56EB6DD2C02}"/>
    <dgm:cxn modelId="{5AA41389-10D0-44E4-9A9F-D26102A7DD83}" type="presOf" srcId="{1D553CE5-38D0-467D-9754-0C27E96DB941}" destId="{E49F991A-2AC3-4D20-8AA8-B911778B12ED}" srcOrd="1" destOrd="0" presId="urn:microsoft.com/office/officeart/2005/8/layout/list1"/>
    <dgm:cxn modelId="{C8356F8C-99FE-4CBB-AC5C-362A4452D299}" type="presOf" srcId="{F9366561-9EA9-423D-840B-01DE338FDB07}" destId="{48A2E473-FF15-4CA4-B035-0B51D17FAC53}" srcOrd="0" destOrd="0" presId="urn:microsoft.com/office/officeart/2005/8/layout/list1"/>
    <dgm:cxn modelId="{AB804EA0-7B4C-49FE-ACE6-12B7D6C81879}" type="presOf" srcId="{D2794BDD-EBE5-4072-B8FF-A2C488808BEA}" destId="{E255D81A-3C43-407B-852D-EB8492561B35}" srcOrd="0" destOrd="0" presId="urn:microsoft.com/office/officeart/2005/8/layout/list1"/>
    <dgm:cxn modelId="{C6E046A2-12A6-4863-AC1B-568EE334A48C}" type="presOf" srcId="{DAB57552-7A26-4961-AEA1-257C7D5247F3}" destId="{48A2E473-FF15-4CA4-B035-0B51D17FAC53}" srcOrd="0" destOrd="1" presId="urn:microsoft.com/office/officeart/2005/8/layout/list1"/>
    <dgm:cxn modelId="{C1B2BEA6-EA04-46C1-97A1-925AC3CED335}" srcId="{1D553CE5-38D0-467D-9754-0C27E96DB941}" destId="{3451AE7C-99B4-4C44-889C-A14B4A4784D3}" srcOrd="2" destOrd="0" parTransId="{A218CD5F-B8C4-4522-B646-1D1E51DBAB3E}" sibTransId="{C8E9A35C-2214-4FCF-B9B8-E5287E406A2D}"/>
    <dgm:cxn modelId="{3E98BFA8-2174-4F9A-90D4-920D27022C84}" type="presOf" srcId="{7C2A8F92-EC5F-437C-B9D0-1D5F29DE9066}" destId="{E255D81A-3C43-407B-852D-EB8492561B35}" srcOrd="0" destOrd="1" presId="urn:microsoft.com/office/officeart/2005/8/layout/list1"/>
    <dgm:cxn modelId="{2AA142AC-13CA-4142-8EA0-CDB3E5B20383}" type="presOf" srcId="{D95E7B03-A865-4A6F-ABDA-BEE1F58BB674}" destId="{0E7D5F65-0EA6-44D6-BB3D-FCC9F0B448A3}" srcOrd="1" destOrd="0" presId="urn:microsoft.com/office/officeart/2005/8/layout/list1"/>
    <dgm:cxn modelId="{B00491CF-4CD6-4572-B69D-BD9981C1838A}" type="presOf" srcId="{D95E7B03-A865-4A6F-ABDA-BEE1F58BB674}" destId="{C459ABBD-0F7F-494D-995C-86BF26389757}" srcOrd="0" destOrd="0" presId="urn:microsoft.com/office/officeart/2005/8/layout/list1"/>
    <dgm:cxn modelId="{A73C11E0-E00E-495E-8078-AF80C0280C06}" srcId="{65E0780E-ADDE-4006-9D50-F48D20D1F189}" destId="{D95E7B03-A865-4A6F-ABDA-BEE1F58BB674}" srcOrd="2" destOrd="0" parTransId="{33AE5926-CDE0-4B89-ACEF-25BDD08C003C}" sibTransId="{94DAB141-7216-4A2D-94F8-2DD203765B78}"/>
    <dgm:cxn modelId="{AC2BC7E6-2339-4C42-B091-6416AD822B2B}" type="presOf" srcId="{1D553CE5-38D0-467D-9754-0C27E96DB941}" destId="{A76C0C9F-040C-4C90-9616-01288AF2A4DE}" srcOrd="0" destOrd="0" presId="urn:microsoft.com/office/officeart/2005/8/layout/list1"/>
    <dgm:cxn modelId="{12D815E9-E44C-4E19-BAF3-6B66C4B8DF4A}" type="presOf" srcId="{135B6D9B-986B-48E4-A4AB-7D9FE45AE5C6}" destId="{835C47F9-1A71-475F-A44B-BCF9317E5902}" srcOrd="0" destOrd="1" presId="urn:microsoft.com/office/officeart/2005/8/layout/list1"/>
    <dgm:cxn modelId="{663F46E9-82D9-4729-B895-C3C57D0EC0AD}" srcId="{306F1B7C-061B-4741-A96B-0DDE1F2F1C1E}" destId="{D2794BDD-EBE5-4072-B8FF-A2C488808BEA}" srcOrd="0" destOrd="0" parTransId="{129B53EE-38A5-4833-9D34-DBDFFA17DEF0}" sibTransId="{6402A683-36FD-493E-9D7A-C99478D27767}"/>
    <dgm:cxn modelId="{69747995-2BF7-42FD-9107-084469920879}" type="presParOf" srcId="{1A73E739-9FDC-4E37-8ED0-0F9847363018}" destId="{CF5839EB-351E-4AE5-A4B3-86B448B2A9C9}" srcOrd="0" destOrd="0" presId="urn:microsoft.com/office/officeart/2005/8/layout/list1"/>
    <dgm:cxn modelId="{97D38FE1-7A95-4387-8AA9-950D15C693D1}" type="presParOf" srcId="{CF5839EB-351E-4AE5-A4B3-86B448B2A9C9}" destId="{A76C0C9F-040C-4C90-9616-01288AF2A4DE}" srcOrd="0" destOrd="0" presId="urn:microsoft.com/office/officeart/2005/8/layout/list1"/>
    <dgm:cxn modelId="{35340819-A8C8-4DC6-89E3-44E3C524C0E5}" type="presParOf" srcId="{CF5839EB-351E-4AE5-A4B3-86B448B2A9C9}" destId="{E49F991A-2AC3-4D20-8AA8-B911778B12ED}" srcOrd="1" destOrd="0" presId="urn:microsoft.com/office/officeart/2005/8/layout/list1"/>
    <dgm:cxn modelId="{1B1E48AC-0D0D-427A-800F-635A14F8B540}" type="presParOf" srcId="{1A73E739-9FDC-4E37-8ED0-0F9847363018}" destId="{0EC1AEA5-998C-4BE8-934C-A344C256864F}" srcOrd="1" destOrd="0" presId="urn:microsoft.com/office/officeart/2005/8/layout/list1"/>
    <dgm:cxn modelId="{DB83208C-9149-49E6-A877-012B478CB34A}" type="presParOf" srcId="{1A73E739-9FDC-4E37-8ED0-0F9847363018}" destId="{835C47F9-1A71-475F-A44B-BCF9317E5902}" srcOrd="2" destOrd="0" presId="urn:microsoft.com/office/officeart/2005/8/layout/list1"/>
    <dgm:cxn modelId="{E55CDD20-1FC0-4568-8598-F9826D0C0A49}" type="presParOf" srcId="{1A73E739-9FDC-4E37-8ED0-0F9847363018}" destId="{97BBA622-4D52-4C1E-8AA6-23EA0F1735F2}" srcOrd="3" destOrd="0" presId="urn:microsoft.com/office/officeart/2005/8/layout/list1"/>
    <dgm:cxn modelId="{40672A94-0F98-4E3A-ACBC-25BBF4195C63}" type="presParOf" srcId="{1A73E739-9FDC-4E37-8ED0-0F9847363018}" destId="{9060EA1F-8B7B-424A-BD16-24AD467CFBFF}" srcOrd="4" destOrd="0" presId="urn:microsoft.com/office/officeart/2005/8/layout/list1"/>
    <dgm:cxn modelId="{5FA89FBF-B878-498B-8284-A0359920ACD6}" type="presParOf" srcId="{9060EA1F-8B7B-424A-BD16-24AD467CFBFF}" destId="{63E42359-ECE5-4838-9D2B-ECA3CBD0EFC5}" srcOrd="0" destOrd="0" presId="urn:microsoft.com/office/officeart/2005/8/layout/list1"/>
    <dgm:cxn modelId="{0E5FA10B-DB70-40A2-A249-D1C8E21E4942}" type="presParOf" srcId="{9060EA1F-8B7B-424A-BD16-24AD467CFBFF}" destId="{F898CB2D-F4E4-4C5F-A3F8-C01EC17AE833}" srcOrd="1" destOrd="0" presId="urn:microsoft.com/office/officeart/2005/8/layout/list1"/>
    <dgm:cxn modelId="{0E1E4110-BF3F-4163-B80A-49F62866293F}" type="presParOf" srcId="{1A73E739-9FDC-4E37-8ED0-0F9847363018}" destId="{E13906E3-673C-4D98-AA20-ED4B0799EDA1}" srcOrd="5" destOrd="0" presId="urn:microsoft.com/office/officeart/2005/8/layout/list1"/>
    <dgm:cxn modelId="{456C5C0C-C31A-4ADD-97DA-8DC7E0D49686}" type="presParOf" srcId="{1A73E739-9FDC-4E37-8ED0-0F9847363018}" destId="{E255D81A-3C43-407B-852D-EB8492561B35}" srcOrd="6" destOrd="0" presId="urn:microsoft.com/office/officeart/2005/8/layout/list1"/>
    <dgm:cxn modelId="{F46888CA-70E4-431B-8C1E-9F6A6BC3F92C}" type="presParOf" srcId="{1A73E739-9FDC-4E37-8ED0-0F9847363018}" destId="{7680924C-5403-4E44-B636-0B37C3749205}" srcOrd="7" destOrd="0" presId="urn:microsoft.com/office/officeart/2005/8/layout/list1"/>
    <dgm:cxn modelId="{FE10FD8B-E7A8-41AF-8C02-60E725E4181E}" type="presParOf" srcId="{1A73E739-9FDC-4E37-8ED0-0F9847363018}" destId="{0077DC48-8855-449A-940C-4E634229CB0F}" srcOrd="8" destOrd="0" presId="urn:microsoft.com/office/officeart/2005/8/layout/list1"/>
    <dgm:cxn modelId="{C3129107-CD0F-42F5-974E-CEC8EA380687}" type="presParOf" srcId="{0077DC48-8855-449A-940C-4E634229CB0F}" destId="{C459ABBD-0F7F-494D-995C-86BF26389757}" srcOrd="0" destOrd="0" presId="urn:microsoft.com/office/officeart/2005/8/layout/list1"/>
    <dgm:cxn modelId="{0D6DC8A5-F228-4965-9C24-569DEA1325F1}" type="presParOf" srcId="{0077DC48-8855-449A-940C-4E634229CB0F}" destId="{0E7D5F65-0EA6-44D6-BB3D-FCC9F0B448A3}" srcOrd="1" destOrd="0" presId="urn:microsoft.com/office/officeart/2005/8/layout/list1"/>
    <dgm:cxn modelId="{56B1B570-B83A-4777-905B-5BCA316D86B4}" type="presParOf" srcId="{1A73E739-9FDC-4E37-8ED0-0F9847363018}" destId="{91B545CA-9821-44F1-8604-CCB3926E2DC1}" srcOrd="9" destOrd="0" presId="urn:microsoft.com/office/officeart/2005/8/layout/list1"/>
    <dgm:cxn modelId="{5E113AD2-57A8-4EF1-81C7-E27A639A00D6}" type="presParOf" srcId="{1A73E739-9FDC-4E37-8ED0-0F9847363018}" destId="{48A2E473-FF15-4CA4-B035-0B51D17FAC5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B83306-B12D-451A-94F5-A2FABEDCC61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2968BD3-AB8C-4408-A907-EF4ACAD3201C}">
      <dgm:prSet/>
      <dgm:spPr/>
      <dgm:t>
        <a:bodyPr/>
        <a:lstStyle/>
        <a:p>
          <a:r>
            <a:rPr lang="en-US" b="0" i="0" dirty="0"/>
            <a:t>Problem</a:t>
          </a:r>
          <a:endParaRPr lang="en-US" dirty="0"/>
        </a:p>
      </dgm:t>
    </dgm:pt>
    <dgm:pt modelId="{1453EFD1-C312-4FAE-8618-7B12E18B4AF5}" type="parTrans" cxnId="{08E79FF3-2B25-44A6-A522-9414C1237765}">
      <dgm:prSet/>
      <dgm:spPr/>
      <dgm:t>
        <a:bodyPr/>
        <a:lstStyle/>
        <a:p>
          <a:endParaRPr lang="en-US"/>
        </a:p>
      </dgm:t>
    </dgm:pt>
    <dgm:pt modelId="{DE7B0713-62D6-4872-8034-BF7FE5B4B1FF}" type="sibTrans" cxnId="{08E79FF3-2B25-44A6-A522-9414C1237765}">
      <dgm:prSet/>
      <dgm:spPr/>
      <dgm:t>
        <a:bodyPr/>
        <a:lstStyle/>
        <a:p>
          <a:endParaRPr lang="en-US"/>
        </a:p>
      </dgm:t>
    </dgm:pt>
    <dgm:pt modelId="{6589FACA-04B8-4736-9FAA-04FB6FA3B39B}">
      <dgm:prSet/>
      <dgm:spPr/>
      <dgm:t>
        <a:bodyPr/>
        <a:lstStyle/>
        <a:p>
          <a:r>
            <a:rPr lang="en-US" b="0" i="0" dirty="0"/>
            <a:t>Solution</a:t>
          </a:r>
          <a:endParaRPr lang="en-US" dirty="0"/>
        </a:p>
      </dgm:t>
    </dgm:pt>
    <dgm:pt modelId="{D9E3FDBF-4F01-4F4D-B422-DD5E1379BA77}" type="parTrans" cxnId="{B133E681-03CC-4492-89B1-A7EF2F05D9E4}">
      <dgm:prSet/>
      <dgm:spPr/>
      <dgm:t>
        <a:bodyPr/>
        <a:lstStyle/>
        <a:p>
          <a:endParaRPr lang="en-US"/>
        </a:p>
      </dgm:t>
    </dgm:pt>
    <dgm:pt modelId="{6CC8AA92-8C76-4904-8328-499CEEC51D14}" type="sibTrans" cxnId="{B133E681-03CC-4492-89B1-A7EF2F05D9E4}">
      <dgm:prSet/>
      <dgm:spPr/>
      <dgm:t>
        <a:bodyPr/>
        <a:lstStyle/>
        <a:p>
          <a:endParaRPr lang="en-US"/>
        </a:p>
      </dgm:t>
    </dgm:pt>
    <dgm:pt modelId="{4B412F83-CC48-4CDE-B13C-34544647D56C}">
      <dgm:prSet/>
      <dgm:spPr/>
      <dgm:t>
        <a:bodyPr/>
        <a:lstStyle/>
        <a:p>
          <a:r>
            <a:rPr lang="en-US" b="0" i="0" dirty="0"/>
            <a:t>Proposal</a:t>
          </a:r>
          <a:endParaRPr lang="en-US" dirty="0"/>
        </a:p>
      </dgm:t>
    </dgm:pt>
    <dgm:pt modelId="{8AC4ECA2-9DDE-4E58-B44C-8B40824D1D15}" type="parTrans" cxnId="{44A6CC82-3458-49DD-BE60-5D8284307F11}">
      <dgm:prSet/>
      <dgm:spPr/>
      <dgm:t>
        <a:bodyPr/>
        <a:lstStyle/>
        <a:p>
          <a:endParaRPr lang="en-US"/>
        </a:p>
      </dgm:t>
    </dgm:pt>
    <dgm:pt modelId="{52EFE90B-E680-499A-9CE3-2E35A9FC68E8}" type="sibTrans" cxnId="{44A6CC82-3458-49DD-BE60-5D8284307F11}">
      <dgm:prSet/>
      <dgm:spPr/>
      <dgm:t>
        <a:bodyPr/>
        <a:lstStyle/>
        <a:p>
          <a:endParaRPr lang="en-US"/>
        </a:p>
      </dgm:t>
    </dgm:pt>
    <dgm:pt modelId="{C98B97A4-8A38-4352-9F43-199F09B7D2CD}">
      <dgm:prSet custT="1"/>
      <dgm:spPr/>
      <dgm:t>
        <a:bodyPr/>
        <a:lstStyle/>
        <a:p>
          <a:r>
            <a:rPr lang="en-US" sz="1200" b="0" i="0" dirty="0"/>
            <a:t>Age of oldest credit line, value of home, debt-to-income ratio are the most important features</a:t>
          </a:r>
          <a:endParaRPr lang="en-US" sz="1200" dirty="0"/>
        </a:p>
      </dgm:t>
    </dgm:pt>
    <dgm:pt modelId="{F1F08474-0CAF-4361-BBAC-98B3148A9F56}" type="parTrans" cxnId="{812E110D-59ED-45E1-880D-7D75324E8978}">
      <dgm:prSet/>
      <dgm:spPr/>
      <dgm:t>
        <a:bodyPr/>
        <a:lstStyle/>
        <a:p>
          <a:endParaRPr lang="en-US"/>
        </a:p>
      </dgm:t>
    </dgm:pt>
    <dgm:pt modelId="{D6664313-BC6A-4C41-AA98-38E7C0BFFC5A}" type="sibTrans" cxnId="{812E110D-59ED-45E1-880D-7D75324E8978}">
      <dgm:prSet/>
      <dgm:spPr/>
      <dgm:t>
        <a:bodyPr/>
        <a:lstStyle/>
        <a:p>
          <a:endParaRPr lang="en-US"/>
        </a:p>
      </dgm:t>
    </dgm:pt>
    <dgm:pt modelId="{1B7D34CF-420E-4EC9-917F-1EB86AEF9A46}">
      <dgm:prSet custT="1"/>
      <dgm:spPr/>
      <dgm:t>
        <a:bodyPr/>
        <a:lstStyle/>
        <a:p>
          <a:r>
            <a:rPr lang="en-US" sz="1200" b="0" i="0" dirty="0"/>
            <a:t>Tune the model to ensure highest level of accuracy</a:t>
          </a:r>
          <a:endParaRPr lang="en-US" sz="1200" dirty="0"/>
        </a:p>
      </dgm:t>
    </dgm:pt>
    <dgm:pt modelId="{F59781BF-87F2-4993-9DD4-1A05AB8DDB4B}" type="parTrans" cxnId="{FDD1001A-D546-4159-9EB6-1314E6D31DC3}">
      <dgm:prSet/>
      <dgm:spPr/>
      <dgm:t>
        <a:bodyPr/>
        <a:lstStyle/>
        <a:p>
          <a:endParaRPr lang="en-US"/>
        </a:p>
      </dgm:t>
    </dgm:pt>
    <dgm:pt modelId="{26A1AFE3-5AA4-45D7-A453-EDFA6D880C21}" type="sibTrans" cxnId="{FDD1001A-D546-4159-9EB6-1314E6D31DC3}">
      <dgm:prSet/>
      <dgm:spPr/>
      <dgm:t>
        <a:bodyPr/>
        <a:lstStyle/>
        <a:p>
          <a:endParaRPr lang="en-US"/>
        </a:p>
      </dgm:t>
    </dgm:pt>
    <dgm:pt modelId="{F145CBD4-1C1A-4E23-82DB-796517427697}">
      <dgm:prSet custT="1"/>
      <dgm:spPr/>
      <dgm:t>
        <a:bodyPr/>
        <a:lstStyle/>
        <a:p>
          <a:r>
            <a:rPr lang="en-US" sz="1200" b="0" i="0" dirty="0"/>
            <a:t>Model can have data added continuously, is unbiased, and is robust against outliers</a:t>
          </a:r>
          <a:endParaRPr lang="en-US" sz="1200" dirty="0"/>
        </a:p>
      </dgm:t>
    </dgm:pt>
    <dgm:pt modelId="{018C6833-3F91-42D4-B7A6-8C1D33EE1644}" type="parTrans" cxnId="{9757356E-75F6-4E96-A077-C65A27DE6A42}">
      <dgm:prSet/>
      <dgm:spPr/>
      <dgm:t>
        <a:bodyPr/>
        <a:lstStyle/>
        <a:p>
          <a:endParaRPr lang="en-US"/>
        </a:p>
      </dgm:t>
    </dgm:pt>
    <dgm:pt modelId="{D25E49A8-35F9-49A3-B6E9-247D53196605}" type="sibTrans" cxnId="{9757356E-75F6-4E96-A077-C65A27DE6A42}">
      <dgm:prSet/>
      <dgm:spPr/>
      <dgm:t>
        <a:bodyPr/>
        <a:lstStyle/>
        <a:p>
          <a:endParaRPr lang="en-US"/>
        </a:p>
      </dgm:t>
    </dgm:pt>
    <dgm:pt modelId="{CA0147A0-7EE1-4BBE-BE3F-46DD34620833}">
      <dgm:prSet/>
      <dgm:spPr/>
      <dgm:t>
        <a:bodyPr/>
        <a:lstStyle/>
        <a:p>
          <a:r>
            <a:rPr lang="en-US" b="0" i="0" dirty="0"/>
            <a:t>Justification</a:t>
          </a:r>
          <a:endParaRPr lang="en-US" dirty="0"/>
        </a:p>
      </dgm:t>
    </dgm:pt>
    <dgm:pt modelId="{55EC4898-5320-4314-9462-FEDAE4FE57BA}" type="parTrans" cxnId="{8B398C5D-41DB-4C59-997A-9B81FDC56F97}">
      <dgm:prSet/>
      <dgm:spPr/>
      <dgm:t>
        <a:bodyPr/>
        <a:lstStyle/>
        <a:p>
          <a:endParaRPr lang="en-US"/>
        </a:p>
      </dgm:t>
    </dgm:pt>
    <dgm:pt modelId="{2134DFA4-37EE-419B-AF68-29D270BEEC2C}" type="sibTrans" cxnId="{8B398C5D-41DB-4C59-997A-9B81FDC56F97}">
      <dgm:prSet/>
      <dgm:spPr/>
      <dgm:t>
        <a:bodyPr/>
        <a:lstStyle/>
        <a:p>
          <a:endParaRPr lang="en-US"/>
        </a:p>
      </dgm:t>
    </dgm:pt>
    <dgm:pt modelId="{DCE7D0D7-339C-497E-BDB9-BE657032DF8D}">
      <dgm:prSet/>
      <dgm:spPr/>
      <dgm:t>
        <a:bodyPr/>
        <a:lstStyle/>
        <a:p>
          <a:r>
            <a:rPr lang="en-US" b="0" i="0"/>
            <a:t>Loan </a:t>
          </a:r>
          <a:r>
            <a:rPr lang="en-US" b="0" i="0" dirty="0"/>
            <a:t>approvals are labor-intensive and prone to bias. How can we maximize number of loans and minimize number of defaults?</a:t>
          </a:r>
          <a:endParaRPr lang="en-US" dirty="0"/>
        </a:p>
      </dgm:t>
    </dgm:pt>
    <dgm:pt modelId="{93849A7C-A37C-4B5E-9B56-BAA0E45BF16C}" type="parTrans" cxnId="{A8189F28-EA31-4EB1-B851-02231A97943C}">
      <dgm:prSet/>
      <dgm:spPr/>
      <dgm:t>
        <a:bodyPr/>
        <a:lstStyle/>
        <a:p>
          <a:endParaRPr lang="en-US"/>
        </a:p>
      </dgm:t>
    </dgm:pt>
    <dgm:pt modelId="{8FE2F29C-7227-41E5-8B1F-297B89CF1F96}" type="sibTrans" cxnId="{A8189F28-EA31-4EB1-B851-02231A97943C}">
      <dgm:prSet/>
      <dgm:spPr/>
      <dgm:t>
        <a:bodyPr/>
        <a:lstStyle/>
        <a:p>
          <a:endParaRPr lang="en-US"/>
        </a:p>
      </dgm:t>
    </dgm:pt>
    <dgm:pt modelId="{814616E2-8E95-440A-B056-412AC2F1189D}">
      <dgm:prSet/>
      <dgm:spPr/>
      <dgm:t>
        <a:bodyPr/>
        <a:lstStyle/>
        <a:p>
          <a:r>
            <a:rPr lang="en-US" b="0" i="0" dirty="0"/>
            <a:t>Create a classification model to learn the loan approval process to increase efficiency and reduce judgement</a:t>
          </a:r>
          <a:endParaRPr lang="en-US" dirty="0"/>
        </a:p>
      </dgm:t>
    </dgm:pt>
    <dgm:pt modelId="{23F7138D-2EAF-4611-8F64-2787B2782212}" type="parTrans" cxnId="{07A728B8-A27C-400E-B92C-732B114233CB}">
      <dgm:prSet/>
      <dgm:spPr/>
      <dgm:t>
        <a:bodyPr/>
        <a:lstStyle/>
        <a:p>
          <a:endParaRPr lang="en-US"/>
        </a:p>
      </dgm:t>
    </dgm:pt>
    <dgm:pt modelId="{C43BAC2E-F78F-4785-BEA7-00F1155C552D}" type="sibTrans" cxnId="{07A728B8-A27C-400E-B92C-732B114233CB}">
      <dgm:prSet/>
      <dgm:spPr/>
      <dgm:t>
        <a:bodyPr/>
        <a:lstStyle/>
        <a:p>
          <a:endParaRPr lang="en-US"/>
        </a:p>
      </dgm:t>
    </dgm:pt>
    <dgm:pt modelId="{77BEE539-A7E4-4977-BD79-B51A2D1EA553}">
      <dgm:prSet/>
      <dgm:spPr/>
      <dgm:t>
        <a:bodyPr/>
        <a:lstStyle/>
        <a:p>
          <a:r>
            <a:rPr lang="en-US" b="0" i="0" dirty="0"/>
            <a:t>Build a Random Forest model and tune to predict which applicants are likely to default on a loan using important features </a:t>
          </a:r>
          <a:endParaRPr lang="en-US" dirty="0"/>
        </a:p>
      </dgm:t>
    </dgm:pt>
    <dgm:pt modelId="{29F8A3CB-9383-4EDF-A778-18E0165D3BBC}" type="parTrans" cxnId="{CA6412EB-83B9-4B4A-B83D-A4A6F5903410}">
      <dgm:prSet/>
      <dgm:spPr/>
      <dgm:t>
        <a:bodyPr/>
        <a:lstStyle/>
        <a:p>
          <a:endParaRPr lang="en-US"/>
        </a:p>
      </dgm:t>
    </dgm:pt>
    <dgm:pt modelId="{17BF267D-F6A4-40AC-BEE3-E49BFEA988D4}" type="sibTrans" cxnId="{CA6412EB-83B9-4B4A-B83D-A4A6F5903410}">
      <dgm:prSet/>
      <dgm:spPr/>
      <dgm:t>
        <a:bodyPr/>
        <a:lstStyle/>
        <a:p>
          <a:endParaRPr lang="en-US"/>
        </a:p>
      </dgm:t>
    </dgm:pt>
    <dgm:pt modelId="{15B44465-E32D-41DB-BC97-D8F26F21A1CE}">
      <dgm:prSet/>
      <dgm:spPr/>
      <dgm:t>
        <a:bodyPr/>
        <a:lstStyle/>
        <a:p>
          <a:r>
            <a:rPr lang="en-US" b="0" i="0"/>
            <a:t>The </a:t>
          </a:r>
          <a:r>
            <a:rPr lang="en-US" b="0" i="0" dirty="0"/>
            <a:t>model learns which features are important by using data from previous loans granted manually. The model trains itself to come to the same conclusion, but with less time, effort and bias. </a:t>
          </a:r>
          <a:endParaRPr lang="en-US" dirty="0"/>
        </a:p>
      </dgm:t>
    </dgm:pt>
    <dgm:pt modelId="{158F845A-F3E2-4CF9-B5DE-C0509AF61293}" type="parTrans" cxnId="{6BE6EECD-C371-4BD9-86AB-B7C280DC2056}">
      <dgm:prSet/>
      <dgm:spPr/>
      <dgm:t>
        <a:bodyPr/>
        <a:lstStyle/>
        <a:p>
          <a:endParaRPr lang="en-US"/>
        </a:p>
      </dgm:t>
    </dgm:pt>
    <dgm:pt modelId="{53233CA8-3AA3-4D2A-829F-05DE1591CF20}" type="sibTrans" cxnId="{6BE6EECD-C371-4BD9-86AB-B7C280DC2056}">
      <dgm:prSet/>
      <dgm:spPr/>
      <dgm:t>
        <a:bodyPr/>
        <a:lstStyle/>
        <a:p>
          <a:endParaRPr lang="en-US"/>
        </a:p>
      </dgm:t>
    </dgm:pt>
    <dgm:pt modelId="{C25F9076-A581-46F1-9DC2-814DB0A2936B}" type="pres">
      <dgm:prSet presAssocID="{28B83306-B12D-451A-94F5-A2FABEDCC611}" presName="vert0" presStyleCnt="0">
        <dgm:presLayoutVars>
          <dgm:dir/>
          <dgm:animOne val="branch"/>
          <dgm:animLvl val="lvl"/>
        </dgm:presLayoutVars>
      </dgm:prSet>
      <dgm:spPr/>
    </dgm:pt>
    <dgm:pt modelId="{6AE52B0A-D55A-4E8E-B205-079CC2959CDC}" type="pres">
      <dgm:prSet presAssocID="{E2968BD3-AB8C-4408-A907-EF4ACAD3201C}" presName="thickLine" presStyleLbl="alignNode1" presStyleIdx="0" presStyleCnt="4"/>
      <dgm:spPr/>
    </dgm:pt>
    <dgm:pt modelId="{92E7E73B-D928-4DFD-811D-26E7A681F91F}" type="pres">
      <dgm:prSet presAssocID="{E2968BD3-AB8C-4408-A907-EF4ACAD3201C}" presName="horz1" presStyleCnt="0"/>
      <dgm:spPr/>
    </dgm:pt>
    <dgm:pt modelId="{31AFA893-4180-4D26-83EC-FF3AC6E661B5}" type="pres">
      <dgm:prSet presAssocID="{E2968BD3-AB8C-4408-A907-EF4ACAD3201C}" presName="tx1" presStyleLbl="revTx" presStyleIdx="0" presStyleCnt="11"/>
      <dgm:spPr/>
    </dgm:pt>
    <dgm:pt modelId="{5672E271-BD9D-4A3E-8AD4-6BEED1087550}" type="pres">
      <dgm:prSet presAssocID="{E2968BD3-AB8C-4408-A907-EF4ACAD3201C}" presName="vert1" presStyleCnt="0"/>
      <dgm:spPr/>
    </dgm:pt>
    <dgm:pt modelId="{7817EE1A-4212-4616-B6AA-12B14987805F}" type="pres">
      <dgm:prSet presAssocID="{DCE7D0D7-339C-497E-BDB9-BE657032DF8D}" presName="vertSpace2a" presStyleCnt="0"/>
      <dgm:spPr/>
    </dgm:pt>
    <dgm:pt modelId="{07D35B8E-BE8B-427D-B1D0-9D1D48E1BA27}" type="pres">
      <dgm:prSet presAssocID="{DCE7D0D7-339C-497E-BDB9-BE657032DF8D}" presName="horz2" presStyleCnt="0"/>
      <dgm:spPr/>
    </dgm:pt>
    <dgm:pt modelId="{80BE4AE5-A499-4D83-B092-E4868359D300}" type="pres">
      <dgm:prSet presAssocID="{DCE7D0D7-339C-497E-BDB9-BE657032DF8D}" presName="horzSpace2" presStyleCnt="0"/>
      <dgm:spPr/>
    </dgm:pt>
    <dgm:pt modelId="{5940C418-0246-484B-AA57-57CDC832BD80}" type="pres">
      <dgm:prSet presAssocID="{DCE7D0D7-339C-497E-BDB9-BE657032DF8D}" presName="tx2" presStyleLbl="revTx" presStyleIdx="1" presStyleCnt="11"/>
      <dgm:spPr/>
    </dgm:pt>
    <dgm:pt modelId="{7FED5844-7C98-4521-8B77-39BB1C1FB559}" type="pres">
      <dgm:prSet presAssocID="{DCE7D0D7-339C-497E-BDB9-BE657032DF8D}" presName="vert2" presStyleCnt="0"/>
      <dgm:spPr/>
    </dgm:pt>
    <dgm:pt modelId="{0BE39F4A-9255-484A-98DC-0ABA44BB19F0}" type="pres">
      <dgm:prSet presAssocID="{DCE7D0D7-339C-497E-BDB9-BE657032DF8D}" presName="thinLine2b" presStyleLbl="callout" presStyleIdx="0" presStyleCnt="6"/>
      <dgm:spPr/>
    </dgm:pt>
    <dgm:pt modelId="{107D1D8D-C796-4C97-A7D0-920C2954F416}" type="pres">
      <dgm:prSet presAssocID="{DCE7D0D7-339C-497E-BDB9-BE657032DF8D}" presName="vertSpace2b" presStyleCnt="0"/>
      <dgm:spPr/>
    </dgm:pt>
    <dgm:pt modelId="{DBB9BB2D-CD8E-4C4B-B13A-D449734131F0}" type="pres">
      <dgm:prSet presAssocID="{6589FACA-04B8-4736-9FAA-04FB6FA3B39B}" presName="thickLine" presStyleLbl="alignNode1" presStyleIdx="1" presStyleCnt="4"/>
      <dgm:spPr/>
    </dgm:pt>
    <dgm:pt modelId="{90157B07-E0E6-438D-BE62-85F7E8E1C9C6}" type="pres">
      <dgm:prSet presAssocID="{6589FACA-04B8-4736-9FAA-04FB6FA3B39B}" presName="horz1" presStyleCnt="0"/>
      <dgm:spPr/>
    </dgm:pt>
    <dgm:pt modelId="{02327382-E529-49F3-B08A-A1C5B1ED115E}" type="pres">
      <dgm:prSet presAssocID="{6589FACA-04B8-4736-9FAA-04FB6FA3B39B}" presName="tx1" presStyleLbl="revTx" presStyleIdx="2" presStyleCnt="11"/>
      <dgm:spPr/>
    </dgm:pt>
    <dgm:pt modelId="{330766A8-687B-4E20-92CA-ABD733E725B8}" type="pres">
      <dgm:prSet presAssocID="{6589FACA-04B8-4736-9FAA-04FB6FA3B39B}" presName="vert1" presStyleCnt="0"/>
      <dgm:spPr/>
    </dgm:pt>
    <dgm:pt modelId="{85241E3D-D618-430A-896B-9EC08AD8DFA2}" type="pres">
      <dgm:prSet presAssocID="{814616E2-8E95-440A-B056-412AC2F1189D}" presName="vertSpace2a" presStyleCnt="0"/>
      <dgm:spPr/>
    </dgm:pt>
    <dgm:pt modelId="{C36DB0D1-FEB9-4AEC-A2FD-D7CC9A10ADB3}" type="pres">
      <dgm:prSet presAssocID="{814616E2-8E95-440A-B056-412AC2F1189D}" presName="horz2" presStyleCnt="0"/>
      <dgm:spPr/>
    </dgm:pt>
    <dgm:pt modelId="{414545AF-9B2E-413A-A680-CE81A48C9B74}" type="pres">
      <dgm:prSet presAssocID="{814616E2-8E95-440A-B056-412AC2F1189D}" presName="horzSpace2" presStyleCnt="0"/>
      <dgm:spPr/>
    </dgm:pt>
    <dgm:pt modelId="{46C55958-964C-4567-9799-DFB8D6AD8B6C}" type="pres">
      <dgm:prSet presAssocID="{814616E2-8E95-440A-B056-412AC2F1189D}" presName="tx2" presStyleLbl="revTx" presStyleIdx="3" presStyleCnt="11"/>
      <dgm:spPr/>
    </dgm:pt>
    <dgm:pt modelId="{33E8F7A0-B0AF-4D58-AB38-FCA6BF9F1ED7}" type="pres">
      <dgm:prSet presAssocID="{814616E2-8E95-440A-B056-412AC2F1189D}" presName="vert2" presStyleCnt="0"/>
      <dgm:spPr/>
    </dgm:pt>
    <dgm:pt modelId="{A6B6C150-E1A7-4532-9A9B-E0F766562740}" type="pres">
      <dgm:prSet presAssocID="{814616E2-8E95-440A-B056-412AC2F1189D}" presName="thinLine2b" presStyleLbl="callout" presStyleIdx="1" presStyleCnt="6"/>
      <dgm:spPr/>
    </dgm:pt>
    <dgm:pt modelId="{454833C2-3ABA-4BD2-A80E-B3A315A702F1}" type="pres">
      <dgm:prSet presAssocID="{814616E2-8E95-440A-B056-412AC2F1189D}" presName="vertSpace2b" presStyleCnt="0"/>
      <dgm:spPr/>
    </dgm:pt>
    <dgm:pt modelId="{2099F0CC-6508-4B07-86FD-A0BB133E46DA}" type="pres">
      <dgm:prSet presAssocID="{4B412F83-CC48-4CDE-B13C-34544647D56C}" presName="thickLine" presStyleLbl="alignNode1" presStyleIdx="2" presStyleCnt="4"/>
      <dgm:spPr/>
    </dgm:pt>
    <dgm:pt modelId="{5F6C0E36-06FC-47E3-BAA6-4A27C0E64E91}" type="pres">
      <dgm:prSet presAssocID="{4B412F83-CC48-4CDE-B13C-34544647D56C}" presName="horz1" presStyleCnt="0"/>
      <dgm:spPr/>
    </dgm:pt>
    <dgm:pt modelId="{9A34CCCC-5CC3-4D03-B0A6-573FCCDDD580}" type="pres">
      <dgm:prSet presAssocID="{4B412F83-CC48-4CDE-B13C-34544647D56C}" presName="tx1" presStyleLbl="revTx" presStyleIdx="4" presStyleCnt="11"/>
      <dgm:spPr/>
    </dgm:pt>
    <dgm:pt modelId="{BD1B189C-BEF1-4025-A705-6B11DE6AEBA2}" type="pres">
      <dgm:prSet presAssocID="{4B412F83-CC48-4CDE-B13C-34544647D56C}" presName="vert1" presStyleCnt="0"/>
      <dgm:spPr/>
    </dgm:pt>
    <dgm:pt modelId="{3E9C913B-DD72-4893-8182-64CC20D6A3D7}" type="pres">
      <dgm:prSet presAssocID="{77BEE539-A7E4-4977-BD79-B51A2D1EA553}" presName="vertSpace2a" presStyleCnt="0"/>
      <dgm:spPr/>
    </dgm:pt>
    <dgm:pt modelId="{2D3FD7AF-4B0B-4BAD-BE88-59AA23D4F210}" type="pres">
      <dgm:prSet presAssocID="{77BEE539-A7E4-4977-BD79-B51A2D1EA553}" presName="horz2" presStyleCnt="0"/>
      <dgm:spPr/>
    </dgm:pt>
    <dgm:pt modelId="{8832BE01-9E11-425E-99FA-CF2CFF7E5F70}" type="pres">
      <dgm:prSet presAssocID="{77BEE539-A7E4-4977-BD79-B51A2D1EA553}" presName="horzSpace2" presStyleCnt="0"/>
      <dgm:spPr/>
    </dgm:pt>
    <dgm:pt modelId="{7F78AFD1-E918-42E5-8A17-F981E5158921}" type="pres">
      <dgm:prSet presAssocID="{77BEE539-A7E4-4977-BD79-B51A2D1EA553}" presName="tx2" presStyleLbl="revTx" presStyleIdx="5" presStyleCnt="11"/>
      <dgm:spPr/>
    </dgm:pt>
    <dgm:pt modelId="{AAB9DCEE-76EF-47AA-B7EE-D9A35F7D0641}" type="pres">
      <dgm:prSet presAssocID="{77BEE539-A7E4-4977-BD79-B51A2D1EA553}" presName="vert2" presStyleCnt="0"/>
      <dgm:spPr/>
    </dgm:pt>
    <dgm:pt modelId="{F7ECC4D5-BEC8-495B-85C7-B16242CC7ABF}" type="pres">
      <dgm:prSet presAssocID="{C98B97A4-8A38-4352-9F43-199F09B7D2CD}" presName="horz3" presStyleCnt="0"/>
      <dgm:spPr/>
    </dgm:pt>
    <dgm:pt modelId="{AEDD89B2-0147-42F1-A9F0-72FA7E6B589D}" type="pres">
      <dgm:prSet presAssocID="{C98B97A4-8A38-4352-9F43-199F09B7D2CD}" presName="horzSpace3" presStyleCnt="0"/>
      <dgm:spPr/>
    </dgm:pt>
    <dgm:pt modelId="{856BFA16-6045-477A-934D-20720B12F559}" type="pres">
      <dgm:prSet presAssocID="{C98B97A4-8A38-4352-9F43-199F09B7D2CD}" presName="tx3" presStyleLbl="revTx" presStyleIdx="6" presStyleCnt="11"/>
      <dgm:spPr/>
    </dgm:pt>
    <dgm:pt modelId="{56BC7FD0-04AD-422E-8FC7-FE4ECD148D70}" type="pres">
      <dgm:prSet presAssocID="{C98B97A4-8A38-4352-9F43-199F09B7D2CD}" presName="vert3" presStyleCnt="0"/>
      <dgm:spPr/>
    </dgm:pt>
    <dgm:pt modelId="{1359B781-E3BC-4653-9B10-CECADFCA62CF}" type="pres">
      <dgm:prSet presAssocID="{D6664313-BC6A-4C41-AA98-38E7C0BFFC5A}" presName="thinLine3" presStyleLbl="callout" presStyleIdx="2" presStyleCnt="6"/>
      <dgm:spPr/>
    </dgm:pt>
    <dgm:pt modelId="{34E11745-7FEE-4988-A43A-6C58DCF528D8}" type="pres">
      <dgm:prSet presAssocID="{1B7D34CF-420E-4EC9-917F-1EB86AEF9A46}" presName="horz3" presStyleCnt="0"/>
      <dgm:spPr/>
    </dgm:pt>
    <dgm:pt modelId="{3B0F03D9-5F15-4418-AD15-4E3647A16849}" type="pres">
      <dgm:prSet presAssocID="{1B7D34CF-420E-4EC9-917F-1EB86AEF9A46}" presName="horzSpace3" presStyleCnt="0"/>
      <dgm:spPr/>
    </dgm:pt>
    <dgm:pt modelId="{E02B214A-2B5E-48A1-B617-CF376153F4CF}" type="pres">
      <dgm:prSet presAssocID="{1B7D34CF-420E-4EC9-917F-1EB86AEF9A46}" presName="tx3" presStyleLbl="revTx" presStyleIdx="7" presStyleCnt="11"/>
      <dgm:spPr/>
    </dgm:pt>
    <dgm:pt modelId="{FDA55A9A-D391-445F-9A45-5D0536964A2D}" type="pres">
      <dgm:prSet presAssocID="{1B7D34CF-420E-4EC9-917F-1EB86AEF9A46}" presName="vert3" presStyleCnt="0"/>
      <dgm:spPr/>
    </dgm:pt>
    <dgm:pt modelId="{70ADE605-8BBC-480F-AE1A-8C81BFEB396A}" type="pres">
      <dgm:prSet presAssocID="{26A1AFE3-5AA4-45D7-A453-EDFA6D880C21}" presName="thinLine3" presStyleLbl="callout" presStyleIdx="3" presStyleCnt="6"/>
      <dgm:spPr/>
    </dgm:pt>
    <dgm:pt modelId="{AF0086B9-293C-4E9A-B1A8-EE95ECA6FF1E}" type="pres">
      <dgm:prSet presAssocID="{F145CBD4-1C1A-4E23-82DB-796517427697}" presName="horz3" presStyleCnt="0"/>
      <dgm:spPr/>
    </dgm:pt>
    <dgm:pt modelId="{FE8BF3FD-0F90-41E7-9CEE-60276C1C30CE}" type="pres">
      <dgm:prSet presAssocID="{F145CBD4-1C1A-4E23-82DB-796517427697}" presName="horzSpace3" presStyleCnt="0"/>
      <dgm:spPr/>
    </dgm:pt>
    <dgm:pt modelId="{E3266ABE-CB79-48D6-BE5C-FC558BC8BF4A}" type="pres">
      <dgm:prSet presAssocID="{F145CBD4-1C1A-4E23-82DB-796517427697}" presName="tx3" presStyleLbl="revTx" presStyleIdx="8" presStyleCnt="11"/>
      <dgm:spPr/>
    </dgm:pt>
    <dgm:pt modelId="{16D751D3-561C-4570-AF42-77EAE57B599A}" type="pres">
      <dgm:prSet presAssocID="{F145CBD4-1C1A-4E23-82DB-796517427697}" presName="vert3" presStyleCnt="0"/>
      <dgm:spPr/>
    </dgm:pt>
    <dgm:pt modelId="{8B5FF136-18B8-42E2-ACE2-2B64A3F780EC}" type="pres">
      <dgm:prSet presAssocID="{77BEE539-A7E4-4977-BD79-B51A2D1EA553}" presName="thinLine2b" presStyleLbl="callout" presStyleIdx="4" presStyleCnt="6"/>
      <dgm:spPr/>
    </dgm:pt>
    <dgm:pt modelId="{65740ACC-88AE-41C5-A044-176DCC81286C}" type="pres">
      <dgm:prSet presAssocID="{77BEE539-A7E4-4977-BD79-B51A2D1EA553}" presName="vertSpace2b" presStyleCnt="0"/>
      <dgm:spPr/>
    </dgm:pt>
    <dgm:pt modelId="{7D7FD10D-BCAB-4255-AA73-216669FCC478}" type="pres">
      <dgm:prSet presAssocID="{CA0147A0-7EE1-4BBE-BE3F-46DD34620833}" presName="thickLine" presStyleLbl="alignNode1" presStyleIdx="3" presStyleCnt="4"/>
      <dgm:spPr/>
    </dgm:pt>
    <dgm:pt modelId="{BF5BB0CA-7072-45B9-AE09-EB86C0002FBF}" type="pres">
      <dgm:prSet presAssocID="{CA0147A0-7EE1-4BBE-BE3F-46DD34620833}" presName="horz1" presStyleCnt="0"/>
      <dgm:spPr/>
    </dgm:pt>
    <dgm:pt modelId="{83BF073C-26BA-458A-80E5-B3963371D676}" type="pres">
      <dgm:prSet presAssocID="{CA0147A0-7EE1-4BBE-BE3F-46DD34620833}" presName="tx1" presStyleLbl="revTx" presStyleIdx="9" presStyleCnt="11"/>
      <dgm:spPr/>
    </dgm:pt>
    <dgm:pt modelId="{45D0533D-0CCD-424C-ADAF-E61C75CE44F9}" type="pres">
      <dgm:prSet presAssocID="{CA0147A0-7EE1-4BBE-BE3F-46DD34620833}" presName="vert1" presStyleCnt="0"/>
      <dgm:spPr/>
    </dgm:pt>
    <dgm:pt modelId="{5F3AC5E0-E3D2-4425-8CFD-13767E86F616}" type="pres">
      <dgm:prSet presAssocID="{15B44465-E32D-41DB-BC97-D8F26F21A1CE}" presName="vertSpace2a" presStyleCnt="0"/>
      <dgm:spPr/>
    </dgm:pt>
    <dgm:pt modelId="{96C8A875-3755-49F5-B6EF-F1A60B66564C}" type="pres">
      <dgm:prSet presAssocID="{15B44465-E32D-41DB-BC97-D8F26F21A1CE}" presName="horz2" presStyleCnt="0"/>
      <dgm:spPr/>
    </dgm:pt>
    <dgm:pt modelId="{A1A17D60-C91F-4027-BD7B-36E8DCF82691}" type="pres">
      <dgm:prSet presAssocID="{15B44465-E32D-41DB-BC97-D8F26F21A1CE}" presName="horzSpace2" presStyleCnt="0"/>
      <dgm:spPr/>
    </dgm:pt>
    <dgm:pt modelId="{584C2AE4-A375-4A90-AC6E-D215878B1129}" type="pres">
      <dgm:prSet presAssocID="{15B44465-E32D-41DB-BC97-D8F26F21A1CE}" presName="tx2" presStyleLbl="revTx" presStyleIdx="10" presStyleCnt="11"/>
      <dgm:spPr/>
    </dgm:pt>
    <dgm:pt modelId="{8F6440F8-E157-43F5-BE77-B928F6C4FEC2}" type="pres">
      <dgm:prSet presAssocID="{15B44465-E32D-41DB-BC97-D8F26F21A1CE}" presName="vert2" presStyleCnt="0"/>
      <dgm:spPr/>
    </dgm:pt>
    <dgm:pt modelId="{30A87FFA-9CD7-47ED-B6D0-08688EBE36CF}" type="pres">
      <dgm:prSet presAssocID="{15B44465-E32D-41DB-BC97-D8F26F21A1CE}" presName="thinLine2b" presStyleLbl="callout" presStyleIdx="5" presStyleCnt="6"/>
      <dgm:spPr/>
    </dgm:pt>
    <dgm:pt modelId="{D1BADDE0-C39E-4A6C-B6DD-20AB9BB80B79}" type="pres">
      <dgm:prSet presAssocID="{15B44465-E32D-41DB-BC97-D8F26F21A1CE}" presName="vertSpace2b" presStyleCnt="0"/>
      <dgm:spPr/>
    </dgm:pt>
  </dgm:ptLst>
  <dgm:cxnLst>
    <dgm:cxn modelId="{E9AFE201-DCED-47D7-B4BA-3FA094766D77}" type="presOf" srcId="{4B412F83-CC48-4CDE-B13C-34544647D56C}" destId="{9A34CCCC-5CC3-4D03-B0A6-573FCCDDD580}" srcOrd="0" destOrd="0" presId="urn:microsoft.com/office/officeart/2008/layout/LinedList"/>
    <dgm:cxn modelId="{B3038B05-F16D-471A-A569-3F87DB573CC3}" type="presOf" srcId="{DCE7D0D7-339C-497E-BDB9-BE657032DF8D}" destId="{5940C418-0246-484B-AA57-57CDC832BD80}" srcOrd="0" destOrd="0" presId="urn:microsoft.com/office/officeart/2008/layout/LinedList"/>
    <dgm:cxn modelId="{812E110D-59ED-45E1-880D-7D75324E8978}" srcId="{77BEE539-A7E4-4977-BD79-B51A2D1EA553}" destId="{C98B97A4-8A38-4352-9F43-199F09B7D2CD}" srcOrd="0" destOrd="0" parTransId="{F1F08474-0CAF-4361-BBAC-98B3148A9F56}" sibTransId="{D6664313-BC6A-4C41-AA98-38E7C0BFFC5A}"/>
    <dgm:cxn modelId="{DD0A1A13-C3B9-4F90-A136-43F375EBE7F0}" type="presOf" srcId="{E2968BD3-AB8C-4408-A907-EF4ACAD3201C}" destId="{31AFA893-4180-4D26-83EC-FF3AC6E661B5}" srcOrd="0" destOrd="0" presId="urn:microsoft.com/office/officeart/2008/layout/LinedList"/>
    <dgm:cxn modelId="{FA2C4416-2387-40DC-9962-2615FA831B0D}" type="presOf" srcId="{F145CBD4-1C1A-4E23-82DB-796517427697}" destId="{E3266ABE-CB79-48D6-BE5C-FC558BC8BF4A}" srcOrd="0" destOrd="0" presId="urn:microsoft.com/office/officeart/2008/layout/LinedList"/>
    <dgm:cxn modelId="{FDD1001A-D546-4159-9EB6-1314E6D31DC3}" srcId="{77BEE539-A7E4-4977-BD79-B51A2D1EA553}" destId="{1B7D34CF-420E-4EC9-917F-1EB86AEF9A46}" srcOrd="1" destOrd="0" parTransId="{F59781BF-87F2-4993-9DD4-1A05AB8DDB4B}" sibTransId="{26A1AFE3-5AA4-45D7-A453-EDFA6D880C21}"/>
    <dgm:cxn modelId="{2B5A0E1B-F474-4D5A-8BC2-47CE0E5D7A6A}" type="presOf" srcId="{CA0147A0-7EE1-4BBE-BE3F-46DD34620833}" destId="{83BF073C-26BA-458A-80E5-B3963371D676}" srcOrd="0" destOrd="0" presId="urn:microsoft.com/office/officeart/2008/layout/LinedList"/>
    <dgm:cxn modelId="{A8189F28-EA31-4EB1-B851-02231A97943C}" srcId="{E2968BD3-AB8C-4408-A907-EF4ACAD3201C}" destId="{DCE7D0D7-339C-497E-BDB9-BE657032DF8D}" srcOrd="0" destOrd="0" parTransId="{93849A7C-A37C-4B5E-9B56-BAA0E45BF16C}" sibTransId="{8FE2F29C-7227-41E5-8B1F-297B89CF1F96}"/>
    <dgm:cxn modelId="{4A4BB630-E7AA-4757-A432-5ED10EE65B5F}" type="presOf" srcId="{C98B97A4-8A38-4352-9F43-199F09B7D2CD}" destId="{856BFA16-6045-477A-934D-20720B12F559}" srcOrd="0" destOrd="0" presId="urn:microsoft.com/office/officeart/2008/layout/LinedList"/>
    <dgm:cxn modelId="{75918D39-8A45-4625-90AA-FD578BD156CB}" type="presOf" srcId="{15B44465-E32D-41DB-BC97-D8F26F21A1CE}" destId="{584C2AE4-A375-4A90-AC6E-D215878B1129}" srcOrd="0" destOrd="0" presId="urn:microsoft.com/office/officeart/2008/layout/LinedList"/>
    <dgm:cxn modelId="{8B398C5D-41DB-4C59-997A-9B81FDC56F97}" srcId="{28B83306-B12D-451A-94F5-A2FABEDCC611}" destId="{CA0147A0-7EE1-4BBE-BE3F-46DD34620833}" srcOrd="3" destOrd="0" parTransId="{55EC4898-5320-4314-9462-FEDAE4FE57BA}" sibTransId="{2134DFA4-37EE-419B-AF68-29D270BEEC2C}"/>
    <dgm:cxn modelId="{9757356E-75F6-4E96-A077-C65A27DE6A42}" srcId="{77BEE539-A7E4-4977-BD79-B51A2D1EA553}" destId="{F145CBD4-1C1A-4E23-82DB-796517427697}" srcOrd="2" destOrd="0" parTransId="{018C6833-3F91-42D4-B7A6-8C1D33EE1644}" sibTransId="{D25E49A8-35F9-49A3-B6E9-247D53196605}"/>
    <dgm:cxn modelId="{B133E681-03CC-4492-89B1-A7EF2F05D9E4}" srcId="{28B83306-B12D-451A-94F5-A2FABEDCC611}" destId="{6589FACA-04B8-4736-9FAA-04FB6FA3B39B}" srcOrd="1" destOrd="0" parTransId="{D9E3FDBF-4F01-4F4D-B422-DD5E1379BA77}" sibTransId="{6CC8AA92-8C76-4904-8328-499CEEC51D14}"/>
    <dgm:cxn modelId="{44A6CC82-3458-49DD-BE60-5D8284307F11}" srcId="{28B83306-B12D-451A-94F5-A2FABEDCC611}" destId="{4B412F83-CC48-4CDE-B13C-34544647D56C}" srcOrd="2" destOrd="0" parTransId="{8AC4ECA2-9DDE-4E58-B44C-8B40824D1D15}" sibTransId="{52EFE90B-E680-499A-9CE3-2E35A9FC68E8}"/>
    <dgm:cxn modelId="{42A2EBA8-6DB1-4D05-9DAA-7B7FC19BE1BB}" type="presOf" srcId="{28B83306-B12D-451A-94F5-A2FABEDCC611}" destId="{C25F9076-A581-46F1-9DC2-814DB0A2936B}" srcOrd="0" destOrd="0" presId="urn:microsoft.com/office/officeart/2008/layout/LinedList"/>
    <dgm:cxn modelId="{AE2A81AF-20C1-43A2-9646-D7C5C8FE8120}" type="presOf" srcId="{814616E2-8E95-440A-B056-412AC2F1189D}" destId="{46C55958-964C-4567-9799-DFB8D6AD8B6C}" srcOrd="0" destOrd="0" presId="urn:microsoft.com/office/officeart/2008/layout/LinedList"/>
    <dgm:cxn modelId="{07A728B8-A27C-400E-B92C-732B114233CB}" srcId="{6589FACA-04B8-4736-9FAA-04FB6FA3B39B}" destId="{814616E2-8E95-440A-B056-412AC2F1189D}" srcOrd="0" destOrd="0" parTransId="{23F7138D-2EAF-4611-8F64-2787B2782212}" sibTransId="{C43BAC2E-F78F-4785-BEA7-00F1155C552D}"/>
    <dgm:cxn modelId="{520BD9C1-F786-483E-8388-6DDF14628E5C}" type="presOf" srcId="{6589FACA-04B8-4736-9FAA-04FB6FA3B39B}" destId="{02327382-E529-49F3-B08A-A1C5B1ED115E}" srcOrd="0" destOrd="0" presId="urn:microsoft.com/office/officeart/2008/layout/LinedList"/>
    <dgm:cxn modelId="{6D6327C5-9B7A-4D42-B6B0-9F7F9F3B0868}" type="presOf" srcId="{1B7D34CF-420E-4EC9-917F-1EB86AEF9A46}" destId="{E02B214A-2B5E-48A1-B617-CF376153F4CF}" srcOrd="0" destOrd="0" presId="urn:microsoft.com/office/officeart/2008/layout/LinedList"/>
    <dgm:cxn modelId="{6BE6EECD-C371-4BD9-86AB-B7C280DC2056}" srcId="{CA0147A0-7EE1-4BBE-BE3F-46DD34620833}" destId="{15B44465-E32D-41DB-BC97-D8F26F21A1CE}" srcOrd="0" destOrd="0" parTransId="{158F845A-F3E2-4CF9-B5DE-C0509AF61293}" sibTransId="{53233CA8-3AA3-4D2A-829F-05DE1591CF20}"/>
    <dgm:cxn modelId="{CBB77FCF-3C57-4EAF-AE06-08B8996D6F16}" type="presOf" srcId="{77BEE539-A7E4-4977-BD79-B51A2D1EA553}" destId="{7F78AFD1-E918-42E5-8A17-F981E5158921}" srcOrd="0" destOrd="0" presId="urn:microsoft.com/office/officeart/2008/layout/LinedList"/>
    <dgm:cxn modelId="{CA6412EB-83B9-4B4A-B83D-A4A6F5903410}" srcId="{4B412F83-CC48-4CDE-B13C-34544647D56C}" destId="{77BEE539-A7E4-4977-BD79-B51A2D1EA553}" srcOrd="0" destOrd="0" parTransId="{29F8A3CB-9383-4EDF-A778-18E0165D3BBC}" sibTransId="{17BF267D-F6A4-40AC-BEE3-E49BFEA988D4}"/>
    <dgm:cxn modelId="{08E79FF3-2B25-44A6-A522-9414C1237765}" srcId="{28B83306-B12D-451A-94F5-A2FABEDCC611}" destId="{E2968BD3-AB8C-4408-A907-EF4ACAD3201C}" srcOrd="0" destOrd="0" parTransId="{1453EFD1-C312-4FAE-8618-7B12E18B4AF5}" sibTransId="{DE7B0713-62D6-4872-8034-BF7FE5B4B1FF}"/>
    <dgm:cxn modelId="{307233C1-B9C1-4AB1-9F90-D01CB604B829}" type="presParOf" srcId="{C25F9076-A581-46F1-9DC2-814DB0A2936B}" destId="{6AE52B0A-D55A-4E8E-B205-079CC2959CDC}" srcOrd="0" destOrd="0" presId="urn:microsoft.com/office/officeart/2008/layout/LinedList"/>
    <dgm:cxn modelId="{89A7E71E-E7DE-4824-AC68-C2CD905BD392}" type="presParOf" srcId="{C25F9076-A581-46F1-9DC2-814DB0A2936B}" destId="{92E7E73B-D928-4DFD-811D-26E7A681F91F}" srcOrd="1" destOrd="0" presId="urn:microsoft.com/office/officeart/2008/layout/LinedList"/>
    <dgm:cxn modelId="{4BDD3FD9-15BB-4104-B5EB-1E21C918F735}" type="presParOf" srcId="{92E7E73B-D928-4DFD-811D-26E7A681F91F}" destId="{31AFA893-4180-4D26-83EC-FF3AC6E661B5}" srcOrd="0" destOrd="0" presId="urn:microsoft.com/office/officeart/2008/layout/LinedList"/>
    <dgm:cxn modelId="{15F8CCC1-4414-4D22-8ECF-DA3E1BA9CC8A}" type="presParOf" srcId="{92E7E73B-D928-4DFD-811D-26E7A681F91F}" destId="{5672E271-BD9D-4A3E-8AD4-6BEED1087550}" srcOrd="1" destOrd="0" presId="urn:microsoft.com/office/officeart/2008/layout/LinedList"/>
    <dgm:cxn modelId="{D15250D7-5328-437E-BB42-EB02F32012E9}" type="presParOf" srcId="{5672E271-BD9D-4A3E-8AD4-6BEED1087550}" destId="{7817EE1A-4212-4616-B6AA-12B14987805F}" srcOrd="0" destOrd="0" presId="urn:microsoft.com/office/officeart/2008/layout/LinedList"/>
    <dgm:cxn modelId="{E3E7ADB9-F931-42FE-B80E-F0B2A2D23A7D}" type="presParOf" srcId="{5672E271-BD9D-4A3E-8AD4-6BEED1087550}" destId="{07D35B8E-BE8B-427D-B1D0-9D1D48E1BA27}" srcOrd="1" destOrd="0" presId="urn:microsoft.com/office/officeart/2008/layout/LinedList"/>
    <dgm:cxn modelId="{0BC84BED-3880-4A96-9DC3-4D0D1A1D4687}" type="presParOf" srcId="{07D35B8E-BE8B-427D-B1D0-9D1D48E1BA27}" destId="{80BE4AE5-A499-4D83-B092-E4868359D300}" srcOrd="0" destOrd="0" presId="urn:microsoft.com/office/officeart/2008/layout/LinedList"/>
    <dgm:cxn modelId="{D40ECD5A-01CB-4292-9909-143C7A35482A}" type="presParOf" srcId="{07D35B8E-BE8B-427D-B1D0-9D1D48E1BA27}" destId="{5940C418-0246-484B-AA57-57CDC832BD80}" srcOrd="1" destOrd="0" presId="urn:microsoft.com/office/officeart/2008/layout/LinedList"/>
    <dgm:cxn modelId="{80109228-AEA5-4575-9509-9B7940F1F796}" type="presParOf" srcId="{07D35B8E-BE8B-427D-B1D0-9D1D48E1BA27}" destId="{7FED5844-7C98-4521-8B77-39BB1C1FB559}" srcOrd="2" destOrd="0" presId="urn:microsoft.com/office/officeart/2008/layout/LinedList"/>
    <dgm:cxn modelId="{44297F72-2772-48AA-841D-18601CE1309A}" type="presParOf" srcId="{5672E271-BD9D-4A3E-8AD4-6BEED1087550}" destId="{0BE39F4A-9255-484A-98DC-0ABA44BB19F0}" srcOrd="2" destOrd="0" presId="urn:microsoft.com/office/officeart/2008/layout/LinedList"/>
    <dgm:cxn modelId="{A5924B9A-39A6-46D8-84A8-41397A7449CA}" type="presParOf" srcId="{5672E271-BD9D-4A3E-8AD4-6BEED1087550}" destId="{107D1D8D-C796-4C97-A7D0-920C2954F416}" srcOrd="3" destOrd="0" presId="urn:microsoft.com/office/officeart/2008/layout/LinedList"/>
    <dgm:cxn modelId="{3235B603-5C1D-4106-B15F-BACE7462174A}" type="presParOf" srcId="{C25F9076-A581-46F1-9DC2-814DB0A2936B}" destId="{DBB9BB2D-CD8E-4C4B-B13A-D449734131F0}" srcOrd="2" destOrd="0" presId="urn:microsoft.com/office/officeart/2008/layout/LinedList"/>
    <dgm:cxn modelId="{63AEE6EC-868A-492F-BBA4-F6C1812239A6}" type="presParOf" srcId="{C25F9076-A581-46F1-9DC2-814DB0A2936B}" destId="{90157B07-E0E6-438D-BE62-85F7E8E1C9C6}" srcOrd="3" destOrd="0" presId="urn:microsoft.com/office/officeart/2008/layout/LinedList"/>
    <dgm:cxn modelId="{FC05D2C5-2723-4F8A-AAB7-86A1A2F8919D}" type="presParOf" srcId="{90157B07-E0E6-438D-BE62-85F7E8E1C9C6}" destId="{02327382-E529-49F3-B08A-A1C5B1ED115E}" srcOrd="0" destOrd="0" presId="urn:microsoft.com/office/officeart/2008/layout/LinedList"/>
    <dgm:cxn modelId="{27D6BFCC-BAA3-407A-B386-526F3D9850EB}" type="presParOf" srcId="{90157B07-E0E6-438D-BE62-85F7E8E1C9C6}" destId="{330766A8-687B-4E20-92CA-ABD733E725B8}" srcOrd="1" destOrd="0" presId="urn:microsoft.com/office/officeart/2008/layout/LinedList"/>
    <dgm:cxn modelId="{2A7B9083-380B-4796-93A7-713D5C27FF09}" type="presParOf" srcId="{330766A8-687B-4E20-92CA-ABD733E725B8}" destId="{85241E3D-D618-430A-896B-9EC08AD8DFA2}" srcOrd="0" destOrd="0" presId="urn:microsoft.com/office/officeart/2008/layout/LinedList"/>
    <dgm:cxn modelId="{7DFC62BE-2069-4A02-90B0-70C9E97E8271}" type="presParOf" srcId="{330766A8-687B-4E20-92CA-ABD733E725B8}" destId="{C36DB0D1-FEB9-4AEC-A2FD-D7CC9A10ADB3}" srcOrd="1" destOrd="0" presId="urn:microsoft.com/office/officeart/2008/layout/LinedList"/>
    <dgm:cxn modelId="{64CAC7DB-C27B-4B47-8790-B2E3E107C8AE}" type="presParOf" srcId="{C36DB0D1-FEB9-4AEC-A2FD-D7CC9A10ADB3}" destId="{414545AF-9B2E-413A-A680-CE81A48C9B74}" srcOrd="0" destOrd="0" presId="urn:microsoft.com/office/officeart/2008/layout/LinedList"/>
    <dgm:cxn modelId="{D7EA65A8-AB3C-4BB8-8606-FB27ACCEBD7A}" type="presParOf" srcId="{C36DB0D1-FEB9-4AEC-A2FD-D7CC9A10ADB3}" destId="{46C55958-964C-4567-9799-DFB8D6AD8B6C}" srcOrd="1" destOrd="0" presId="urn:microsoft.com/office/officeart/2008/layout/LinedList"/>
    <dgm:cxn modelId="{843C5450-FD72-4F08-B77A-6E551EFAAACE}" type="presParOf" srcId="{C36DB0D1-FEB9-4AEC-A2FD-D7CC9A10ADB3}" destId="{33E8F7A0-B0AF-4D58-AB38-FCA6BF9F1ED7}" srcOrd="2" destOrd="0" presId="urn:microsoft.com/office/officeart/2008/layout/LinedList"/>
    <dgm:cxn modelId="{34B3992D-B5FD-434E-B1AE-73EF4F5F1DD3}" type="presParOf" srcId="{330766A8-687B-4E20-92CA-ABD733E725B8}" destId="{A6B6C150-E1A7-4532-9A9B-E0F766562740}" srcOrd="2" destOrd="0" presId="urn:microsoft.com/office/officeart/2008/layout/LinedList"/>
    <dgm:cxn modelId="{A29E5D0A-B60A-4FE6-B460-FFF115D74174}" type="presParOf" srcId="{330766A8-687B-4E20-92CA-ABD733E725B8}" destId="{454833C2-3ABA-4BD2-A80E-B3A315A702F1}" srcOrd="3" destOrd="0" presId="urn:microsoft.com/office/officeart/2008/layout/LinedList"/>
    <dgm:cxn modelId="{3F912391-2C25-4DEA-A7CD-2AFA856A53A9}" type="presParOf" srcId="{C25F9076-A581-46F1-9DC2-814DB0A2936B}" destId="{2099F0CC-6508-4B07-86FD-A0BB133E46DA}" srcOrd="4" destOrd="0" presId="urn:microsoft.com/office/officeart/2008/layout/LinedList"/>
    <dgm:cxn modelId="{2197FF17-16BB-4E64-A542-C5C80542EC69}" type="presParOf" srcId="{C25F9076-A581-46F1-9DC2-814DB0A2936B}" destId="{5F6C0E36-06FC-47E3-BAA6-4A27C0E64E91}" srcOrd="5" destOrd="0" presId="urn:microsoft.com/office/officeart/2008/layout/LinedList"/>
    <dgm:cxn modelId="{E9C2D08A-CEFC-48F7-A479-A44DFFD14B0C}" type="presParOf" srcId="{5F6C0E36-06FC-47E3-BAA6-4A27C0E64E91}" destId="{9A34CCCC-5CC3-4D03-B0A6-573FCCDDD580}" srcOrd="0" destOrd="0" presId="urn:microsoft.com/office/officeart/2008/layout/LinedList"/>
    <dgm:cxn modelId="{F1D2AAA4-6954-494D-8A7B-175A108AE5CA}" type="presParOf" srcId="{5F6C0E36-06FC-47E3-BAA6-4A27C0E64E91}" destId="{BD1B189C-BEF1-4025-A705-6B11DE6AEBA2}" srcOrd="1" destOrd="0" presId="urn:microsoft.com/office/officeart/2008/layout/LinedList"/>
    <dgm:cxn modelId="{4E8292A2-D0F2-431C-81CE-B3209E9103D3}" type="presParOf" srcId="{BD1B189C-BEF1-4025-A705-6B11DE6AEBA2}" destId="{3E9C913B-DD72-4893-8182-64CC20D6A3D7}" srcOrd="0" destOrd="0" presId="urn:microsoft.com/office/officeart/2008/layout/LinedList"/>
    <dgm:cxn modelId="{45ABD793-5724-47A1-9FA8-39843F07EBEF}" type="presParOf" srcId="{BD1B189C-BEF1-4025-A705-6B11DE6AEBA2}" destId="{2D3FD7AF-4B0B-4BAD-BE88-59AA23D4F210}" srcOrd="1" destOrd="0" presId="urn:microsoft.com/office/officeart/2008/layout/LinedList"/>
    <dgm:cxn modelId="{F0040B16-53AC-4C65-82C8-49D3E95F15EF}" type="presParOf" srcId="{2D3FD7AF-4B0B-4BAD-BE88-59AA23D4F210}" destId="{8832BE01-9E11-425E-99FA-CF2CFF7E5F70}" srcOrd="0" destOrd="0" presId="urn:microsoft.com/office/officeart/2008/layout/LinedList"/>
    <dgm:cxn modelId="{98A83A78-7CD2-42A7-A184-125B4D017221}" type="presParOf" srcId="{2D3FD7AF-4B0B-4BAD-BE88-59AA23D4F210}" destId="{7F78AFD1-E918-42E5-8A17-F981E5158921}" srcOrd="1" destOrd="0" presId="urn:microsoft.com/office/officeart/2008/layout/LinedList"/>
    <dgm:cxn modelId="{A6D50121-CA78-43F9-B63A-C2E3DF47DB35}" type="presParOf" srcId="{2D3FD7AF-4B0B-4BAD-BE88-59AA23D4F210}" destId="{AAB9DCEE-76EF-47AA-B7EE-D9A35F7D0641}" srcOrd="2" destOrd="0" presId="urn:microsoft.com/office/officeart/2008/layout/LinedList"/>
    <dgm:cxn modelId="{F0E29F06-531B-4D55-8E4A-DE3B33FF300B}" type="presParOf" srcId="{AAB9DCEE-76EF-47AA-B7EE-D9A35F7D0641}" destId="{F7ECC4D5-BEC8-495B-85C7-B16242CC7ABF}" srcOrd="0" destOrd="0" presId="urn:microsoft.com/office/officeart/2008/layout/LinedList"/>
    <dgm:cxn modelId="{EC8C5A84-7BB8-4364-855F-405D2451937F}" type="presParOf" srcId="{F7ECC4D5-BEC8-495B-85C7-B16242CC7ABF}" destId="{AEDD89B2-0147-42F1-A9F0-72FA7E6B589D}" srcOrd="0" destOrd="0" presId="urn:microsoft.com/office/officeart/2008/layout/LinedList"/>
    <dgm:cxn modelId="{CAEB7573-318A-4383-B12E-7400C9D5790C}" type="presParOf" srcId="{F7ECC4D5-BEC8-495B-85C7-B16242CC7ABF}" destId="{856BFA16-6045-477A-934D-20720B12F559}" srcOrd="1" destOrd="0" presId="urn:microsoft.com/office/officeart/2008/layout/LinedList"/>
    <dgm:cxn modelId="{B787DF73-F234-4769-B1C6-9C6A03F0B71E}" type="presParOf" srcId="{F7ECC4D5-BEC8-495B-85C7-B16242CC7ABF}" destId="{56BC7FD0-04AD-422E-8FC7-FE4ECD148D70}" srcOrd="2" destOrd="0" presId="urn:microsoft.com/office/officeart/2008/layout/LinedList"/>
    <dgm:cxn modelId="{8EA2D5A7-B6AF-47FD-A3D7-8901DF501107}" type="presParOf" srcId="{AAB9DCEE-76EF-47AA-B7EE-D9A35F7D0641}" destId="{1359B781-E3BC-4653-9B10-CECADFCA62CF}" srcOrd="1" destOrd="0" presId="urn:microsoft.com/office/officeart/2008/layout/LinedList"/>
    <dgm:cxn modelId="{DC290C4F-7621-480D-B43A-633E0EC0708B}" type="presParOf" srcId="{AAB9DCEE-76EF-47AA-B7EE-D9A35F7D0641}" destId="{34E11745-7FEE-4988-A43A-6C58DCF528D8}" srcOrd="2" destOrd="0" presId="urn:microsoft.com/office/officeart/2008/layout/LinedList"/>
    <dgm:cxn modelId="{6A9E7838-0451-47B2-A853-369BFE4B06E8}" type="presParOf" srcId="{34E11745-7FEE-4988-A43A-6C58DCF528D8}" destId="{3B0F03D9-5F15-4418-AD15-4E3647A16849}" srcOrd="0" destOrd="0" presId="urn:microsoft.com/office/officeart/2008/layout/LinedList"/>
    <dgm:cxn modelId="{E7FA4041-F912-4BE2-B104-F136EC70C46D}" type="presParOf" srcId="{34E11745-7FEE-4988-A43A-6C58DCF528D8}" destId="{E02B214A-2B5E-48A1-B617-CF376153F4CF}" srcOrd="1" destOrd="0" presId="urn:microsoft.com/office/officeart/2008/layout/LinedList"/>
    <dgm:cxn modelId="{F73077B1-C62F-44E3-9250-130F66F97A1A}" type="presParOf" srcId="{34E11745-7FEE-4988-A43A-6C58DCF528D8}" destId="{FDA55A9A-D391-445F-9A45-5D0536964A2D}" srcOrd="2" destOrd="0" presId="urn:microsoft.com/office/officeart/2008/layout/LinedList"/>
    <dgm:cxn modelId="{ED810EEA-DE0B-44CB-A586-6AB0FE8D2EC1}" type="presParOf" srcId="{AAB9DCEE-76EF-47AA-B7EE-D9A35F7D0641}" destId="{70ADE605-8BBC-480F-AE1A-8C81BFEB396A}" srcOrd="3" destOrd="0" presId="urn:microsoft.com/office/officeart/2008/layout/LinedList"/>
    <dgm:cxn modelId="{19E11CEC-D06B-40F0-96D2-5F5390599946}" type="presParOf" srcId="{AAB9DCEE-76EF-47AA-B7EE-D9A35F7D0641}" destId="{AF0086B9-293C-4E9A-B1A8-EE95ECA6FF1E}" srcOrd="4" destOrd="0" presId="urn:microsoft.com/office/officeart/2008/layout/LinedList"/>
    <dgm:cxn modelId="{6B47A2B1-63C4-4CE4-B450-63EBC97ED575}" type="presParOf" srcId="{AF0086B9-293C-4E9A-B1A8-EE95ECA6FF1E}" destId="{FE8BF3FD-0F90-41E7-9CEE-60276C1C30CE}" srcOrd="0" destOrd="0" presId="urn:microsoft.com/office/officeart/2008/layout/LinedList"/>
    <dgm:cxn modelId="{C720AA6F-6A50-49CD-A53C-930AF181B6F1}" type="presParOf" srcId="{AF0086B9-293C-4E9A-B1A8-EE95ECA6FF1E}" destId="{E3266ABE-CB79-48D6-BE5C-FC558BC8BF4A}" srcOrd="1" destOrd="0" presId="urn:microsoft.com/office/officeart/2008/layout/LinedList"/>
    <dgm:cxn modelId="{8A4BEEE0-0A72-4B3C-8690-703724B7C5E5}" type="presParOf" srcId="{AF0086B9-293C-4E9A-B1A8-EE95ECA6FF1E}" destId="{16D751D3-561C-4570-AF42-77EAE57B599A}" srcOrd="2" destOrd="0" presId="urn:microsoft.com/office/officeart/2008/layout/LinedList"/>
    <dgm:cxn modelId="{8921D920-AED2-467A-9CE6-137FFEB34571}" type="presParOf" srcId="{BD1B189C-BEF1-4025-A705-6B11DE6AEBA2}" destId="{8B5FF136-18B8-42E2-ACE2-2B64A3F780EC}" srcOrd="2" destOrd="0" presId="urn:microsoft.com/office/officeart/2008/layout/LinedList"/>
    <dgm:cxn modelId="{4F570F88-75D4-4ADF-877C-1C7DA8A3FBF2}" type="presParOf" srcId="{BD1B189C-BEF1-4025-A705-6B11DE6AEBA2}" destId="{65740ACC-88AE-41C5-A044-176DCC81286C}" srcOrd="3" destOrd="0" presId="urn:microsoft.com/office/officeart/2008/layout/LinedList"/>
    <dgm:cxn modelId="{AD985134-8A7E-418E-AB95-B5A14464F96B}" type="presParOf" srcId="{C25F9076-A581-46F1-9DC2-814DB0A2936B}" destId="{7D7FD10D-BCAB-4255-AA73-216669FCC478}" srcOrd="6" destOrd="0" presId="urn:microsoft.com/office/officeart/2008/layout/LinedList"/>
    <dgm:cxn modelId="{992F3771-C712-4718-8978-720EB769DF0C}" type="presParOf" srcId="{C25F9076-A581-46F1-9DC2-814DB0A2936B}" destId="{BF5BB0CA-7072-45B9-AE09-EB86C0002FBF}" srcOrd="7" destOrd="0" presId="urn:microsoft.com/office/officeart/2008/layout/LinedList"/>
    <dgm:cxn modelId="{62E49AC9-7C41-4094-8C4D-162EAA120CB2}" type="presParOf" srcId="{BF5BB0CA-7072-45B9-AE09-EB86C0002FBF}" destId="{83BF073C-26BA-458A-80E5-B3963371D676}" srcOrd="0" destOrd="0" presId="urn:microsoft.com/office/officeart/2008/layout/LinedList"/>
    <dgm:cxn modelId="{BBD550FA-75C4-4427-8AF8-8146340C4DAD}" type="presParOf" srcId="{BF5BB0CA-7072-45B9-AE09-EB86C0002FBF}" destId="{45D0533D-0CCD-424C-ADAF-E61C75CE44F9}" srcOrd="1" destOrd="0" presId="urn:microsoft.com/office/officeart/2008/layout/LinedList"/>
    <dgm:cxn modelId="{92030ABB-5EA6-4F2F-8FDF-9663EAD682F8}" type="presParOf" srcId="{45D0533D-0CCD-424C-ADAF-E61C75CE44F9}" destId="{5F3AC5E0-E3D2-4425-8CFD-13767E86F616}" srcOrd="0" destOrd="0" presId="urn:microsoft.com/office/officeart/2008/layout/LinedList"/>
    <dgm:cxn modelId="{38CD7AB7-F938-4E6A-89EA-CD926FB423F4}" type="presParOf" srcId="{45D0533D-0CCD-424C-ADAF-E61C75CE44F9}" destId="{96C8A875-3755-49F5-B6EF-F1A60B66564C}" srcOrd="1" destOrd="0" presId="urn:microsoft.com/office/officeart/2008/layout/LinedList"/>
    <dgm:cxn modelId="{0E726DCE-4B84-4FE9-943E-2992FC8F16A3}" type="presParOf" srcId="{96C8A875-3755-49F5-B6EF-F1A60B66564C}" destId="{A1A17D60-C91F-4027-BD7B-36E8DCF82691}" srcOrd="0" destOrd="0" presId="urn:microsoft.com/office/officeart/2008/layout/LinedList"/>
    <dgm:cxn modelId="{B709F202-1683-4EF7-AADB-D9AE35DB0488}" type="presParOf" srcId="{96C8A875-3755-49F5-B6EF-F1A60B66564C}" destId="{584C2AE4-A375-4A90-AC6E-D215878B1129}" srcOrd="1" destOrd="0" presId="urn:microsoft.com/office/officeart/2008/layout/LinedList"/>
    <dgm:cxn modelId="{2982F015-DD47-43C3-8D27-25C10D8D5460}" type="presParOf" srcId="{96C8A875-3755-49F5-B6EF-F1A60B66564C}" destId="{8F6440F8-E157-43F5-BE77-B928F6C4FEC2}" srcOrd="2" destOrd="0" presId="urn:microsoft.com/office/officeart/2008/layout/LinedList"/>
    <dgm:cxn modelId="{CB2A0D68-A4C9-4053-BF9E-D2E01C1E2FFF}" type="presParOf" srcId="{45D0533D-0CCD-424C-ADAF-E61C75CE44F9}" destId="{30A87FFA-9CD7-47ED-B6D0-08688EBE36CF}" srcOrd="2" destOrd="0" presId="urn:microsoft.com/office/officeart/2008/layout/LinedList"/>
    <dgm:cxn modelId="{E7A8F570-C59E-42B7-AAA7-3F2A517F580D}" type="presParOf" srcId="{45D0533D-0CCD-424C-ADAF-E61C75CE44F9}" destId="{D1BADDE0-C39E-4A6C-B6DD-20AB9BB80B79}"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DB1134-F9BD-4371-BE6D-274CE2F41018}" type="doc">
      <dgm:prSet loTypeId="urn:microsoft.com/office/officeart/2005/8/layout/hProcess9" loCatId="process" qsTypeId="urn:microsoft.com/office/officeart/2005/8/quickstyle/simple1" qsCatId="simple" csTypeId="urn:microsoft.com/office/officeart/2005/8/colors/accent2_1" csCatId="accent2"/>
      <dgm:spPr/>
      <dgm:t>
        <a:bodyPr/>
        <a:lstStyle/>
        <a:p>
          <a:endParaRPr lang="en-US"/>
        </a:p>
      </dgm:t>
    </dgm:pt>
    <dgm:pt modelId="{FC0C59C1-1DB1-4C87-A1CE-C0829F5E2B5E}">
      <dgm:prSet/>
      <dgm:spPr/>
      <dgm:t>
        <a:bodyPr/>
        <a:lstStyle/>
        <a:p>
          <a:r>
            <a:rPr lang="en-US" b="0" i="0"/>
            <a:t>Add more up-to-date data to the model dataset</a:t>
          </a:r>
          <a:endParaRPr lang="en-US"/>
        </a:p>
      </dgm:t>
    </dgm:pt>
    <dgm:pt modelId="{0264B4F9-5EDA-4D17-85D8-875283CE4589}" type="parTrans" cxnId="{7AB5C85A-20C8-4809-8E97-CED97BE64EA9}">
      <dgm:prSet/>
      <dgm:spPr/>
      <dgm:t>
        <a:bodyPr/>
        <a:lstStyle/>
        <a:p>
          <a:endParaRPr lang="en-US"/>
        </a:p>
      </dgm:t>
    </dgm:pt>
    <dgm:pt modelId="{931B3E9C-221F-49C0-928A-69072323E128}" type="sibTrans" cxnId="{7AB5C85A-20C8-4809-8E97-CED97BE64EA9}">
      <dgm:prSet/>
      <dgm:spPr/>
      <dgm:t>
        <a:bodyPr/>
        <a:lstStyle/>
        <a:p>
          <a:endParaRPr lang="en-US"/>
        </a:p>
      </dgm:t>
    </dgm:pt>
    <dgm:pt modelId="{46B5A24D-1893-4D82-8F20-CC0557C274E0}">
      <dgm:prSet/>
      <dgm:spPr/>
      <dgm:t>
        <a:bodyPr/>
        <a:lstStyle/>
        <a:p>
          <a:r>
            <a:rPr lang="en-US" b="0" i="0" dirty="0"/>
            <a:t>Explore additional features to reduce bias and discrimination</a:t>
          </a:r>
          <a:endParaRPr lang="en-US" dirty="0"/>
        </a:p>
      </dgm:t>
    </dgm:pt>
    <dgm:pt modelId="{36030724-F4F3-4562-B9BC-BFD93BDE20F9}" type="parTrans" cxnId="{DC343CB5-E4CF-4E83-8C29-B4EB0A963E0E}">
      <dgm:prSet/>
      <dgm:spPr/>
      <dgm:t>
        <a:bodyPr/>
        <a:lstStyle/>
        <a:p>
          <a:endParaRPr lang="en-US"/>
        </a:p>
      </dgm:t>
    </dgm:pt>
    <dgm:pt modelId="{411E9BAD-ADB7-4E1B-A023-FD95542B4DC6}" type="sibTrans" cxnId="{DC343CB5-E4CF-4E83-8C29-B4EB0A963E0E}">
      <dgm:prSet/>
      <dgm:spPr/>
      <dgm:t>
        <a:bodyPr/>
        <a:lstStyle/>
        <a:p>
          <a:endParaRPr lang="en-US"/>
        </a:p>
      </dgm:t>
    </dgm:pt>
    <dgm:pt modelId="{6D56204B-710F-4AF1-AE53-B3816FD503AE}">
      <dgm:prSet/>
      <dgm:spPr/>
      <dgm:t>
        <a:bodyPr/>
        <a:lstStyle/>
        <a:p>
          <a:r>
            <a:rPr lang="en-US" b="0" i="0"/>
            <a:t>Model does not take into account the reasons for negative values on features</a:t>
          </a:r>
          <a:endParaRPr lang="en-US"/>
        </a:p>
      </dgm:t>
    </dgm:pt>
    <dgm:pt modelId="{64E3B5E3-C08D-4323-9C3E-36739FAEF230}" type="parTrans" cxnId="{6E6CCAC9-50AB-4D0E-B667-E2A909DBC20C}">
      <dgm:prSet/>
      <dgm:spPr/>
      <dgm:t>
        <a:bodyPr/>
        <a:lstStyle/>
        <a:p>
          <a:endParaRPr lang="en-US"/>
        </a:p>
      </dgm:t>
    </dgm:pt>
    <dgm:pt modelId="{4517EFFC-17EB-4CBF-A1A4-8E8DF201C34E}" type="sibTrans" cxnId="{6E6CCAC9-50AB-4D0E-B667-E2A909DBC20C}">
      <dgm:prSet/>
      <dgm:spPr/>
      <dgm:t>
        <a:bodyPr/>
        <a:lstStyle/>
        <a:p>
          <a:endParaRPr lang="en-US"/>
        </a:p>
      </dgm:t>
    </dgm:pt>
    <dgm:pt modelId="{5DECD865-77AF-43CC-B3E5-9FE26A0462DF}">
      <dgm:prSet/>
      <dgm:spPr/>
      <dgm:t>
        <a:bodyPr/>
        <a:lstStyle/>
        <a:p>
          <a:r>
            <a:rPr lang="en-US" b="0" i="0"/>
            <a:t>Add data to refine model’s predictions and diversify dataset</a:t>
          </a:r>
          <a:endParaRPr lang="en-US"/>
        </a:p>
      </dgm:t>
    </dgm:pt>
    <dgm:pt modelId="{6333D4D3-5639-4E1D-92AE-19ACAB0E44F1}" type="parTrans" cxnId="{4D10538E-FFA5-4698-BBCB-1AEC9ABD8DE0}">
      <dgm:prSet/>
      <dgm:spPr/>
      <dgm:t>
        <a:bodyPr/>
        <a:lstStyle/>
        <a:p>
          <a:endParaRPr lang="en-US"/>
        </a:p>
      </dgm:t>
    </dgm:pt>
    <dgm:pt modelId="{872B1240-8CD3-457A-8BB7-C23E9B26DC0A}" type="sibTrans" cxnId="{4D10538E-FFA5-4698-BBCB-1AEC9ABD8DE0}">
      <dgm:prSet/>
      <dgm:spPr/>
      <dgm:t>
        <a:bodyPr/>
        <a:lstStyle/>
        <a:p>
          <a:endParaRPr lang="en-US"/>
        </a:p>
      </dgm:t>
    </dgm:pt>
    <dgm:pt modelId="{748F27A5-2DA9-40CA-BB14-4BE22C7A0AAB}">
      <dgm:prSet/>
      <dgm:spPr/>
      <dgm:t>
        <a:bodyPr/>
        <a:lstStyle/>
        <a:p>
          <a:r>
            <a:rPr lang="en-US" b="0" i="0" dirty="0"/>
            <a:t>Remove insignificant features to reduce prediction time</a:t>
          </a:r>
          <a:endParaRPr lang="en-US" dirty="0"/>
        </a:p>
      </dgm:t>
    </dgm:pt>
    <dgm:pt modelId="{AF016C69-1223-495E-9F4A-C38DEE650420}" type="parTrans" cxnId="{54DEF662-53AF-41A8-BF34-C4751A403202}">
      <dgm:prSet/>
      <dgm:spPr/>
      <dgm:t>
        <a:bodyPr/>
        <a:lstStyle/>
        <a:p>
          <a:endParaRPr lang="en-US"/>
        </a:p>
      </dgm:t>
    </dgm:pt>
    <dgm:pt modelId="{FD3F2CCC-C401-44B7-B44D-A13C98A5C9C5}" type="sibTrans" cxnId="{54DEF662-53AF-41A8-BF34-C4751A403202}">
      <dgm:prSet/>
      <dgm:spPr/>
      <dgm:t>
        <a:bodyPr/>
        <a:lstStyle/>
        <a:p>
          <a:endParaRPr lang="en-US"/>
        </a:p>
      </dgm:t>
    </dgm:pt>
    <dgm:pt modelId="{540E1191-D2D2-4509-B4F2-8CF75917D775}">
      <dgm:prSet/>
      <dgm:spPr/>
      <dgm:t>
        <a:bodyPr/>
        <a:lstStyle/>
        <a:p>
          <a:r>
            <a:rPr lang="en-US" b="0" i="0"/>
            <a:t>Creates space for additional and more important features for accurate prediction</a:t>
          </a:r>
          <a:endParaRPr lang="en-US"/>
        </a:p>
      </dgm:t>
    </dgm:pt>
    <dgm:pt modelId="{561E7A4F-E625-40C5-AE1F-822992C5FEE5}" type="parTrans" cxnId="{E4C1128D-5A00-4D76-AD81-BC92CADD08D1}">
      <dgm:prSet/>
      <dgm:spPr/>
      <dgm:t>
        <a:bodyPr/>
        <a:lstStyle/>
        <a:p>
          <a:endParaRPr lang="en-US"/>
        </a:p>
      </dgm:t>
    </dgm:pt>
    <dgm:pt modelId="{649C1D5D-D660-4182-B609-6C8AC63D69A6}" type="sibTrans" cxnId="{E4C1128D-5A00-4D76-AD81-BC92CADD08D1}">
      <dgm:prSet/>
      <dgm:spPr/>
      <dgm:t>
        <a:bodyPr/>
        <a:lstStyle/>
        <a:p>
          <a:endParaRPr lang="en-US"/>
        </a:p>
      </dgm:t>
    </dgm:pt>
    <dgm:pt modelId="{A8C1A8EE-DEFF-47C5-A1A3-3CA191EB4837}" type="pres">
      <dgm:prSet presAssocID="{19DB1134-F9BD-4371-BE6D-274CE2F41018}" presName="CompostProcess" presStyleCnt="0">
        <dgm:presLayoutVars>
          <dgm:dir/>
          <dgm:resizeHandles val="exact"/>
        </dgm:presLayoutVars>
      </dgm:prSet>
      <dgm:spPr/>
    </dgm:pt>
    <dgm:pt modelId="{95A83113-A244-45AB-AA4A-03E8D92AC2CD}" type="pres">
      <dgm:prSet presAssocID="{19DB1134-F9BD-4371-BE6D-274CE2F41018}" presName="arrow" presStyleLbl="bgShp" presStyleIdx="0" presStyleCnt="1" custLinFactNeighborY="-380"/>
      <dgm:spPr/>
    </dgm:pt>
    <dgm:pt modelId="{1C074304-A917-4C79-AB38-B72FA9F6C845}" type="pres">
      <dgm:prSet presAssocID="{19DB1134-F9BD-4371-BE6D-274CE2F41018}" presName="linearProcess" presStyleCnt="0"/>
      <dgm:spPr/>
    </dgm:pt>
    <dgm:pt modelId="{49F8CC2D-EEA5-409E-B069-F17518683882}" type="pres">
      <dgm:prSet presAssocID="{FC0C59C1-1DB1-4C87-A1CE-C0829F5E2B5E}" presName="textNode" presStyleLbl="node1" presStyleIdx="0" presStyleCnt="4">
        <dgm:presLayoutVars>
          <dgm:bulletEnabled val="1"/>
        </dgm:presLayoutVars>
      </dgm:prSet>
      <dgm:spPr/>
    </dgm:pt>
    <dgm:pt modelId="{FDE23847-6123-4A13-8742-F2365057FCED}" type="pres">
      <dgm:prSet presAssocID="{931B3E9C-221F-49C0-928A-69072323E128}" presName="sibTrans" presStyleCnt="0"/>
      <dgm:spPr/>
    </dgm:pt>
    <dgm:pt modelId="{8B85A8ED-BA09-499C-80BC-0F456967C4AE}" type="pres">
      <dgm:prSet presAssocID="{46B5A24D-1893-4D82-8F20-CC0557C274E0}" presName="textNode" presStyleLbl="node1" presStyleIdx="1" presStyleCnt="4">
        <dgm:presLayoutVars>
          <dgm:bulletEnabled val="1"/>
        </dgm:presLayoutVars>
      </dgm:prSet>
      <dgm:spPr/>
    </dgm:pt>
    <dgm:pt modelId="{DC1A9154-DD5C-4AC0-9225-DEA00983614B}" type="pres">
      <dgm:prSet presAssocID="{411E9BAD-ADB7-4E1B-A023-FD95542B4DC6}" presName="sibTrans" presStyleCnt="0"/>
      <dgm:spPr/>
    </dgm:pt>
    <dgm:pt modelId="{AAF5849E-A14C-401A-9347-5BBE34E38297}" type="pres">
      <dgm:prSet presAssocID="{5DECD865-77AF-43CC-B3E5-9FE26A0462DF}" presName="textNode" presStyleLbl="node1" presStyleIdx="2" presStyleCnt="4">
        <dgm:presLayoutVars>
          <dgm:bulletEnabled val="1"/>
        </dgm:presLayoutVars>
      </dgm:prSet>
      <dgm:spPr/>
    </dgm:pt>
    <dgm:pt modelId="{D73AD383-4429-4828-9A27-FE248632B103}" type="pres">
      <dgm:prSet presAssocID="{872B1240-8CD3-457A-8BB7-C23E9B26DC0A}" presName="sibTrans" presStyleCnt="0"/>
      <dgm:spPr/>
    </dgm:pt>
    <dgm:pt modelId="{D19D0775-626C-4584-8788-694799D36F0F}" type="pres">
      <dgm:prSet presAssocID="{748F27A5-2DA9-40CA-BB14-4BE22C7A0AAB}" presName="textNode" presStyleLbl="node1" presStyleIdx="3" presStyleCnt="4">
        <dgm:presLayoutVars>
          <dgm:bulletEnabled val="1"/>
        </dgm:presLayoutVars>
      </dgm:prSet>
      <dgm:spPr/>
    </dgm:pt>
  </dgm:ptLst>
  <dgm:cxnLst>
    <dgm:cxn modelId="{6B5F1F05-4D38-4871-AE6E-84C4DE6B157D}" type="presOf" srcId="{748F27A5-2DA9-40CA-BB14-4BE22C7A0AAB}" destId="{D19D0775-626C-4584-8788-694799D36F0F}" srcOrd="0" destOrd="0" presId="urn:microsoft.com/office/officeart/2005/8/layout/hProcess9"/>
    <dgm:cxn modelId="{63642B0F-113D-4972-A4A5-81CF9F44A8B4}" type="presOf" srcId="{6D56204B-710F-4AF1-AE53-B3816FD503AE}" destId="{8B85A8ED-BA09-499C-80BC-0F456967C4AE}" srcOrd="0" destOrd="1" presId="urn:microsoft.com/office/officeart/2005/8/layout/hProcess9"/>
    <dgm:cxn modelId="{54DEF662-53AF-41A8-BF34-C4751A403202}" srcId="{19DB1134-F9BD-4371-BE6D-274CE2F41018}" destId="{748F27A5-2DA9-40CA-BB14-4BE22C7A0AAB}" srcOrd="3" destOrd="0" parTransId="{AF016C69-1223-495E-9F4A-C38DEE650420}" sibTransId="{FD3F2CCC-C401-44B7-B44D-A13C98A5C9C5}"/>
    <dgm:cxn modelId="{7AB5C85A-20C8-4809-8E97-CED97BE64EA9}" srcId="{19DB1134-F9BD-4371-BE6D-274CE2F41018}" destId="{FC0C59C1-1DB1-4C87-A1CE-C0829F5E2B5E}" srcOrd="0" destOrd="0" parTransId="{0264B4F9-5EDA-4D17-85D8-875283CE4589}" sibTransId="{931B3E9C-221F-49C0-928A-69072323E128}"/>
    <dgm:cxn modelId="{E2FBBB82-6C87-4D16-AC64-3E4523BD69B1}" type="presOf" srcId="{46B5A24D-1893-4D82-8F20-CC0557C274E0}" destId="{8B85A8ED-BA09-499C-80BC-0F456967C4AE}" srcOrd="0" destOrd="0" presId="urn:microsoft.com/office/officeart/2005/8/layout/hProcess9"/>
    <dgm:cxn modelId="{894A288B-482D-4265-830B-180E0732AD8A}" type="presOf" srcId="{5DECD865-77AF-43CC-B3E5-9FE26A0462DF}" destId="{AAF5849E-A14C-401A-9347-5BBE34E38297}" srcOrd="0" destOrd="0" presId="urn:microsoft.com/office/officeart/2005/8/layout/hProcess9"/>
    <dgm:cxn modelId="{E4C1128D-5A00-4D76-AD81-BC92CADD08D1}" srcId="{748F27A5-2DA9-40CA-BB14-4BE22C7A0AAB}" destId="{540E1191-D2D2-4509-B4F2-8CF75917D775}" srcOrd="0" destOrd="0" parTransId="{561E7A4F-E625-40C5-AE1F-822992C5FEE5}" sibTransId="{649C1D5D-D660-4182-B609-6C8AC63D69A6}"/>
    <dgm:cxn modelId="{75CE408D-D576-4012-A8B3-8E611433EA7E}" type="presOf" srcId="{FC0C59C1-1DB1-4C87-A1CE-C0829F5E2B5E}" destId="{49F8CC2D-EEA5-409E-B069-F17518683882}" srcOrd="0" destOrd="0" presId="urn:microsoft.com/office/officeart/2005/8/layout/hProcess9"/>
    <dgm:cxn modelId="{4D10538E-FFA5-4698-BBCB-1AEC9ABD8DE0}" srcId="{19DB1134-F9BD-4371-BE6D-274CE2F41018}" destId="{5DECD865-77AF-43CC-B3E5-9FE26A0462DF}" srcOrd="2" destOrd="0" parTransId="{6333D4D3-5639-4E1D-92AE-19ACAB0E44F1}" sibTransId="{872B1240-8CD3-457A-8BB7-C23E9B26DC0A}"/>
    <dgm:cxn modelId="{DC343CB5-E4CF-4E83-8C29-B4EB0A963E0E}" srcId="{19DB1134-F9BD-4371-BE6D-274CE2F41018}" destId="{46B5A24D-1893-4D82-8F20-CC0557C274E0}" srcOrd="1" destOrd="0" parTransId="{36030724-F4F3-4562-B9BC-BFD93BDE20F9}" sibTransId="{411E9BAD-ADB7-4E1B-A023-FD95542B4DC6}"/>
    <dgm:cxn modelId="{6E6CCAC9-50AB-4D0E-B667-E2A909DBC20C}" srcId="{46B5A24D-1893-4D82-8F20-CC0557C274E0}" destId="{6D56204B-710F-4AF1-AE53-B3816FD503AE}" srcOrd="0" destOrd="0" parTransId="{64E3B5E3-C08D-4323-9C3E-36739FAEF230}" sibTransId="{4517EFFC-17EB-4CBF-A1A4-8E8DF201C34E}"/>
    <dgm:cxn modelId="{DE4A74DB-BF21-4A08-A8EE-CF2642E2F2A4}" type="presOf" srcId="{19DB1134-F9BD-4371-BE6D-274CE2F41018}" destId="{A8C1A8EE-DEFF-47C5-A1A3-3CA191EB4837}" srcOrd="0" destOrd="0" presId="urn:microsoft.com/office/officeart/2005/8/layout/hProcess9"/>
    <dgm:cxn modelId="{365F3FE0-18D9-4C3E-9EA5-9826F911CAA1}" type="presOf" srcId="{540E1191-D2D2-4509-B4F2-8CF75917D775}" destId="{D19D0775-626C-4584-8788-694799D36F0F}" srcOrd="0" destOrd="1" presId="urn:microsoft.com/office/officeart/2005/8/layout/hProcess9"/>
    <dgm:cxn modelId="{5C5BB9B9-6E42-4B8D-A21A-39801831C33D}" type="presParOf" srcId="{A8C1A8EE-DEFF-47C5-A1A3-3CA191EB4837}" destId="{95A83113-A244-45AB-AA4A-03E8D92AC2CD}" srcOrd="0" destOrd="0" presId="urn:microsoft.com/office/officeart/2005/8/layout/hProcess9"/>
    <dgm:cxn modelId="{81C1E535-7812-4F0F-8279-0242BDB137DA}" type="presParOf" srcId="{A8C1A8EE-DEFF-47C5-A1A3-3CA191EB4837}" destId="{1C074304-A917-4C79-AB38-B72FA9F6C845}" srcOrd="1" destOrd="0" presId="urn:microsoft.com/office/officeart/2005/8/layout/hProcess9"/>
    <dgm:cxn modelId="{87F4B737-2B38-4659-AE4B-E5DEF0939EEC}" type="presParOf" srcId="{1C074304-A917-4C79-AB38-B72FA9F6C845}" destId="{49F8CC2D-EEA5-409E-B069-F17518683882}" srcOrd="0" destOrd="0" presId="urn:microsoft.com/office/officeart/2005/8/layout/hProcess9"/>
    <dgm:cxn modelId="{5369B33F-8D5A-45B7-B086-F29E62607C0A}" type="presParOf" srcId="{1C074304-A917-4C79-AB38-B72FA9F6C845}" destId="{FDE23847-6123-4A13-8742-F2365057FCED}" srcOrd="1" destOrd="0" presId="urn:microsoft.com/office/officeart/2005/8/layout/hProcess9"/>
    <dgm:cxn modelId="{ECF31B9F-2C9A-4123-BF24-086120784663}" type="presParOf" srcId="{1C074304-A917-4C79-AB38-B72FA9F6C845}" destId="{8B85A8ED-BA09-499C-80BC-0F456967C4AE}" srcOrd="2" destOrd="0" presId="urn:microsoft.com/office/officeart/2005/8/layout/hProcess9"/>
    <dgm:cxn modelId="{5A6236A0-9271-4B26-A97E-130D790EE417}" type="presParOf" srcId="{1C074304-A917-4C79-AB38-B72FA9F6C845}" destId="{DC1A9154-DD5C-4AC0-9225-DEA00983614B}" srcOrd="3" destOrd="0" presId="urn:microsoft.com/office/officeart/2005/8/layout/hProcess9"/>
    <dgm:cxn modelId="{25ABECA9-AB3F-4294-ACF7-0ED14A0B805D}" type="presParOf" srcId="{1C074304-A917-4C79-AB38-B72FA9F6C845}" destId="{AAF5849E-A14C-401A-9347-5BBE34E38297}" srcOrd="4" destOrd="0" presId="urn:microsoft.com/office/officeart/2005/8/layout/hProcess9"/>
    <dgm:cxn modelId="{49D586F9-EDE2-4BA9-8545-4742C6907583}" type="presParOf" srcId="{1C074304-A917-4C79-AB38-B72FA9F6C845}" destId="{D73AD383-4429-4828-9A27-FE248632B103}" srcOrd="5" destOrd="0" presId="urn:microsoft.com/office/officeart/2005/8/layout/hProcess9"/>
    <dgm:cxn modelId="{0D8C78D7-14D6-4BFB-A7E4-D1F6218817E7}" type="presParOf" srcId="{1C074304-A917-4C79-AB38-B72FA9F6C845}" destId="{D19D0775-626C-4584-8788-694799D36F0F}"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EDB1E1-8F50-4980-A45A-BCD13BCAEE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5CE241-08CD-4C6B-9A68-23F1D88D54EC}">
      <dgm:prSet phldrT="[Text]" custT="1"/>
      <dgm:spPr/>
      <dgm:t>
        <a:bodyPr/>
        <a:lstStyle/>
        <a:p>
          <a:r>
            <a:rPr lang="en-US" sz="1800" dirty="0"/>
            <a:t>Problems to Address</a:t>
          </a:r>
        </a:p>
      </dgm:t>
    </dgm:pt>
    <dgm:pt modelId="{FD1E90C7-21D9-4C45-8452-40258FB4E274}" type="parTrans" cxnId="{AB3720C7-1906-42E1-84D4-8FA828DF1ECF}">
      <dgm:prSet/>
      <dgm:spPr/>
      <dgm:t>
        <a:bodyPr/>
        <a:lstStyle/>
        <a:p>
          <a:endParaRPr lang="en-US"/>
        </a:p>
      </dgm:t>
    </dgm:pt>
    <dgm:pt modelId="{6C46D7AC-5E6D-4424-AEAF-BDA15C6198EC}" type="sibTrans" cxnId="{AB3720C7-1906-42E1-84D4-8FA828DF1ECF}">
      <dgm:prSet/>
      <dgm:spPr/>
      <dgm:t>
        <a:bodyPr/>
        <a:lstStyle/>
        <a:p>
          <a:endParaRPr lang="en-US"/>
        </a:p>
      </dgm:t>
    </dgm:pt>
    <dgm:pt modelId="{5D759B58-95EF-4434-A2DD-B7170A8741DD}" type="pres">
      <dgm:prSet presAssocID="{38EDB1E1-8F50-4980-A45A-BCD13BCAEE21}" presName="linear" presStyleCnt="0">
        <dgm:presLayoutVars>
          <dgm:animLvl val="lvl"/>
          <dgm:resizeHandles val="exact"/>
        </dgm:presLayoutVars>
      </dgm:prSet>
      <dgm:spPr/>
    </dgm:pt>
    <dgm:pt modelId="{FEE96664-2E77-4F42-AD9A-E78FA8C2852A}" type="pres">
      <dgm:prSet presAssocID="{D05CE241-08CD-4C6B-9A68-23F1D88D54EC}" presName="parentText" presStyleLbl="node1" presStyleIdx="0" presStyleCnt="1" custLinFactNeighborY="3396">
        <dgm:presLayoutVars>
          <dgm:chMax val="0"/>
          <dgm:bulletEnabled val="1"/>
        </dgm:presLayoutVars>
      </dgm:prSet>
      <dgm:spPr/>
    </dgm:pt>
  </dgm:ptLst>
  <dgm:cxnLst>
    <dgm:cxn modelId="{557A688C-C49E-4EEF-A074-4F8848E630E7}" type="presOf" srcId="{38EDB1E1-8F50-4980-A45A-BCD13BCAEE21}" destId="{5D759B58-95EF-4434-A2DD-B7170A8741DD}" srcOrd="0" destOrd="0" presId="urn:microsoft.com/office/officeart/2005/8/layout/vList2"/>
    <dgm:cxn modelId="{AB3720C7-1906-42E1-84D4-8FA828DF1ECF}" srcId="{38EDB1E1-8F50-4980-A45A-BCD13BCAEE21}" destId="{D05CE241-08CD-4C6B-9A68-23F1D88D54EC}" srcOrd="0" destOrd="0" parTransId="{FD1E90C7-21D9-4C45-8452-40258FB4E274}" sibTransId="{6C46D7AC-5E6D-4424-AEAF-BDA15C6198EC}"/>
    <dgm:cxn modelId="{3D1D88FD-D199-46C3-95BB-0BCB2D4ED5DE}" type="presOf" srcId="{D05CE241-08CD-4C6B-9A68-23F1D88D54EC}" destId="{FEE96664-2E77-4F42-AD9A-E78FA8C2852A}" srcOrd="0" destOrd="0" presId="urn:microsoft.com/office/officeart/2005/8/layout/vList2"/>
    <dgm:cxn modelId="{F3684946-4273-4774-A66C-54A0C01D9558}" type="presParOf" srcId="{5D759B58-95EF-4434-A2DD-B7170A8741DD}" destId="{FEE96664-2E77-4F42-AD9A-E78FA8C2852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EDB1E1-8F50-4980-A45A-BCD13BCAEE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5CE241-08CD-4C6B-9A68-23F1D88D54EC}">
      <dgm:prSet phldrT="[Text]" custT="1"/>
      <dgm:spPr/>
      <dgm:t>
        <a:bodyPr/>
        <a:lstStyle/>
        <a:p>
          <a:r>
            <a:rPr lang="en-US" sz="1800" dirty="0"/>
            <a:t>Risks/Challenges</a:t>
          </a:r>
        </a:p>
      </dgm:t>
    </dgm:pt>
    <dgm:pt modelId="{FD1E90C7-21D9-4C45-8452-40258FB4E274}" type="parTrans" cxnId="{AB3720C7-1906-42E1-84D4-8FA828DF1ECF}">
      <dgm:prSet/>
      <dgm:spPr/>
      <dgm:t>
        <a:bodyPr/>
        <a:lstStyle/>
        <a:p>
          <a:endParaRPr lang="en-US"/>
        </a:p>
      </dgm:t>
    </dgm:pt>
    <dgm:pt modelId="{6C46D7AC-5E6D-4424-AEAF-BDA15C6198EC}" type="sibTrans" cxnId="{AB3720C7-1906-42E1-84D4-8FA828DF1ECF}">
      <dgm:prSet/>
      <dgm:spPr/>
      <dgm:t>
        <a:bodyPr/>
        <a:lstStyle/>
        <a:p>
          <a:endParaRPr lang="en-US"/>
        </a:p>
      </dgm:t>
    </dgm:pt>
    <dgm:pt modelId="{5D759B58-95EF-4434-A2DD-B7170A8741DD}" type="pres">
      <dgm:prSet presAssocID="{38EDB1E1-8F50-4980-A45A-BCD13BCAEE21}" presName="linear" presStyleCnt="0">
        <dgm:presLayoutVars>
          <dgm:animLvl val="lvl"/>
          <dgm:resizeHandles val="exact"/>
        </dgm:presLayoutVars>
      </dgm:prSet>
      <dgm:spPr/>
    </dgm:pt>
    <dgm:pt modelId="{FEE96664-2E77-4F42-AD9A-E78FA8C2852A}" type="pres">
      <dgm:prSet presAssocID="{D05CE241-08CD-4C6B-9A68-23F1D88D54EC}" presName="parentText" presStyleLbl="node1" presStyleIdx="0" presStyleCnt="1" custLinFactX="-68702" custLinFactY="226708" custLinFactNeighborX="-100000" custLinFactNeighborY="300000">
        <dgm:presLayoutVars>
          <dgm:chMax val="0"/>
          <dgm:bulletEnabled val="1"/>
        </dgm:presLayoutVars>
      </dgm:prSet>
      <dgm:spPr/>
    </dgm:pt>
  </dgm:ptLst>
  <dgm:cxnLst>
    <dgm:cxn modelId="{557A688C-C49E-4EEF-A074-4F8848E630E7}" type="presOf" srcId="{38EDB1E1-8F50-4980-A45A-BCD13BCAEE21}" destId="{5D759B58-95EF-4434-A2DD-B7170A8741DD}" srcOrd="0" destOrd="0" presId="urn:microsoft.com/office/officeart/2005/8/layout/vList2"/>
    <dgm:cxn modelId="{AB3720C7-1906-42E1-84D4-8FA828DF1ECF}" srcId="{38EDB1E1-8F50-4980-A45A-BCD13BCAEE21}" destId="{D05CE241-08CD-4C6B-9A68-23F1D88D54EC}" srcOrd="0" destOrd="0" parTransId="{FD1E90C7-21D9-4C45-8452-40258FB4E274}" sibTransId="{6C46D7AC-5E6D-4424-AEAF-BDA15C6198EC}"/>
    <dgm:cxn modelId="{3D1D88FD-D199-46C3-95BB-0BCB2D4ED5DE}" type="presOf" srcId="{D05CE241-08CD-4C6B-9A68-23F1D88D54EC}" destId="{FEE96664-2E77-4F42-AD9A-E78FA8C2852A}" srcOrd="0" destOrd="0" presId="urn:microsoft.com/office/officeart/2005/8/layout/vList2"/>
    <dgm:cxn modelId="{F3684946-4273-4774-A66C-54A0C01D9558}" type="presParOf" srcId="{5D759B58-95EF-4434-A2DD-B7170A8741DD}" destId="{FEE96664-2E77-4F42-AD9A-E78FA8C2852A}"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9ED8F-BFF6-459C-8B6A-BC9ECFBA2380}">
      <dsp:nvSpPr>
        <dsp:cNvPr id="0" name=""/>
        <dsp:cNvSpPr/>
      </dsp:nvSpPr>
      <dsp:spPr>
        <a:xfrm>
          <a:off x="0" y="302664"/>
          <a:ext cx="8596668" cy="245385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97" tIns="395732" rIns="667197"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a:t>What features are most important when considering an applicant?</a:t>
          </a:r>
          <a:endParaRPr lang="en-US" sz="1900" kern="1200"/>
        </a:p>
        <a:p>
          <a:pPr marL="171450" lvl="1" indent="-171450" algn="l" defTabSz="844550">
            <a:lnSpc>
              <a:spcPct val="90000"/>
            </a:lnSpc>
            <a:spcBef>
              <a:spcPct val="0"/>
            </a:spcBef>
            <a:spcAft>
              <a:spcPct val="15000"/>
            </a:spcAft>
            <a:buChar char="•"/>
          </a:pPr>
          <a:r>
            <a:rPr lang="en-US" sz="1900" b="0" i="0" kern="1200"/>
            <a:t>How can we reduce bias when using predictive models that are based on previous loan approvals originally manually determined?</a:t>
          </a:r>
          <a:endParaRPr lang="en-US" sz="1900" kern="1200"/>
        </a:p>
        <a:p>
          <a:pPr marL="171450" lvl="1" indent="-171450" algn="l" defTabSz="844550">
            <a:lnSpc>
              <a:spcPct val="90000"/>
            </a:lnSpc>
            <a:spcBef>
              <a:spcPct val="0"/>
            </a:spcBef>
            <a:spcAft>
              <a:spcPct val="15000"/>
            </a:spcAft>
            <a:buChar char="•"/>
          </a:pPr>
          <a:r>
            <a:rPr lang="en-US" sz="1900" b="0" i="0" kern="1200"/>
            <a:t>Using previous loan approvals for the model, are those features still applicable today?</a:t>
          </a:r>
          <a:endParaRPr lang="en-US" sz="1900" kern="1200"/>
        </a:p>
        <a:p>
          <a:pPr marL="171450" lvl="1" indent="-171450" algn="l" defTabSz="844550">
            <a:lnSpc>
              <a:spcPct val="90000"/>
            </a:lnSpc>
            <a:spcBef>
              <a:spcPct val="0"/>
            </a:spcBef>
            <a:spcAft>
              <a:spcPct val="15000"/>
            </a:spcAft>
            <a:buChar char="•"/>
          </a:pPr>
          <a:r>
            <a:rPr lang="en-US" sz="1900" b="0" i="0" kern="1200"/>
            <a:t>Is the applicant pool diverse enough to ensure a statistically relevant model? </a:t>
          </a:r>
          <a:endParaRPr lang="en-US" sz="1900" kern="1200"/>
        </a:p>
      </dsp:txBody>
      <dsp:txXfrm>
        <a:off x="0" y="302664"/>
        <a:ext cx="8596668" cy="2453850"/>
      </dsp:txXfrm>
    </dsp:sp>
    <dsp:sp modelId="{D8BB999C-F823-4999-A991-570C83E989DA}">
      <dsp:nvSpPr>
        <dsp:cNvPr id="0" name=""/>
        <dsp:cNvSpPr/>
      </dsp:nvSpPr>
      <dsp:spPr>
        <a:xfrm>
          <a:off x="429833" y="22224"/>
          <a:ext cx="6017667" cy="560880"/>
        </a:xfrm>
        <a:prstGeom prst="roundRect">
          <a:avLst/>
        </a:prstGeom>
        <a:solidFill>
          <a:srgbClr val="263559"/>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7454" tIns="0" rIns="227454" bIns="0" numCol="1" spcCol="1270" anchor="ctr" anchorCtr="0">
          <a:noAutofit/>
        </a:bodyPr>
        <a:lstStyle/>
        <a:p>
          <a:pPr marL="0" lvl="0" indent="0" algn="l" defTabSz="844550">
            <a:lnSpc>
              <a:spcPct val="90000"/>
            </a:lnSpc>
            <a:spcBef>
              <a:spcPct val="0"/>
            </a:spcBef>
            <a:spcAft>
              <a:spcPct val="35000"/>
            </a:spcAft>
            <a:buNone/>
          </a:pPr>
          <a:r>
            <a:rPr lang="en-US" sz="1900" b="0" i="0" kern="1200"/>
            <a:t>Key questions</a:t>
          </a:r>
          <a:endParaRPr lang="en-US" sz="1900" kern="1200"/>
        </a:p>
      </dsp:txBody>
      <dsp:txXfrm>
        <a:off x="457213" y="49604"/>
        <a:ext cx="5962907" cy="506120"/>
      </dsp:txXfrm>
    </dsp:sp>
    <dsp:sp modelId="{34E8BF67-E825-4FF4-AD84-68BA72F0FAB4}">
      <dsp:nvSpPr>
        <dsp:cNvPr id="0" name=""/>
        <dsp:cNvSpPr/>
      </dsp:nvSpPr>
      <dsp:spPr>
        <a:xfrm>
          <a:off x="0" y="3139555"/>
          <a:ext cx="8596668" cy="1286775"/>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97" tIns="395732" rIns="667197"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a:t>Using data science, we can create a predictive model using classification and guidance from the Equal Credit Opportunity Act to determine whether or not an applicant is eligible for a loan. </a:t>
          </a:r>
          <a:endParaRPr lang="en-US" sz="1900" kern="1200"/>
        </a:p>
      </dsp:txBody>
      <dsp:txXfrm>
        <a:off x="0" y="3139555"/>
        <a:ext cx="8596668" cy="1286775"/>
      </dsp:txXfrm>
    </dsp:sp>
    <dsp:sp modelId="{FA552D27-05B6-4C45-8DEC-A281BC8B52D6}">
      <dsp:nvSpPr>
        <dsp:cNvPr id="0" name=""/>
        <dsp:cNvSpPr/>
      </dsp:nvSpPr>
      <dsp:spPr>
        <a:xfrm>
          <a:off x="429833" y="2859115"/>
          <a:ext cx="6017667" cy="560880"/>
        </a:xfrm>
        <a:prstGeom prst="roundRect">
          <a:avLst/>
        </a:prstGeom>
        <a:solidFill>
          <a:srgbClr val="263559"/>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7454" tIns="0" rIns="227454" bIns="0" numCol="1" spcCol="1270" anchor="ctr" anchorCtr="0">
          <a:noAutofit/>
        </a:bodyPr>
        <a:lstStyle/>
        <a:p>
          <a:pPr marL="0" lvl="0" indent="0" algn="l" defTabSz="844550">
            <a:lnSpc>
              <a:spcPct val="90000"/>
            </a:lnSpc>
            <a:spcBef>
              <a:spcPct val="0"/>
            </a:spcBef>
            <a:spcAft>
              <a:spcPct val="35000"/>
            </a:spcAft>
            <a:buNone/>
          </a:pPr>
          <a:r>
            <a:rPr lang="en-US" sz="1900" b="0" i="0" kern="1200"/>
            <a:t>Problem formulation</a:t>
          </a:r>
          <a:endParaRPr lang="en-US" sz="1900" kern="1200"/>
        </a:p>
      </dsp:txBody>
      <dsp:txXfrm>
        <a:off x="457213" y="2886495"/>
        <a:ext cx="5962907"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9C800-5FE7-4DE0-BE80-95B46D197931}">
      <dsp:nvSpPr>
        <dsp:cNvPr id="0" name=""/>
        <dsp:cNvSpPr/>
      </dsp:nvSpPr>
      <dsp:spPr>
        <a:xfrm>
          <a:off x="1306127" y="543549"/>
          <a:ext cx="6872301" cy="3302520"/>
        </a:xfrm>
        <a:prstGeom prst="rect">
          <a:avLst/>
        </a:prstGeom>
        <a:solidFill>
          <a:srgbClr val="DBE0E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446879-91DA-4152-BA29-4702A00942C2}">
      <dsp:nvSpPr>
        <dsp:cNvPr id="0" name=""/>
        <dsp:cNvSpPr/>
      </dsp:nvSpPr>
      <dsp:spPr>
        <a:xfrm>
          <a:off x="1676450" y="929769"/>
          <a:ext cx="2967496" cy="282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ctr" defTabSz="889000">
            <a:lnSpc>
              <a:spcPct val="100000"/>
            </a:lnSpc>
            <a:spcBef>
              <a:spcPct val="0"/>
            </a:spcBef>
            <a:spcAft>
              <a:spcPct val="35000"/>
            </a:spcAft>
            <a:buNone/>
          </a:pPr>
          <a:r>
            <a:rPr lang="en-US" sz="2000" b="1" i="0" kern="1200" dirty="0">
              <a:solidFill>
                <a:srgbClr val="263559"/>
              </a:solidFill>
              <a:effectLst/>
            </a:rPr>
            <a:t>Features that positively affect loan eligibility:</a:t>
          </a:r>
        </a:p>
        <a:p>
          <a:pPr marL="0" lvl="0" indent="0" algn="ctr" defTabSz="889000">
            <a:lnSpc>
              <a:spcPct val="100000"/>
            </a:lnSpc>
            <a:spcBef>
              <a:spcPct val="0"/>
            </a:spcBef>
            <a:spcAft>
              <a:spcPct val="35000"/>
            </a:spcAft>
            <a:buNone/>
          </a:pPr>
          <a:endParaRPr lang="en-US" sz="900" b="1" i="0" kern="1200" dirty="0">
            <a:effectLst/>
          </a:endParaRPr>
        </a:p>
        <a:p>
          <a:pPr marL="171450" lvl="1" indent="-171450" algn="l" defTabSz="800100">
            <a:lnSpc>
              <a:spcPct val="100000"/>
            </a:lnSpc>
            <a:spcBef>
              <a:spcPct val="0"/>
            </a:spcBef>
            <a:spcAft>
              <a:spcPct val="15000"/>
            </a:spcAft>
            <a:buChar char="•"/>
          </a:pPr>
          <a:r>
            <a:rPr lang="en-US" sz="1800" b="0" i="0" kern="1200" dirty="0"/>
            <a:t>Debt-to-income ratio</a:t>
          </a:r>
          <a:endParaRPr lang="en-US" sz="1800" kern="1200" dirty="0"/>
        </a:p>
        <a:p>
          <a:pPr marL="171450" lvl="1" indent="-171450" algn="l" defTabSz="800100">
            <a:lnSpc>
              <a:spcPct val="100000"/>
            </a:lnSpc>
            <a:spcBef>
              <a:spcPct val="0"/>
            </a:spcBef>
            <a:spcAft>
              <a:spcPct val="15000"/>
            </a:spcAft>
            <a:buChar char="•"/>
          </a:pPr>
          <a:endParaRPr lang="en-US" sz="1800" kern="1200" dirty="0"/>
        </a:p>
        <a:p>
          <a:pPr marL="171450" lvl="1" indent="-171450" algn="l" defTabSz="800100">
            <a:lnSpc>
              <a:spcPct val="100000"/>
            </a:lnSpc>
            <a:spcBef>
              <a:spcPct val="0"/>
            </a:spcBef>
            <a:spcAft>
              <a:spcPct val="15000"/>
            </a:spcAft>
            <a:buChar char="•"/>
          </a:pPr>
          <a:r>
            <a:rPr lang="en-US" sz="1800" b="0" i="0" kern="1200" dirty="0"/>
            <a:t>Number of existing credit lines</a:t>
          </a:r>
          <a:endParaRPr lang="en-US" sz="1800" kern="1200" dirty="0"/>
        </a:p>
        <a:p>
          <a:pPr marL="171450" lvl="1" indent="-171450" algn="l" defTabSz="800100">
            <a:lnSpc>
              <a:spcPct val="100000"/>
            </a:lnSpc>
            <a:spcBef>
              <a:spcPct val="0"/>
            </a:spcBef>
            <a:spcAft>
              <a:spcPct val="15000"/>
            </a:spcAft>
            <a:buChar char="•"/>
          </a:pPr>
          <a:endParaRPr lang="en-US" sz="1800" kern="1200" dirty="0"/>
        </a:p>
        <a:p>
          <a:pPr marL="171450" lvl="1" indent="-171450" algn="l" defTabSz="800100">
            <a:lnSpc>
              <a:spcPct val="100000"/>
            </a:lnSpc>
            <a:spcBef>
              <a:spcPct val="0"/>
            </a:spcBef>
            <a:spcAft>
              <a:spcPct val="15000"/>
            </a:spcAft>
            <a:buChar char="•"/>
          </a:pPr>
          <a:r>
            <a:rPr lang="en-US" sz="1800" b="0" i="0" kern="1200" dirty="0"/>
            <a:t>Number of recent inquiries</a:t>
          </a:r>
          <a:endParaRPr lang="en-US" sz="1800" kern="1200" dirty="0"/>
        </a:p>
      </dsp:txBody>
      <dsp:txXfrm>
        <a:off x="1676450" y="929769"/>
        <a:ext cx="2967496" cy="2825265"/>
      </dsp:txXfrm>
    </dsp:sp>
    <dsp:sp modelId="{E3C07D77-8FFD-4BA6-9BA1-600692DC6969}">
      <dsp:nvSpPr>
        <dsp:cNvPr id="0" name=""/>
        <dsp:cNvSpPr/>
      </dsp:nvSpPr>
      <dsp:spPr>
        <a:xfrm>
          <a:off x="4768870" y="940053"/>
          <a:ext cx="3424847" cy="282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ctr" defTabSz="889000">
            <a:lnSpc>
              <a:spcPct val="90000"/>
            </a:lnSpc>
            <a:spcBef>
              <a:spcPct val="0"/>
            </a:spcBef>
            <a:spcAft>
              <a:spcPct val="35000"/>
            </a:spcAft>
            <a:buNone/>
          </a:pPr>
          <a:r>
            <a:rPr lang="en-US" sz="2000" b="1" i="0" kern="1200" dirty="0">
              <a:solidFill>
                <a:srgbClr val="263559"/>
              </a:solidFill>
              <a:effectLst/>
            </a:rPr>
            <a:t>Features that negatively affect loan eligibility:</a:t>
          </a:r>
          <a:endParaRPr lang="en-US" sz="2000" b="1" kern="1200" dirty="0">
            <a:solidFill>
              <a:srgbClr val="263559"/>
            </a:solidFill>
            <a:effectLst/>
          </a:endParaRP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b="0" i="0" kern="1200" dirty="0"/>
            <a:t>Number of years at present job</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b="0" i="0" kern="1200" dirty="0"/>
            <a:t>Age of applicant’s oldest credit line</a:t>
          </a:r>
          <a:endParaRPr lang="en-US" sz="1800" kern="1200" dirty="0"/>
        </a:p>
      </dsp:txBody>
      <dsp:txXfrm>
        <a:off x="4768870" y="940053"/>
        <a:ext cx="3424847" cy="2825265"/>
      </dsp:txXfrm>
    </dsp:sp>
    <dsp:sp modelId="{4E483CF8-AFD7-476E-B5A5-04411AACDE8D}">
      <dsp:nvSpPr>
        <dsp:cNvPr id="0" name=""/>
        <dsp:cNvSpPr/>
      </dsp:nvSpPr>
      <dsp:spPr>
        <a:xfrm>
          <a:off x="1048495" y="201953"/>
          <a:ext cx="697623" cy="692278"/>
        </a:xfrm>
        <a:prstGeom prst="plus">
          <a:avLst>
            <a:gd name="adj" fmla="val 32810"/>
          </a:avLst>
        </a:prstGeom>
        <a:solidFill>
          <a:srgbClr val="4E659C"/>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BE5F7-9763-41A2-9EEA-F7A39E06AE3E}">
      <dsp:nvSpPr>
        <dsp:cNvPr id="0" name=""/>
        <dsp:cNvSpPr/>
      </dsp:nvSpPr>
      <dsp:spPr>
        <a:xfrm>
          <a:off x="7552262" y="534250"/>
          <a:ext cx="802986" cy="186407"/>
        </a:xfrm>
        <a:prstGeom prst="rect">
          <a:avLst/>
        </a:prstGeom>
        <a:solidFill>
          <a:srgbClr val="4E659C"/>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4EB865-10F5-4EAD-8419-B6344BC74F1A}">
      <dsp:nvSpPr>
        <dsp:cNvPr id="0" name=""/>
        <dsp:cNvSpPr/>
      </dsp:nvSpPr>
      <dsp:spPr>
        <a:xfrm>
          <a:off x="4742278" y="946095"/>
          <a:ext cx="734" cy="269840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CC715-AB59-41CE-90AE-78A93EBC72DD}">
      <dsp:nvSpPr>
        <dsp:cNvPr id="0" name=""/>
        <dsp:cNvSpPr/>
      </dsp:nvSpPr>
      <dsp:spPr>
        <a:xfrm rot="5400000">
          <a:off x="5272287" y="-2031953"/>
          <a:ext cx="1146893" cy="550186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a:t>Many outliers</a:t>
          </a:r>
          <a:endParaRPr lang="en-US" sz="1500" kern="1200" dirty="0"/>
        </a:p>
        <a:p>
          <a:pPr marL="114300" lvl="1" indent="-114300" algn="l" defTabSz="666750">
            <a:lnSpc>
              <a:spcPct val="90000"/>
            </a:lnSpc>
            <a:spcBef>
              <a:spcPct val="0"/>
            </a:spcBef>
            <a:spcAft>
              <a:spcPct val="15000"/>
            </a:spcAft>
            <a:buChar char="•"/>
          </a:pPr>
          <a:r>
            <a:rPr lang="en-US" sz="1500" b="0" i="0" kern="1200" dirty="0"/>
            <a:t>Precision was fairly high, but the recall was extremely low</a:t>
          </a:r>
          <a:endParaRPr lang="en-US" sz="1500" kern="1200" dirty="0"/>
        </a:p>
        <a:p>
          <a:pPr marL="114300" lvl="1" indent="-114300" algn="l" defTabSz="666750">
            <a:lnSpc>
              <a:spcPct val="90000"/>
            </a:lnSpc>
            <a:spcBef>
              <a:spcPct val="0"/>
            </a:spcBef>
            <a:spcAft>
              <a:spcPct val="15000"/>
            </a:spcAft>
            <a:buChar char="•"/>
          </a:pPr>
          <a:r>
            <a:rPr lang="en-US" sz="1500" b="0" i="0" kern="1200" dirty="0"/>
            <a:t>Results in numerous false positives, incorrect predictions, fails to identify eligible applicants </a:t>
          </a:r>
          <a:endParaRPr lang="en-US" sz="1500" kern="1200" dirty="0"/>
        </a:p>
      </dsp:txBody>
      <dsp:txXfrm rot="-5400000">
        <a:off x="3094801" y="201520"/>
        <a:ext cx="5445880" cy="1034919"/>
      </dsp:txXfrm>
    </dsp:sp>
    <dsp:sp modelId="{A1CC08EF-4370-49FA-8701-BD430795D084}">
      <dsp:nvSpPr>
        <dsp:cNvPr id="0" name=""/>
        <dsp:cNvSpPr/>
      </dsp:nvSpPr>
      <dsp:spPr>
        <a:xfrm>
          <a:off x="0" y="2172"/>
          <a:ext cx="3094800" cy="14336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Logistic Regression:</a:t>
          </a:r>
        </a:p>
        <a:p>
          <a:pPr marL="0" lvl="0" indent="0" algn="ctr" defTabSz="933450">
            <a:lnSpc>
              <a:spcPct val="90000"/>
            </a:lnSpc>
            <a:spcBef>
              <a:spcPct val="0"/>
            </a:spcBef>
            <a:spcAft>
              <a:spcPct val="35000"/>
            </a:spcAft>
            <a:buNone/>
          </a:pPr>
          <a:r>
            <a:rPr lang="en-US" sz="2100" b="0" i="0" kern="1200" dirty="0"/>
            <a:t> </a:t>
          </a:r>
          <a:r>
            <a:rPr lang="en-US" sz="1600" b="0" i="0" kern="1200" dirty="0"/>
            <a:t>Nonlinear prediction model</a:t>
          </a:r>
          <a:endParaRPr lang="en-US" sz="1600" kern="1200" dirty="0"/>
        </a:p>
      </dsp:txBody>
      <dsp:txXfrm>
        <a:off x="69983" y="72155"/>
        <a:ext cx="2954834" cy="1293650"/>
      </dsp:txXfrm>
    </dsp:sp>
    <dsp:sp modelId="{AB652CA0-AC66-4EAF-83D7-33DF6762CF8D}">
      <dsp:nvSpPr>
        <dsp:cNvPr id="0" name=""/>
        <dsp:cNvSpPr/>
      </dsp:nvSpPr>
      <dsp:spPr>
        <a:xfrm rot="5400000">
          <a:off x="5272287" y="-526656"/>
          <a:ext cx="1146893" cy="550186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Base model overfit data, extremely low recall</a:t>
          </a:r>
          <a:endParaRPr lang="en-US" sz="1500" kern="1200"/>
        </a:p>
        <a:p>
          <a:pPr marL="114300" lvl="1" indent="-114300" algn="l" defTabSz="666750">
            <a:lnSpc>
              <a:spcPct val="90000"/>
            </a:lnSpc>
            <a:spcBef>
              <a:spcPct val="0"/>
            </a:spcBef>
            <a:spcAft>
              <a:spcPct val="15000"/>
            </a:spcAft>
            <a:buChar char="•"/>
          </a:pPr>
          <a:r>
            <a:rPr lang="en-US" sz="1500" b="0" i="0" kern="1200" dirty="0"/>
            <a:t>Tuned model has improved recall and accuracy</a:t>
          </a:r>
          <a:endParaRPr lang="en-US" sz="1500" kern="1200" dirty="0"/>
        </a:p>
      </dsp:txBody>
      <dsp:txXfrm rot="-5400000">
        <a:off x="3094801" y="1706817"/>
        <a:ext cx="5445880" cy="1034919"/>
      </dsp:txXfrm>
    </dsp:sp>
    <dsp:sp modelId="{CD534171-9B4B-4190-B9AE-C6F010FD27C6}">
      <dsp:nvSpPr>
        <dsp:cNvPr id="0" name=""/>
        <dsp:cNvSpPr/>
      </dsp:nvSpPr>
      <dsp:spPr>
        <a:xfrm>
          <a:off x="0" y="1507469"/>
          <a:ext cx="3094800" cy="14336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Decision Tree: </a:t>
          </a:r>
        </a:p>
        <a:p>
          <a:pPr marL="0" lvl="0" indent="0" algn="ctr" defTabSz="933450">
            <a:lnSpc>
              <a:spcPct val="90000"/>
            </a:lnSpc>
            <a:spcBef>
              <a:spcPct val="0"/>
            </a:spcBef>
            <a:spcAft>
              <a:spcPct val="35000"/>
            </a:spcAft>
            <a:buNone/>
          </a:pPr>
          <a:r>
            <a:rPr lang="en-US" sz="1600" b="0" i="0" kern="1200" dirty="0"/>
            <a:t>Divides inputs into smaller decisions </a:t>
          </a:r>
          <a:endParaRPr lang="en-US" sz="1600" kern="1200" dirty="0"/>
        </a:p>
      </dsp:txBody>
      <dsp:txXfrm>
        <a:off x="69983" y="1577452"/>
        <a:ext cx="2954834" cy="1293650"/>
      </dsp:txXfrm>
    </dsp:sp>
    <dsp:sp modelId="{B96C0688-4817-442D-A447-DF625120F04C}">
      <dsp:nvSpPr>
        <dsp:cNvPr id="0" name=""/>
        <dsp:cNvSpPr/>
      </dsp:nvSpPr>
      <dsp:spPr>
        <a:xfrm rot="5400000">
          <a:off x="5272287" y="978640"/>
          <a:ext cx="1146893" cy="550186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Base model and weighted model had similar values for accuracy and recall</a:t>
          </a:r>
          <a:endParaRPr lang="en-US" sz="1500" kern="1200"/>
        </a:p>
        <a:p>
          <a:pPr marL="114300" lvl="1" indent="-114300" algn="l" defTabSz="666750">
            <a:lnSpc>
              <a:spcPct val="90000"/>
            </a:lnSpc>
            <a:spcBef>
              <a:spcPct val="0"/>
            </a:spcBef>
            <a:spcAft>
              <a:spcPct val="15000"/>
            </a:spcAft>
            <a:buChar char="•"/>
          </a:pPr>
          <a:r>
            <a:rPr lang="en-US" sz="1500" b="0" i="0" kern="1200"/>
            <a:t>Tuned model performed best without overfitting</a:t>
          </a:r>
          <a:endParaRPr lang="en-US" sz="1500" kern="1200"/>
        </a:p>
        <a:p>
          <a:pPr marL="114300" lvl="1" indent="-114300" algn="l" defTabSz="666750">
            <a:lnSpc>
              <a:spcPct val="90000"/>
            </a:lnSpc>
            <a:spcBef>
              <a:spcPct val="0"/>
            </a:spcBef>
            <a:spcAft>
              <a:spcPct val="15000"/>
            </a:spcAft>
            <a:buChar char="•"/>
          </a:pPr>
          <a:r>
            <a:rPr lang="en-US" sz="1500" b="0" i="0" kern="1200"/>
            <a:t>Makes predictions from multiple Decision Trees</a:t>
          </a:r>
          <a:endParaRPr lang="en-US" sz="1500" kern="1200"/>
        </a:p>
      </dsp:txBody>
      <dsp:txXfrm rot="-5400000">
        <a:off x="3094801" y="3212114"/>
        <a:ext cx="5445880" cy="1034919"/>
      </dsp:txXfrm>
    </dsp:sp>
    <dsp:sp modelId="{50F8A590-4288-49C0-A184-F030522C4074}">
      <dsp:nvSpPr>
        <dsp:cNvPr id="0" name=""/>
        <dsp:cNvSpPr/>
      </dsp:nvSpPr>
      <dsp:spPr>
        <a:xfrm>
          <a:off x="0" y="3012766"/>
          <a:ext cx="3094800" cy="14336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Random Forest: </a:t>
          </a:r>
        </a:p>
        <a:p>
          <a:pPr marL="0" lvl="0" indent="0" algn="ctr" defTabSz="933450">
            <a:lnSpc>
              <a:spcPct val="90000"/>
            </a:lnSpc>
            <a:spcBef>
              <a:spcPct val="0"/>
            </a:spcBef>
            <a:spcAft>
              <a:spcPct val="35000"/>
            </a:spcAft>
            <a:buNone/>
          </a:pPr>
          <a:r>
            <a:rPr lang="en-US" sz="1600" b="0" i="0" kern="1200" dirty="0"/>
            <a:t>Multiple decision trees, includes randomness to avoid bias</a:t>
          </a:r>
          <a:endParaRPr lang="en-US" sz="1600" kern="1200" dirty="0"/>
        </a:p>
      </dsp:txBody>
      <dsp:txXfrm>
        <a:off x="69983" y="3082749"/>
        <a:ext cx="2954834" cy="1293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C47F9-1A71-475F-A44B-BCF9317E5902}">
      <dsp:nvSpPr>
        <dsp:cNvPr id="0" name=""/>
        <dsp:cNvSpPr/>
      </dsp:nvSpPr>
      <dsp:spPr>
        <a:xfrm>
          <a:off x="0" y="427292"/>
          <a:ext cx="8596668" cy="12316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97" tIns="354076" rIns="667197"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Hyperparameter tuning to further reduce loss, randomization reduces bias</a:t>
          </a:r>
          <a:endParaRPr lang="en-US" sz="1700" kern="1200"/>
        </a:p>
        <a:p>
          <a:pPr marL="171450" lvl="1" indent="-171450" algn="l" defTabSz="755650">
            <a:lnSpc>
              <a:spcPct val="90000"/>
            </a:lnSpc>
            <a:spcBef>
              <a:spcPct val="0"/>
            </a:spcBef>
            <a:spcAft>
              <a:spcPct val="15000"/>
            </a:spcAft>
            <a:buChar char="•"/>
          </a:pPr>
          <a:r>
            <a:rPr lang="en-US" sz="1700" b="0" i="0" kern="1200"/>
            <a:t>Most reliable prediction model</a:t>
          </a:r>
          <a:endParaRPr lang="en-US" sz="1700" kern="1200"/>
        </a:p>
        <a:p>
          <a:pPr marL="171450" lvl="1" indent="-171450" algn="l" defTabSz="755650">
            <a:lnSpc>
              <a:spcPct val="90000"/>
            </a:lnSpc>
            <a:spcBef>
              <a:spcPct val="0"/>
            </a:spcBef>
            <a:spcAft>
              <a:spcPct val="15000"/>
            </a:spcAft>
            <a:buChar char="•"/>
          </a:pPr>
          <a:r>
            <a:rPr lang="en-US" sz="1700" b="0" i="0" kern="1200"/>
            <a:t>Robust to outliers</a:t>
          </a:r>
          <a:endParaRPr lang="en-US" sz="1700" kern="1200"/>
        </a:p>
      </dsp:txBody>
      <dsp:txXfrm>
        <a:off x="0" y="427292"/>
        <a:ext cx="8596668" cy="1231650"/>
      </dsp:txXfrm>
    </dsp:sp>
    <dsp:sp modelId="{E49F991A-2AC3-4D20-8AA8-B911778B12ED}">
      <dsp:nvSpPr>
        <dsp:cNvPr id="0" name=""/>
        <dsp:cNvSpPr/>
      </dsp:nvSpPr>
      <dsp:spPr>
        <a:xfrm>
          <a:off x="429833" y="176372"/>
          <a:ext cx="6017667"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54" tIns="0" rIns="227454" bIns="0" numCol="1" spcCol="1270" anchor="ctr" anchorCtr="0">
          <a:noAutofit/>
        </a:bodyPr>
        <a:lstStyle/>
        <a:p>
          <a:pPr marL="0" lvl="0" indent="0" algn="l" defTabSz="755650">
            <a:lnSpc>
              <a:spcPct val="90000"/>
            </a:lnSpc>
            <a:spcBef>
              <a:spcPct val="0"/>
            </a:spcBef>
            <a:spcAft>
              <a:spcPct val="35000"/>
            </a:spcAft>
            <a:buNone/>
          </a:pPr>
          <a:r>
            <a:rPr lang="en-US" sz="1700" b="0" i="0" kern="1200"/>
            <a:t>Random Forest tuned model performed best on training and test dataset without overfitting </a:t>
          </a:r>
          <a:endParaRPr lang="en-US" sz="1700" kern="1200"/>
        </a:p>
      </dsp:txBody>
      <dsp:txXfrm>
        <a:off x="454331" y="200870"/>
        <a:ext cx="5968671" cy="452844"/>
      </dsp:txXfrm>
    </dsp:sp>
    <dsp:sp modelId="{E255D81A-3C43-407B-852D-EB8492561B35}">
      <dsp:nvSpPr>
        <dsp:cNvPr id="0" name=""/>
        <dsp:cNvSpPr/>
      </dsp:nvSpPr>
      <dsp:spPr>
        <a:xfrm>
          <a:off x="0" y="2001662"/>
          <a:ext cx="8596668" cy="963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97" tIns="354076" rIns="667197"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Pruning and tuning to reduce loss</a:t>
          </a:r>
          <a:endParaRPr lang="en-US" sz="1700" kern="1200"/>
        </a:p>
        <a:p>
          <a:pPr marL="171450" lvl="1" indent="-171450" algn="l" defTabSz="755650">
            <a:lnSpc>
              <a:spcPct val="90000"/>
            </a:lnSpc>
            <a:spcBef>
              <a:spcPct val="0"/>
            </a:spcBef>
            <a:spcAft>
              <a:spcPct val="15000"/>
            </a:spcAft>
            <a:buChar char="•"/>
          </a:pPr>
          <a:r>
            <a:rPr lang="en-US" sz="1700" b="0" i="0" kern="1200"/>
            <a:t>Less accurate, can overfit, but robust to outliers</a:t>
          </a:r>
          <a:endParaRPr lang="en-US" sz="1700" kern="1200"/>
        </a:p>
      </dsp:txBody>
      <dsp:txXfrm>
        <a:off x="0" y="2001662"/>
        <a:ext cx="8596668" cy="963900"/>
      </dsp:txXfrm>
    </dsp:sp>
    <dsp:sp modelId="{F898CB2D-F4E4-4C5F-A3F8-C01EC17AE833}">
      <dsp:nvSpPr>
        <dsp:cNvPr id="0" name=""/>
        <dsp:cNvSpPr/>
      </dsp:nvSpPr>
      <dsp:spPr>
        <a:xfrm>
          <a:off x="429833" y="1750742"/>
          <a:ext cx="6017667"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54" tIns="0" rIns="227454" bIns="0" numCol="1" spcCol="1270" anchor="ctr" anchorCtr="0">
          <a:noAutofit/>
        </a:bodyPr>
        <a:lstStyle/>
        <a:p>
          <a:pPr marL="0" lvl="0" indent="0" algn="l" defTabSz="755650">
            <a:lnSpc>
              <a:spcPct val="90000"/>
            </a:lnSpc>
            <a:spcBef>
              <a:spcPct val="0"/>
            </a:spcBef>
            <a:spcAft>
              <a:spcPct val="35000"/>
            </a:spcAft>
            <a:buNone/>
          </a:pPr>
          <a:r>
            <a:rPr lang="en-US" sz="1700" b="0" i="0" kern="1200"/>
            <a:t>Decision Tree tuned model also performed well on the datasets</a:t>
          </a:r>
          <a:endParaRPr lang="en-US" sz="1700" kern="1200"/>
        </a:p>
      </dsp:txBody>
      <dsp:txXfrm>
        <a:off x="454331" y="1775240"/>
        <a:ext cx="5968671" cy="452844"/>
      </dsp:txXfrm>
    </dsp:sp>
    <dsp:sp modelId="{48A2E473-FF15-4CA4-B035-0B51D17FAC53}">
      <dsp:nvSpPr>
        <dsp:cNvPr id="0" name=""/>
        <dsp:cNvSpPr/>
      </dsp:nvSpPr>
      <dsp:spPr>
        <a:xfrm>
          <a:off x="0" y="3308282"/>
          <a:ext cx="8596668" cy="963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97" tIns="354076" rIns="667197"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Model was not useful for loan applicant categorical data</a:t>
          </a:r>
          <a:endParaRPr lang="en-US" sz="1700" kern="1200"/>
        </a:p>
        <a:p>
          <a:pPr marL="171450" lvl="1" indent="-171450" algn="l" defTabSz="755650">
            <a:lnSpc>
              <a:spcPct val="90000"/>
            </a:lnSpc>
            <a:spcBef>
              <a:spcPct val="0"/>
            </a:spcBef>
            <a:spcAft>
              <a:spcPct val="15000"/>
            </a:spcAft>
            <a:buChar char="•"/>
          </a:pPr>
          <a:r>
            <a:rPr lang="en-US" sz="1700" b="0" i="0" kern="1200"/>
            <a:t>Not a reliable prediction model</a:t>
          </a:r>
          <a:endParaRPr lang="en-US" sz="1700" kern="1200"/>
        </a:p>
      </dsp:txBody>
      <dsp:txXfrm>
        <a:off x="0" y="3308282"/>
        <a:ext cx="8596668" cy="963900"/>
      </dsp:txXfrm>
    </dsp:sp>
    <dsp:sp modelId="{0E7D5F65-0EA6-44D6-BB3D-FCC9F0B448A3}">
      <dsp:nvSpPr>
        <dsp:cNvPr id="0" name=""/>
        <dsp:cNvSpPr/>
      </dsp:nvSpPr>
      <dsp:spPr>
        <a:xfrm>
          <a:off x="429833" y="3057362"/>
          <a:ext cx="6017667"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54" tIns="0" rIns="227454" bIns="0" numCol="1" spcCol="1270" anchor="ctr" anchorCtr="0">
          <a:noAutofit/>
        </a:bodyPr>
        <a:lstStyle/>
        <a:p>
          <a:pPr marL="0" lvl="0" indent="0" algn="l" defTabSz="755650">
            <a:lnSpc>
              <a:spcPct val="90000"/>
            </a:lnSpc>
            <a:spcBef>
              <a:spcPct val="0"/>
            </a:spcBef>
            <a:spcAft>
              <a:spcPct val="35000"/>
            </a:spcAft>
            <a:buNone/>
          </a:pPr>
          <a:r>
            <a:rPr lang="en-US" sz="1700" b="0" i="0" kern="1200"/>
            <a:t>Logistic regression yielded low performing models</a:t>
          </a:r>
          <a:endParaRPr lang="en-US" sz="1700" kern="1200"/>
        </a:p>
      </dsp:txBody>
      <dsp:txXfrm>
        <a:off x="454331" y="3081860"/>
        <a:ext cx="5968671"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52B0A-D55A-4E8E-B205-079CC2959CDC}">
      <dsp:nvSpPr>
        <dsp:cNvPr id="0" name=""/>
        <dsp:cNvSpPr/>
      </dsp:nvSpPr>
      <dsp:spPr>
        <a:xfrm>
          <a:off x="0" y="0"/>
          <a:ext cx="88159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AFA893-4180-4D26-83EC-FF3AC6E661B5}">
      <dsp:nvSpPr>
        <dsp:cNvPr id="0" name=""/>
        <dsp:cNvSpPr/>
      </dsp:nvSpPr>
      <dsp:spPr>
        <a:xfrm>
          <a:off x="0" y="0"/>
          <a:ext cx="1763197" cy="124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Problem</a:t>
          </a:r>
          <a:endParaRPr lang="en-US" sz="2300" kern="1200" dirty="0"/>
        </a:p>
      </dsp:txBody>
      <dsp:txXfrm>
        <a:off x="0" y="0"/>
        <a:ext cx="1763197" cy="1245767"/>
      </dsp:txXfrm>
    </dsp:sp>
    <dsp:sp modelId="{5940C418-0246-484B-AA57-57CDC832BD80}">
      <dsp:nvSpPr>
        <dsp:cNvPr id="0" name=""/>
        <dsp:cNvSpPr/>
      </dsp:nvSpPr>
      <dsp:spPr>
        <a:xfrm>
          <a:off x="1895437" y="56570"/>
          <a:ext cx="3394155" cy="1131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Loan </a:t>
          </a:r>
          <a:r>
            <a:rPr lang="en-US" sz="1400" b="0" i="0" kern="1200" dirty="0"/>
            <a:t>approvals are labor-intensive and prone to bias. How can we maximize number of loans and minimize number of defaults?</a:t>
          </a:r>
          <a:endParaRPr lang="en-US" sz="1400" kern="1200" dirty="0"/>
        </a:p>
      </dsp:txBody>
      <dsp:txXfrm>
        <a:off x="1895437" y="56570"/>
        <a:ext cx="3394155" cy="1131410"/>
      </dsp:txXfrm>
    </dsp:sp>
    <dsp:sp modelId="{0BE39F4A-9255-484A-98DC-0ABA44BB19F0}">
      <dsp:nvSpPr>
        <dsp:cNvPr id="0" name=""/>
        <dsp:cNvSpPr/>
      </dsp:nvSpPr>
      <dsp:spPr>
        <a:xfrm>
          <a:off x="1763197" y="1187980"/>
          <a:ext cx="70527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B9BB2D-CD8E-4C4B-B13A-D449734131F0}">
      <dsp:nvSpPr>
        <dsp:cNvPr id="0" name=""/>
        <dsp:cNvSpPr/>
      </dsp:nvSpPr>
      <dsp:spPr>
        <a:xfrm>
          <a:off x="0" y="1245767"/>
          <a:ext cx="88159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327382-E529-49F3-B08A-A1C5B1ED115E}">
      <dsp:nvSpPr>
        <dsp:cNvPr id="0" name=""/>
        <dsp:cNvSpPr/>
      </dsp:nvSpPr>
      <dsp:spPr>
        <a:xfrm>
          <a:off x="0" y="1245767"/>
          <a:ext cx="1763197" cy="124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Solution</a:t>
          </a:r>
          <a:endParaRPr lang="en-US" sz="2300" kern="1200" dirty="0"/>
        </a:p>
      </dsp:txBody>
      <dsp:txXfrm>
        <a:off x="0" y="1245767"/>
        <a:ext cx="1763197" cy="1245767"/>
      </dsp:txXfrm>
    </dsp:sp>
    <dsp:sp modelId="{46C55958-964C-4567-9799-DFB8D6AD8B6C}">
      <dsp:nvSpPr>
        <dsp:cNvPr id="0" name=""/>
        <dsp:cNvSpPr/>
      </dsp:nvSpPr>
      <dsp:spPr>
        <a:xfrm>
          <a:off x="1895437" y="1302338"/>
          <a:ext cx="3394155" cy="1131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Create a classification model to learn the loan approval process to increase efficiency and reduce judgement</a:t>
          </a:r>
          <a:endParaRPr lang="en-US" sz="1400" kern="1200" dirty="0"/>
        </a:p>
      </dsp:txBody>
      <dsp:txXfrm>
        <a:off x="1895437" y="1302338"/>
        <a:ext cx="3394155" cy="1131410"/>
      </dsp:txXfrm>
    </dsp:sp>
    <dsp:sp modelId="{A6B6C150-E1A7-4532-9A9B-E0F766562740}">
      <dsp:nvSpPr>
        <dsp:cNvPr id="0" name=""/>
        <dsp:cNvSpPr/>
      </dsp:nvSpPr>
      <dsp:spPr>
        <a:xfrm>
          <a:off x="1763197" y="2433748"/>
          <a:ext cx="70527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99F0CC-6508-4B07-86FD-A0BB133E46DA}">
      <dsp:nvSpPr>
        <dsp:cNvPr id="0" name=""/>
        <dsp:cNvSpPr/>
      </dsp:nvSpPr>
      <dsp:spPr>
        <a:xfrm>
          <a:off x="0" y="2491535"/>
          <a:ext cx="88159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34CCCC-5CC3-4D03-B0A6-573FCCDDD580}">
      <dsp:nvSpPr>
        <dsp:cNvPr id="0" name=""/>
        <dsp:cNvSpPr/>
      </dsp:nvSpPr>
      <dsp:spPr>
        <a:xfrm>
          <a:off x="0" y="2491535"/>
          <a:ext cx="1763197" cy="124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Proposal</a:t>
          </a:r>
          <a:endParaRPr lang="en-US" sz="2300" kern="1200" dirty="0"/>
        </a:p>
      </dsp:txBody>
      <dsp:txXfrm>
        <a:off x="0" y="2491535"/>
        <a:ext cx="1763197" cy="1245767"/>
      </dsp:txXfrm>
    </dsp:sp>
    <dsp:sp modelId="{7F78AFD1-E918-42E5-8A17-F981E5158921}">
      <dsp:nvSpPr>
        <dsp:cNvPr id="0" name=""/>
        <dsp:cNvSpPr/>
      </dsp:nvSpPr>
      <dsp:spPr>
        <a:xfrm>
          <a:off x="1895437" y="2548106"/>
          <a:ext cx="3394155" cy="1131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Build a Random Forest model and tune to predict which applicants are likely to default on a loan using important features </a:t>
          </a:r>
          <a:endParaRPr lang="en-US" sz="1400" kern="1200" dirty="0"/>
        </a:p>
      </dsp:txBody>
      <dsp:txXfrm>
        <a:off x="1895437" y="2548106"/>
        <a:ext cx="3394155" cy="1131410"/>
      </dsp:txXfrm>
    </dsp:sp>
    <dsp:sp modelId="{856BFA16-6045-477A-934D-20720B12F559}">
      <dsp:nvSpPr>
        <dsp:cNvPr id="0" name=""/>
        <dsp:cNvSpPr/>
      </dsp:nvSpPr>
      <dsp:spPr>
        <a:xfrm>
          <a:off x="5421832" y="2548106"/>
          <a:ext cx="3394155" cy="37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dirty="0"/>
            <a:t>Age of oldest credit line, value of home, debt-to-income ratio are the most important features</a:t>
          </a:r>
          <a:endParaRPr lang="en-US" sz="1200" kern="1200" dirty="0"/>
        </a:p>
      </dsp:txBody>
      <dsp:txXfrm>
        <a:off x="5421832" y="2548106"/>
        <a:ext cx="3394155" cy="376768"/>
      </dsp:txXfrm>
    </dsp:sp>
    <dsp:sp modelId="{1359B781-E3BC-4653-9B10-CECADFCA62CF}">
      <dsp:nvSpPr>
        <dsp:cNvPr id="0" name=""/>
        <dsp:cNvSpPr/>
      </dsp:nvSpPr>
      <dsp:spPr>
        <a:xfrm>
          <a:off x="5289592" y="2924874"/>
          <a:ext cx="339415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2B214A-2B5E-48A1-B617-CF376153F4CF}">
      <dsp:nvSpPr>
        <dsp:cNvPr id="0" name=""/>
        <dsp:cNvSpPr/>
      </dsp:nvSpPr>
      <dsp:spPr>
        <a:xfrm>
          <a:off x="5421832" y="2924874"/>
          <a:ext cx="3394155" cy="37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dirty="0"/>
            <a:t>Tune the model to ensure highest level of accuracy</a:t>
          </a:r>
          <a:endParaRPr lang="en-US" sz="1200" kern="1200" dirty="0"/>
        </a:p>
      </dsp:txBody>
      <dsp:txXfrm>
        <a:off x="5421832" y="2924874"/>
        <a:ext cx="3394155" cy="376768"/>
      </dsp:txXfrm>
    </dsp:sp>
    <dsp:sp modelId="{70ADE605-8BBC-480F-AE1A-8C81BFEB396A}">
      <dsp:nvSpPr>
        <dsp:cNvPr id="0" name=""/>
        <dsp:cNvSpPr/>
      </dsp:nvSpPr>
      <dsp:spPr>
        <a:xfrm>
          <a:off x="5289592" y="3301642"/>
          <a:ext cx="339415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266ABE-CB79-48D6-BE5C-FC558BC8BF4A}">
      <dsp:nvSpPr>
        <dsp:cNvPr id="0" name=""/>
        <dsp:cNvSpPr/>
      </dsp:nvSpPr>
      <dsp:spPr>
        <a:xfrm>
          <a:off x="5421832" y="3301642"/>
          <a:ext cx="3394155" cy="37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dirty="0"/>
            <a:t>Model can have data added continuously, is unbiased, and is robust against outliers</a:t>
          </a:r>
          <a:endParaRPr lang="en-US" sz="1200" kern="1200" dirty="0"/>
        </a:p>
      </dsp:txBody>
      <dsp:txXfrm>
        <a:off x="5421832" y="3301642"/>
        <a:ext cx="3394155" cy="376768"/>
      </dsp:txXfrm>
    </dsp:sp>
    <dsp:sp modelId="{8B5FF136-18B8-42E2-ACE2-2B64A3F780EC}">
      <dsp:nvSpPr>
        <dsp:cNvPr id="0" name=""/>
        <dsp:cNvSpPr/>
      </dsp:nvSpPr>
      <dsp:spPr>
        <a:xfrm>
          <a:off x="1763197" y="3679516"/>
          <a:ext cx="70527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7FD10D-BCAB-4255-AA73-216669FCC478}">
      <dsp:nvSpPr>
        <dsp:cNvPr id="0" name=""/>
        <dsp:cNvSpPr/>
      </dsp:nvSpPr>
      <dsp:spPr>
        <a:xfrm>
          <a:off x="0" y="3737303"/>
          <a:ext cx="88159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BF073C-26BA-458A-80E5-B3963371D676}">
      <dsp:nvSpPr>
        <dsp:cNvPr id="0" name=""/>
        <dsp:cNvSpPr/>
      </dsp:nvSpPr>
      <dsp:spPr>
        <a:xfrm>
          <a:off x="0" y="3737303"/>
          <a:ext cx="1763197" cy="124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Justification</a:t>
          </a:r>
          <a:endParaRPr lang="en-US" sz="2300" kern="1200" dirty="0"/>
        </a:p>
      </dsp:txBody>
      <dsp:txXfrm>
        <a:off x="0" y="3737303"/>
        <a:ext cx="1763197" cy="1245767"/>
      </dsp:txXfrm>
    </dsp:sp>
    <dsp:sp modelId="{584C2AE4-A375-4A90-AC6E-D215878B1129}">
      <dsp:nvSpPr>
        <dsp:cNvPr id="0" name=""/>
        <dsp:cNvSpPr/>
      </dsp:nvSpPr>
      <dsp:spPr>
        <a:xfrm>
          <a:off x="1895437" y="3793873"/>
          <a:ext cx="3394155" cy="1131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The </a:t>
          </a:r>
          <a:r>
            <a:rPr lang="en-US" sz="1400" b="0" i="0" kern="1200" dirty="0"/>
            <a:t>model learns which features are important by using data from previous loans granted manually. The model trains itself to come to the same conclusion, but with less time, effort and bias. </a:t>
          </a:r>
          <a:endParaRPr lang="en-US" sz="1400" kern="1200" dirty="0"/>
        </a:p>
      </dsp:txBody>
      <dsp:txXfrm>
        <a:off x="1895437" y="3793873"/>
        <a:ext cx="3394155" cy="1131410"/>
      </dsp:txXfrm>
    </dsp:sp>
    <dsp:sp modelId="{30A87FFA-9CD7-47ED-B6D0-08688EBE36CF}">
      <dsp:nvSpPr>
        <dsp:cNvPr id="0" name=""/>
        <dsp:cNvSpPr/>
      </dsp:nvSpPr>
      <dsp:spPr>
        <a:xfrm>
          <a:off x="1763197" y="4925283"/>
          <a:ext cx="70527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83113-A244-45AB-AA4A-03E8D92AC2CD}">
      <dsp:nvSpPr>
        <dsp:cNvPr id="0" name=""/>
        <dsp:cNvSpPr/>
      </dsp:nvSpPr>
      <dsp:spPr>
        <a:xfrm>
          <a:off x="644750" y="0"/>
          <a:ext cx="7307166" cy="2701261"/>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8CC2D-EEA5-409E-B069-F17518683882}">
      <dsp:nvSpPr>
        <dsp:cNvPr id="0" name=""/>
        <dsp:cNvSpPr/>
      </dsp:nvSpPr>
      <dsp:spPr>
        <a:xfrm>
          <a:off x="4302" y="810378"/>
          <a:ext cx="2069412" cy="108050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Add more up-to-date data to the model dataset</a:t>
          </a:r>
          <a:endParaRPr lang="en-US" sz="1100" kern="1200"/>
        </a:p>
      </dsp:txBody>
      <dsp:txXfrm>
        <a:off x="57048" y="863124"/>
        <a:ext cx="1963920" cy="975012"/>
      </dsp:txXfrm>
    </dsp:sp>
    <dsp:sp modelId="{8B85A8ED-BA09-499C-80BC-0F456967C4AE}">
      <dsp:nvSpPr>
        <dsp:cNvPr id="0" name=""/>
        <dsp:cNvSpPr/>
      </dsp:nvSpPr>
      <dsp:spPr>
        <a:xfrm>
          <a:off x="2177185" y="810378"/>
          <a:ext cx="2069412" cy="108050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kern="1200" dirty="0"/>
            <a:t>Explore additional features to reduce bias and discrimination</a:t>
          </a:r>
          <a:endParaRPr lang="en-US" sz="1100" kern="1200" dirty="0"/>
        </a:p>
        <a:p>
          <a:pPr marL="57150" lvl="1" indent="-57150" algn="l" defTabSz="400050">
            <a:lnSpc>
              <a:spcPct val="90000"/>
            </a:lnSpc>
            <a:spcBef>
              <a:spcPct val="0"/>
            </a:spcBef>
            <a:spcAft>
              <a:spcPct val="15000"/>
            </a:spcAft>
            <a:buChar char="•"/>
          </a:pPr>
          <a:r>
            <a:rPr lang="en-US" sz="900" b="0" i="0" kern="1200"/>
            <a:t>Model does not take into account the reasons for negative values on features</a:t>
          </a:r>
          <a:endParaRPr lang="en-US" sz="900" kern="1200"/>
        </a:p>
      </dsp:txBody>
      <dsp:txXfrm>
        <a:off x="2229931" y="863124"/>
        <a:ext cx="1963920" cy="975012"/>
      </dsp:txXfrm>
    </dsp:sp>
    <dsp:sp modelId="{AAF5849E-A14C-401A-9347-5BBE34E38297}">
      <dsp:nvSpPr>
        <dsp:cNvPr id="0" name=""/>
        <dsp:cNvSpPr/>
      </dsp:nvSpPr>
      <dsp:spPr>
        <a:xfrm>
          <a:off x="4350068" y="810378"/>
          <a:ext cx="2069412" cy="108050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Add data to refine model’s predictions and diversify dataset</a:t>
          </a:r>
          <a:endParaRPr lang="en-US" sz="1100" kern="1200"/>
        </a:p>
      </dsp:txBody>
      <dsp:txXfrm>
        <a:off x="4402814" y="863124"/>
        <a:ext cx="1963920" cy="975012"/>
      </dsp:txXfrm>
    </dsp:sp>
    <dsp:sp modelId="{D19D0775-626C-4584-8788-694799D36F0F}">
      <dsp:nvSpPr>
        <dsp:cNvPr id="0" name=""/>
        <dsp:cNvSpPr/>
      </dsp:nvSpPr>
      <dsp:spPr>
        <a:xfrm>
          <a:off x="6522951" y="810378"/>
          <a:ext cx="2069412" cy="108050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kern="1200" dirty="0"/>
            <a:t>Remove insignificant features to reduce prediction time</a:t>
          </a:r>
          <a:endParaRPr lang="en-US" sz="1100" kern="1200" dirty="0"/>
        </a:p>
        <a:p>
          <a:pPr marL="57150" lvl="1" indent="-57150" algn="l" defTabSz="400050">
            <a:lnSpc>
              <a:spcPct val="90000"/>
            </a:lnSpc>
            <a:spcBef>
              <a:spcPct val="0"/>
            </a:spcBef>
            <a:spcAft>
              <a:spcPct val="15000"/>
            </a:spcAft>
            <a:buChar char="•"/>
          </a:pPr>
          <a:r>
            <a:rPr lang="en-US" sz="900" b="0" i="0" kern="1200"/>
            <a:t>Creates space for additional and more important features for accurate prediction</a:t>
          </a:r>
          <a:endParaRPr lang="en-US" sz="900" kern="1200"/>
        </a:p>
      </dsp:txBody>
      <dsp:txXfrm>
        <a:off x="6575697" y="863124"/>
        <a:ext cx="1963920" cy="975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96664-2E77-4F42-AD9A-E78FA8C2852A}">
      <dsp:nvSpPr>
        <dsp:cNvPr id="0" name=""/>
        <dsp:cNvSpPr/>
      </dsp:nvSpPr>
      <dsp:spPr>
        <a:xfrm>
          <a:off x="0" y="9969"/>
          <a:ext cx="3555620" cy="449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Problems to Address</a:t>
          </a:r>
        </a:p>
      </dsp:txBody>
      <dsp:txXfrm>
        <a:off x="21932" y="31901"/>
        <a:ext cx="3511756" cy="4054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96664-2E77-4F42-AD9A-E78FA8C2852A}">
      <dsp:nvSpPr>
        <dsp:cNvPr id="0" name=""/>
        <dsp:cNvSpPr/>
      </dsp:nvSpPr>
      <dsp:spPr>
        <a:xfrm>
          <a:off x="0" y="9969"/>
          <a:ext cx="3555620" cy="449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Risks/Challenges</a:t>
          </a:r>
        </a:p>
      </dsp:txBody>
      <dsp:txXfrm>
        <a:off x="21932" y="31901"/>
        <a:ext cx="3511756" cy="4054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19"/>
          <p:cNvGrpSpPr/>
          <p:nvPr/>
        </p:nvGrpSpPr>
        <p:grpSpPr>
          <a:xfrm>
            <a:off x="0" y="-8467"/>
            <a:ext cx="12192000" cy="6866467"/>
            <a:chOff x="0" y="-8467"/>
            <a:chExt cx="12192000" cy="6866467"/>
          </a:xfrm>
        </p:grpSpPr>
        <p:cxnSp>
          <p:nvCxnSpPr>
            <p:cNvPr id="28" name="Google Shape;28;p1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29" name="Google Shape;29;p19"/>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0" name="Google Shape;30;p1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1" name="Google Shape;31;p1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19"/>
            <p:cNvSpPr/>
            <p:nvPr/>
          </p:nvSpPr>
          <p:spPr>
            <a:xfrm>
              <a:off x="8932333" y="3048000"/>
              <a:ext cx="3259667" cy="3810000"/>
            </a:xfrm>
            <a:prstGeom prst="triangle">
              <a:avLst>
                <a:gd name="adj" fmla="val 100000"/>
              </a:avLst>
            </a:prstGeom>
            <a:solidFill>
              <a:schemeClr val="accent1">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34" name="Google Shape;34;p1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374C81">
                <a:alpha val="69803"/>
              </a:srgbClr>
            </a:solidFill>
            <a:ln>
              <a:noFill/>
            </a:ln>
          </p:spPr>
        </p:sp>
        <p:sp>
          <p:nvSpPr>
            <p:cNvPr id="35" name="Google Shape;35;p1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53356">
                <a:alpha val="80000"/>
              </a:srgbClr>
            </a:solidFill>
            <a:ln>
              <a:noFill/>
            </a:ln>
          </p:spPr>
        </p:sp>
        <p:sp>
          <p:nvSpPr>
            <p:cNvPr id="36" name="Google Shape;36;p19"/>
            <p:cNvSpPr/>
            <p:nvPr/>
          </p:nvSpPr>
          <p:spPr>
            <a:xfrm>
              <a:off x="10371666" y="3589867"/>
              <a:ext cx="1817159" cy="3268133"/>
            </a:xfrm>
            <a:prstGeom prst="triangle">
              <a:avLst>
                <a:gd name="adj" fmla="val 100000"/>
              </a:avLst>
            </a:prstGeom>
            <a:solidFill>
              <a:srgbClr val="253356">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9"/>
            <p:cNvSpPr/>
            <p:nvPr/>
          </p:nvSpPr>
          <p:spPr>
            <a:xfrm rot="10800000">
              <a:off x="0" y="0"/>
              <a:ext cx="842596" cy="5666154"/>
            </a:xfrm>
            <a:prstGeom prst="triangle">
              <a:avLst>
                <a:gd name="adj" fmla="val 100000"/>
              </a:avLst>
            </a:prstGeom>
            <a:solidFill>
              <a:srgbClr val="374C8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1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rgbClr val="374C81"/>
              </a:buClr>
              <a:buSzPts val="5400"/>
              <a:buFont typeface="Trebuchet MS"/>
              <a:buNone/>
              <a:defRPr sz="5400">
                <a:solidFill>
                  <a:srgbClr val="374C8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74C8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2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74C8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2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2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08" name="Google Shape;108;p2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3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74C8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3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74C8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3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3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3" name="Google Shape;123;p3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3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74C8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3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74C8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3"/>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374C8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74C8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74C8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74C8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22"/>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74C8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2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2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2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74C8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74C8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2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2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74C8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a:spLocks noGrp="1"/>
          </p:cNvSpPr>
          <p:nvPr>
            <p:ph type="pic" idx="2"/>
          </p:nvPr>
        </p:nvSpPr>
        <p:spPr>
          <a:xfrm>
            <a:off x="677334" y="609600"/>
            <a:ext cx="8596668" cy="3845718"/>
          </a:xfrm>
          <a:prstGeom prst="rect">
            <a:avLst/>
          </a:prstGeom>
          <a:noFill/>
          <a:ln>
            <a:noFill/>
          </a:ln>
        </p:spPr>
      </p:sp>
      <p:sp>
        <p:nvSpPr>
          <p:cNvPr id="90" name="Google Shape;90;p2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8"/>
          <p:cNvGrpSpPr/>
          <p:nvPr/>
        </p:nvGrpSpPr>
        <p:grpSpPr>
          <a:xfrm>
            <a:off x="0" y="-8467"/>
            <a:ext cx="12192000" cy="6866467"/>
            <a:chOff x="0" y="-8467"/>
            <a:chExt cx="12192000" cy="6866467"/>
          </a:xfrm>
        </p:grpSpPr>
        <p:cxnSp>
          <p:nvCxnSpPr>
            <p:cNvPr id="11" name="Google Shape;11;p18"/>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18"/>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1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8"/>
            <p:cNvSpPr/>
            <p:nvPr/>
          </p:nvSpPr>
          <p:spPr>
            <a:xfrm>
              <a:off x="8932333" y="3048000"/>
              <a:ext cx="3259667" cy="3810000"/>
            </a:xfrm>
            <a:prstGeom prst="triangle">
              <a:avLst>
                <a:gd name="adj" fmla="val 100000"/>
              </a:avLst>
            </a:prstGeom>
            <a:solidFill>
              <a:schemeClr val="accent1">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17" name="Google Shape;17;p1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374C81">
                <a:alpha val="69803"/>
              </a:srgbClr>
            </a:solidFill>
            <a:ln>
              <a:noFill/>
            </a:ln>
          </p:spPr>
        </p:sp>
        <p:sp>
          <p:nvSpPr>
            <p:cNvPr id="18" name="Google Shape;18;p1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53356">
                <a:alpha val="80000"/>
              </a:srgbClr>
            </a:solidFill>
            <a:ln>
              <a:noFill/>
            </a:ln>
          </p:spPr>
        </p:sp>
        <p:sp>
          <p:nvSpPr>
            <p:cNvPr id="19" name="Google Shape;19;p18"/>
            <p:cNvSpPr/>
            <p:nvPr/>
          </p:nvSpPr>
          <p:spPr>
            <a:xfrm>
              <a:off x="10371666" y="3589867"/>
              <a:ext cx="1817159" cy="3268133"/>
            </a:xfrm>
            <a:prstGeom prst="triangle">
              <a:avLst>
                <a:gd name="adj" fmla="val 100000"/>
              </a:avLst>
            </a:prstGeom>
            <a:solidFill>
              <a:srgbClr val="253356">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8"/>
            <p:cNvSpPr/>
            <p:nvPr/>
          </p:nvSpPr>
          <p:spPr>
            <a:xfrm>
              <a:off x="0" y="4013200"/>
              <a:ext cx="448733" cy="2844800"/>
            </a:xfrm>
            <a:prstGeom prst="triangle">
              <a:avLst>
                <a:gd name="adj" fmla="val 0"/>
              </a:avLst>
            </a:prstGeom>
            <a:solidFill>
              <a:srgbClr val="374C8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374C81"/>
              </a:buClr>
              <a:buSzPts val="3600"/>
              <a:buFont typeface="Trebuchet MS"/>
              <a:buNone/>
              <a:defRPr sz="3600" b="0" i="0" u="none" strike="noStrike" cap="none">
                <a:solidFill>
                  <a:srgbClr val="374C8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rgbClr val="374C8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rgbClr val="374C8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rgbClr val="374C8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rgbClr val="374C8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rgbClr val="374C8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rgbClr val="374C8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rgbClr val="374C8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rgbClr val="374C8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rgbClr val="374C8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74C81"/>
                </a:solidFill>
                <a:latin typeface="Trebuchet MS"/>
                <a:ea typeface="Trebuchet MS"/>
                <a:cs typeface="Trebuchet MS"/>
                <a:sym typeface="Trebuchet MS"/>
              </a:defRPr>
            </a:lvl1pPr>
            <a:lvl2pPr marL="0" marR="0" lvl="1" indent="0" algn="r" rtl="0">
              <a:spcBef>
                <a:spcPts val="0"/>
              </a:spcBef>
              <a:buNone/>
              <a:defRPr sz="900" b="0" i="0" u="none" strike="noStrike" cap="none">
                <a:solidFill>
                  <a:srgbClr val="374C81"/>
                </a:solidFill>
                <a:latin typeface="Trebuchet MS"/>
                <a:ea typeface="Trebuchet MS"/>
                <a:cs typeface="Trebuchet MS"/>
                <a:sym typeface="Trebuchet MS"/>
              </a:defRPr>
            </a:lvl2pPr>
            <a:lvl3pPr marL="0" marR="0" lvl="2" indent="0" algn="r" rtl="0">
              <a:spcBef>
                <a:spcPts val="0"/>
              </a:spcBef>
              <a:buNone/>
              <a:defRPr sz="900" b="0" i="0" u="none" strike="noStrike" cap="none">
                <a:solidFill>
                  <a:srgbClr val="374C81"/>
                </a:solidFill>
                <a:latin typeface="Trebuchet MS"/>
                <a:ea typeface="Trebuchet MS"/>
                <a:cs typeface="Trebuchet MS"/>
                <a:sym typeface="Trebuchet MS"/>
              </a:defRPr>
            </a:lvl3pPr>
            <a:lvl4pPr marL="0" marR="0" lvl="3" indent="0" algn="r" rtl="0">
              <a:spcBef>
                <a:spcPts val="0"/>
              </a:spcBef>
              <a:buNone/>
              <a:defRPr sz="900" b="0" i="0" u="none" strike="noStrike" cap="none">
                <a:solidFill>
                  <a:srgbClr val="374C81"/>
                </a:solidFill>
                <a:latin typeface="Trebuchet MS"/>
                <a:ea typeface="Trebuchet MS"/>
                <a:cs typeface="Trebuchet MS"/>
                <a:sym typeface="Trebuchet MS"/>
              </a:defRPr>
            </a:lvl4pPr>
            <a:lvl5pPr marL="0" marR="0" lvl="4" indent="0" algn="r" rtl="0">
              <a:spcBef>
                <a:spcPts val="0"/>
              </a:spcBef>
              <a:buNone/>
              <a:defRPr sz="900" b="0" i="0" u="none" strike="noStrike" cap="none">
                <a:solidFill>
                  <a:srgbClr val="374C81"/>
                </a:solidFill>
                <a:latin typeface="Trebuchet MS"/>
                <a:ea typeface="Trebuchet MS"/>
                <a:cs typeface="Trebuchet MS"/>
                <a:sym typeface="Trebuchet MS"/>
              </a:defRPr>
            </a:lvl5pPr>
            <a:lvl6pPr marL="0" marR="0" lvl="5" indent="0" algn="r" rtl="0">
              <a:spcBef>
                <a:spcPts val="0"/>
              </a:spcBef>
              <a:buNone/>
              <a:defRPr sz="900" b="0" i="0" u="none" strike="noStrike" cap="none">
                <a:solidFill>
                  <a:srgbClr val="374C81"/>
                </a:solidFill>
                <a:latin typeface="Trebuchet MS"/>
                <a:ea typeface="Trebuchet MS"/>
                <a:cs typeface="Trebuchet MS"/>
                <a:sym typeface="Trebuchet MS"/>
              </a:defRPr>
            </a:lvl6pPr>
            <a:lvl7pPr marL="0" marR="0" lvl="6" indent="0" algn="r" rtl="0">
              <a:spcBef>
                <a:spcPts val="0"/>
              </a:spcBef>
              <a:buNone/>
              <a:defRPr sz="900" b="0" i="0" u="none" strike="noStrike" cap="none">
                <a:solidFill>
                  <a:srgbClr val="374C81"/>
                </a:solidFill>
                <a:latin typeface="Trebuchet MS"/>
                <a:ea typeface="Trebuchet MS"/>
                <a:cs typeface="Trebuchet MS"/>
                <a:sym typeface="Trebuchet MS"/>
              </a:defRPr>
            </a:lvl7pPr>
            <a:lvl8pPr marL="0" marR="0" lvl="7" indent="0" algn="r" rtl="0">
              <a:spcBef>
                <a:spcPts val="0"/>
              </a:spcBef>
              <a:buNone/>
              <a:defRPr sz="900" b="0" i="0" u="none" strike="noStrike" cap="none">
                <a:solidFill>
                  <a:srgbClr val="374C81"/>
                </a:solidFill>
                <a:latin typeface="Trebuchet MS"/>
                <a:ea typeface="Trebuchet MS"/>
                <a:cs typeface="Trebuchet MS"/>
                <a:sym typeface="Trebuchet MS"/>
              </a:defRPr>
            </a:lvl8pPr>
            <a:lvl9pPr marL="0" marR="0" lvl="8" indent="0" algn="r" rtl="0">
              <a:spcBef>
                <a:spcPts val="0"/>
              </a:spcBef>
              <a:buNone/>
              <a:defRPr sz="900" b="0" i="0" u="none" strike="noStrike" cap="none">
                <a:solidFill>
                  <a:srgbClr val="374C8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14.xml"/><Relationship Id="rId16" Type="http://schemas.openxmlformats.org/officeDocument/2006/relationships/diagramColors" Target="../diagrams/colors8.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374C81"/>
              </a:buClr>
              <a:buSzPts val="5400"/>
              <a:buFont typeface="Trebuchet MS"/>
              <a:buNone/>
            </a:pPr>
            <a:r>
              <a:rPr lang="en-US"/>
              <a:t>Capstone Project:</a:t>
            </a:r>
            <a:br>
              <a:rPr lang="en-US"/>
            </a:br>
            <a:r>
              <a:rPr lang="en-US"/>
              <a:t>Loan Default Prediction</a:t>
            </a:r>
            <a:endParaRPr/>
          </a:p>
        </p:txBody>
      </p:sp>
      <p:sp>
        <p:nvSpPr>
          <p:cNvPr id="148" name="Google Shape;148;p1"/>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440"/>
              <a:buNone/>
            </a:pPr>
            <a:r>
              <a:rPr lang="en-US"/>
              <a:t>Final Submission</a:t>
            </a:r>
            <a:endParaRPr/>
          </a:p>
          <a:p>
            <a:pPr marL="0" lvl="0" indent="0" algn="r" rtl="0">
              <a:spcBef>
                <a:spcPts val="1000"/>
              </a:spcBef>
              <a:spcAft>
                <a:spcPts val="0"/>
              </a:spcAft>
              <a:buSzPts val="1440"/>
              <a:buNone/>
            </a:pPr>
            <a:r>
              <a:rPr lang="en-US"/>
              <a:t>By Kali Shanker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Comparison</a:t>
            </a:r>
            <a:endParaRPr/>
          </a:p>
        </p:txBody>
      </p:sp>
      <p:graphicFrame>
        <p:nvGraphicFramePr>
          <p:cNvPr id="2" name="Diagram 1">
            <a:extLst>
              <a:ext uri="{FF2B5EF4-FFF2-40B4-BE49-F238E27FC236}">
                <a16:creationId xmlns:a16="http://schemas.microsoft.com/office/drawing/2014/main" id="{5FE9B4BF-B546-409B-98A2-F3B578C78BBE}"/>
              </a:ext>
            </a:extLst>
          </p:cNvPr>
          <p:cNvGraphicFramePr/>
          <p:nvPr>
            <p:extLst>
              <p:ext uri="{D42A27DB-BD31-4B8C-83A1-F6EECF244321}">
                <p14:modId xmlns:p14="http://schemas.microsoft.com/office/powerpoint/2010/main" val="312190430"/>
              </p:ext>
            </p:extLst>
          </p:nvPr>
        </p:nvGraphicFramePr>
        <p:xfrm>
          <a:off x="677334" y="1767050"/>
          <a:ext cx="8596668" cy="4448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Proposal</a:t>
            </a:r>
            <a:endParaRPr/>
          </a:p>
        </p:txBody>
      </p:sp>
      <p:sp>
        <p:nvSpPr>
          <p:cNvPr id="208" name="Google Shape;208;p11"/>
          <p:cNvSpPr txBox="1">
            <a:spLocks noGrp="1"/>
          </p:cNvSpPr>
          <p:nvPr>
            <p:ph type="body" idx="1"/>
          </p:nvPr>
        </p:nvSpPr>
        <p:spPr>
          <a:xfrm>
            <a:off x="677334" y="1767050"/>
            <a:ext cx="8596668" cy="444855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Random Forest Tuned Model</a:t>
            </a:r>
            <a:endParaRPr/>
          </a:p>
          <a:p>
            <a:pPr marL="742950" lvl="1" indent="-285750" algn="l" rtl="0">
              <a:spcBef>
                <a:spcPts val="1000"/>
              </a:spcBef>
              <a:spcAft>
                <a:spcPts val="0"/>
              </a:spcAft>
              <a:buSzPts val="1280"/>
              <a:buChar char="►"/>
            </a:pPr>
            <a:r>
              <a:rPr lang="en-US"/>
              <a:t>Best performance on accuracy (0.88) and recall (0.75) on test data</a:t>
            </a:r>
            <a:endParaRPr/>
          </a:p>
          <a:p>
            <a:pPr marL="742950" lvl="1" indent="-285750" algn="l" rtl="0">
              <a:spcBef>
                <a:spcPts val="1000"/>
              </a:spcBef>
              <a:spcAft>
                <a:spcPts val="0"/>
              </a:spcAft>
              <a:buSzPts val="1280"/>
              <a:buChar char="►"/>
            </a:pPr>
            <a:r>
              <a:rPr lang="en-US"/>
              <a:t>Can make reliable predictions for loan applicants</a:t>
            </a:r>
            <a:endParaRPr/>
          </a:p>
          <a:p>
            <a:pPr marL="742950" lvl="1" indent="-285750" algn="l" rtl="0">
              <a:spcBef>
                <a:spcPts val="1000"/>
              </a:spcBef>
              <a:spcAft>
                <a:spcPts val="0"/>
              </a:spcAft>
              <a:buSzPts val="1280"/>
              <a:buChar char="►"/>
            </a:pPr>
            <a:r>
              <a:rPr lang="en-US"/>
              <a:t>Does not overfit data</a:t>
            </a:r>
            <a:endParaRPr/>
          </a:p>
          <a:p>
            <a:pPr marL="742950" lvl="1" indent="-285750" algn="l" rtl="0">
              <a:spcBef>
                <a:spcPts val="1000"/>
              </a:spcBef>
              <a:spcAft>
                <a:spcPts val="0"/>
              </a:spcAft>
              <a:buSzPts val="1280"/>
              <a:buChar char="►"/>
            </a:pPr>
            <a:r>
              <a:rPr lang="en-US"/>
              <a:t>Uses multiple trees in prediction</a:t>
            </a:r>
            <a:endParaRPr/>
          </a:p>
          <a:p>
            <a:pPr marL="742950" lvl="1" indent="-285750" algn="l" rtl="0">
              <a:spcBef>
                <a:spcPts val="1000"/>
              </a:spcBef>
              <a:spcAft>
                <a:spcPts val="0"/>
              </a:spcAft>
              <a:buSzPts val="1280"/>
              <a:buChar char="►"/>
            </a:pPr>
            <a:r>
              <a:rPr lang="en-US"/>
              <a:t>Randomized, not skewed, not biased</a:t>
            </a:r>
            <a:endParaRPr/>
          </a:p>
          <a:p>
            <a:pPr marL="742950" lvl="1" indent="-285750" algn="l" rtl="0">
              <a:spcBef>
                <a:spcPts val="1000"/>
              </a:spcBef>
              <a:spcAft>
                <a:spcPts val="0"/>
              </a:spcAft>
              <a:buSzPts val="1280"/>
              <a:buChar char="►"/>
            </a:pPr>
            <a:r>
              <a:rPr lang="en-US"/>
              <a:t>Less prone to sampling errors</a:t>
            </a:r>
            <a:endParaRPr/>
          </a:p>
          <a:p>
            <a:pPr marL="742950" lvl="1" indent="-285750" algn="l" rtl="0">
              <a:spcBef>
                <a:spcPts val="1000"/>
              </a:spcBef>
              <a:spcAft>
                <a:spcPts val="0"/>
              </a:spcAft>
              <a:buSzPts val="1280"/>
              <a:buChar char="►"/>
            </a:pPr>
            <a:r>
              <a:rPr lang="en-US"/>
              <a:t>Works well with outliers and missing values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Problem + Solution Summary</a:t>
            </a:r>
            <a:endParaRPr/>
          </a:p>
        </p:txBody>
      </p:sp>
      <p:graphicFrame>
        <p:nvGraphicFramePr>
          <p:cNvPr id="2" name="Diagram 1">
            <a:extLst>
              <a:ext uri="{FF2B5EF4-FFF2-40B4-BE49-F238E27FC236}">
                <a16:creationId xmlns:a16="http://schemas.microsoft.com/office/drawing/2014/main" id="{48665261-13EC-4603-98E1-11FCE08487E0}"/>
              </a:ext>
            </a:extLst>
          </p:cNvPr>
          <p:cNvGraphicFramePr/>
          <p:nvPr>
            <p:extLst>
              <p:ext uri="{D42A27DB-BD31-4B8C-83A1-F6EECF244321}">
                <p14:modId xmlns:p14="http://schemas.microsoft.com/office/powerpoint/2010/main" val="1733663886"/>
              </p:ext>
            </p:extLst>
          </p:nvPr>
        </p:nvGraphicFramePr>
        <p:xfrm>
          <a:off x="677334" y="1479374"/>
          <a:ext cx="8815988" cy="4983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677334" y="609600"/>
            <a:ext cx="8596668" cy="6916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600"/>
              <a:buFont typeface="Trebuchet MS"/>
              <a:buNone/>
            </a:pPr>
            <a:r>
              <a:rPr lang="en-US">
                <a:solidFill>
                  <a:schemeClr val="dk1"/>
                </a:solidFill>
              </a:rPr>
              <a:t>Recommendations</a:t>
            </a:r>
            <a:endParaRPr>
              <a:solidFill>
                <a:schemeClr val="dk1"/>
              </a:solidFill>
            </a:endParaRPr>
          </a:p>
        </p:txBody>
      </p:sp>
      <p:sp>
        <p:nvSpPr>
          <p:cNvPr id="220" name="Google Shape;220;p14"/>
          <p:cNvSpPr txBox="1">
            <a:spLocks noGrp="1"/>
          </p:cNvSpPr>
          <p:nvPr>
            <p:ph type="body" idx="1"/>
          </p:nvPr>
        </p:nvSpPr>
        <p:spPr>
          <a:xfrm>
            <a:off x="677325" y="1767050"/>
            <a:ext cx="8596800" cy="4743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Benefits</a:t>
            </a:r>
            <a:endParaRPr/>
          </a:p>
          <a:p>
            <a:pPr marL="742950" lvl="1" indent="-285750" algn="l" rtl="0">
              <a:spcBef>
                <a:spcPts val="1000"/>
              </a:spcBef>
              <a:spcAft>
                <a:spcPts val="0"/>
              </a:spcAft>
              <a:buSzPts val="1280"/>
              <a:buChar char="►"/>
            </a:pPr>
            <a:r>
              <a:rPr lang="en-US"/>
              <a:t>Model can handle outliers and large data sets, provides higher level of accuracy and stability, can tune/add data to the model as time goes on</a:t>
            </a:r>
            <a:endParaRPr/>
          </a:p>
          <a:p>
            <a:pPr marL="742950" lvl="1" indent="-285750" algn="l" rtl="0">
              <a:spcBef>
                <a:spcPts val="1000"/>
              </a:spcBef>
              <a:spcAft>
                <a:spcPts val="0"/>
              </a:spcAft>
              <a:buSzPts val="1280"/>
              <a:buChar char="►"/>
            </a:pPr>
            <a:r>
              <a:rPr lang="en-US"/>
              <a:t>Accurate predictions mean less defaults, more money saved from bad loans</a:t>
            </a:r>
            <a:endParaRPr/>
          </a:p>
          <a:p>
            <a:pPr marL="742950" lvl="1" indent="-285750" algn="l" rtl="0">
              <a:spcBef>
                <a:spcPts val="1000"/>
              </a:spcBef>
              <a:spcAft>
                <a:spcPts val="0"/>
              </a:spcAft>
              <a:buSzPts val="1280"/>
              <a:buChar char="►"/>
            </a:pPr>
            <a:r>
              <a:rPr lang="en-US"/>
              <a:t>More loans granted for eligible applicants, more profits from interest on loans</a:t>
            </a:r>
            <a:endParaRPr/>
          </a:p>
          <a:p>
            <a:pPr marL="742950" lvl="1" indent="-285750" algn="l" rtl="0">
              <a:spcBef>
                <a:spcPts val="1000"/>
              </a:spcBef>
              <a:spcAft>
                <a:spcPts val="0"/>
              </a:spcAft>
              <a:buSzPts val="1280"/>
              <a:buChar char="►"/>
            </a:pPr>
            <a:r>
              <a:rPr lang="en-US"/>
              <a:t>Employees spend less time on time-consuming loan applications, less burnout, no risk of human error</a:t>
            </a:r>
            <a:endParaRPr/>
          </a:p>
          <a:p>
            <a:pPr marL="742950" lvl="1" indent="-285750" algn="l" rtl="0">
              <a:spcBef>
                <a:spcPts val="1000"/>
              </a:spcBef>
              <a:spcAft>
                <a:spcPts val="0"/>
              </a:spcAft>
              <a:buSzPts val="1280"/>
              <a:buChar char="►"/>
            </a:pPr>
            <a:r>
              <a:rPr lang="en-US"/>
              <a:t>Companies spend less money on employee salary due to automation</a:t>
            </a:r>
            <a:endParaRPr/>
          </a:p>
          <a:p>
            <a:pPr marL="342900" lvl="0" indent="-342900" algn="l" rtl="0">
              <a:spcBef>
                <a:spcPts val="1000"/>
              </a:spcBef>
              <a:spcAft>
                <a:spcPts val="0"/>
              </a:spcAft>
              <a:buSzPts val="1440"/>
              <a:buChar char="►"/>
            </a:pPr>
            <a:r>
              <a:rPr lang="en-US"/>
              <a:t>Costs</a:t>
            </a:r>
            <a:endParaRPr/>
          </a:p>
          <a:p>
            <a:pPr marL="742950" lvl="1" indent="-285750" algn="l" rtl="0">
              <a:spcBef>
                <a:spcPts val="1000"/>
              </a:spcBef>
              <a:spcAft>
                <a:spcPts val="0"/>
              </a:spcAft>
              <a:buSzPts val="1280"/>
              <a:buChar char="►"/>
            </a:pPr>
            <a:r>
              <a:rPr lang="en-US"/>
              <a:t>Requires a lot computer power to build extensive random forests</a:t>
            </a:r>
            <a:endParaRPr/>
          </a:p>
          <a:p>
            <a:pPr marL="742950" lvl="1" indent="-285750" algn="l" rtl="0">
              <a:spcBef>
                <a:spcPts val="1000"/>
              </a:spcBef>
              <a:spcAft>
                <a:spcPts val="0"/>
              </a:spcAft>
              <a:buSzPts val="1280"/>
              <a:buChar char="►"/>
            </a:pPr>
            <a:r>
              <a:rPr lang="en-US"/>
              <a:t>Time-consuming to predict outcomes</a:t>
            </a:r>
            <a:endParaRPr/>
          </a:p>
          <a:p>
            <a:pPr marL="742950" lvl="1" indent="-285750" algn="l" rtl="0">
              <a:spcBef>
                <a:spcPts val="1000"/>
              </a:spcBef>
              <a:spcAft>
                <a:spcPts val="0"/>
              </a:spcAft>
              <a:buSzPts val="1280"/>
              <a:buChar char="►"/>
            </a:pPr>
            <a:r>
              <a:rPr lang="en-US"/>
              <a:t>Occasional inaccurate predictions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600"/>
              <a:buFont typeface="Trebuchet MS"/>
              <a:buNone/>
            </a:pPr>
            <a:r>
              <a:rPr lang="en-US">
                <a:solidFill>
                  <a:schemeClr val="dk1"/>
                </a:solidFill>
              </a:rPr>
              <a:t>Recommendations</a:t>
            </a:r>
            <a:endParaRPr>
              <a:solidFill>
                <a:schemeClr val="dk1"/>
              </a:solidFill>
            </a:endParaRPr>
          </a:p>
        </p:txBody>
      </p:sp>
      <p:sp>
        <p:nvSpPr>
          <p:cNvPr id="226" name="Google Shape;226;p15"/>
          <p:cNvSpPr txBox="1">
            <a:spLocks noGrp="1"/>
          </p:cNvSpPr>
          <p:nvPr>
            <p:ph type="body" idx="1"/>
          </p:nvPr>
        </p:nvSpPr>
        <p:spPr>
          <a:xfrm>
            <a:off x="677334" y="1767050"/>
            <a:ext cx="8596668" cy="47040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ct val="79999"/>
              <a:buNone/>
            </a:pPr>
            <a:r>
              <a:rPr lang="en-US" dirty="0"/>
              <a:t> </a:t>
            </a:r>
          </a:p>
          <a:p>
            <a:pPr marL="342900" lvl="0" indent="-342900" algn="l" rtl="0">
              <a:spcBef>
                <a:spcPts val="0"/>
              </a:spcBef>
              <a:spcAft>
                <a:spcPts val="0"/>
              </a:spcAft>
              <a:buSzPct val="79999"/>
              <a:buChar char="►"/>
            </a:pPr>
            <a:endParaRPr lang="en-US" dirty="0"/>
          </a:p>
          <a:p>
            <a:pPr marL="342900" lvl="0" indent="-342900" algn="l" rtl="0">
              <a:spcBef>
                <a:spcPts val="0"/>
              </a:spcBef>
              <a:spcAft>
                <a:spcPts val="0"/>
              </a:spcAft>
              <a:buSzPct val="79999"/>
              <a:buChar char="►"/>
            </a:pPr>
            <a:endParaRPr lang="en-US" dirty="0"/>
          </a:p>
          <a:p>
            <a:pPr marL="342900" lvl="0" indent="-342900" algn="l" rtl="0">
              <a:spcBef>
                <a:spcPts val="0"/>
              </a:spcBef>
              <a:spcAft>
                <a:spcPts val="0"/>
              </a:spcAft>
              <a:buSzPct val="79999"/>
              <a:buChar char="►"/>
            </a:pPr>
            <a:endParaRPr lang="en-US" dirty="0"/>
          </a:p>
          <a:p>
            <a:pPr marL="342900" lvl="0" indent="-342900" algn="l" rtl="0">
              <a:spcBef>
                <a:spcPts val="0"/>
              </a:spcBef>
              <a:spcAft>
                <a:spcPts val="0"/>
              </a:spcAft>
              <a:buSzPct val="79999"/>
              <a:buChar char="►"/>
            </a:pPr>
            <a:endParaRPr lang="en-US" dirty="0"/>
          </a:p>
          <a:p>
            <a:pPr marL="342900" lvl="0" indent="-342900" algn="l" rtl="0">
              <a:spcBef>
                <a:spcPts val="0"/>
              </a:spcBef>
              <a:spcAft>
                <a:spcPts val="0"/>
              </a:spcAft>
              <a:buSzPct val="79999"/>
              <a:buChar char="►"/>
            </a:pPr>
            <a:endParaRPr dirty="0"/>
          </a:p>
          <a:p>
            <a:pPr marL="1200150" lvl="2" indent="-300634" algn="l" rtl="0">
              <a:spcBef>
                <a:spcPts val="1000"/>
              </a:spcBef>
              <a:spcAft>
                <a:spcPts val="0"/>
              </a:spcAft>
              <a:buSzPct val="79999"/>
              <a:buFont typeface="Arial"/>
              <a:buNone/>
            </a:pPr>
            <a:endParaRPr sz="900" dirty="0"/>
          </a:p>
          <a:p>
            <a:pPr marL="0" lvl="0" indent="0" algn="l" rtl="0">
              <a:spcBef>
                <a:spcPts val="1000"/>
              </a:spcBef>
              <a:spcAft>
                <a:spcPts val="0"/>
              </a:spcAft>
              <a:buSzPct val="79999"/>
              <a:buNone/>
            </a:pPr>
            <a:endParaRPr dirty="0"/>
          </a:p>
          <a:p>
            <a:pPr marL="742950" lvl="1" indent="-285750" algn="l" rtl="0">
              <a:spcBef>
                <a:spcPts val="1000"/>
              </a:spcBef>
              <a:spcAft>
                <a:spcPts val="0"/>
              </a:spcAft>
              <a:buSzPct val="80000"/>
              <a:buChar char="►"/>
            </a:pPr>
            <a:r>
              <a:rPr lang="en-US" dirty="0"/>
              <a:t>Borrowers can still default on loan due unexpected events</a:t>
            </a:r>
            <a:endParaRPr dirty="0"/>
          </a:p>
          <a:p>
            <a:pPr marL="742950" lvl="1" indent="-285750" algn="l" rtl="0">
              <a:spcBef>
                <a:spcPts val="1000"/>
              </a:spcBef>
              <a:spcAft>
                <a:spcPts val="0"/>
              </a:spcAft>
              <a:buSzPct val="80000"/>
              <a:buChar char="►"/>
            </a:pPr>
            <a:r>
              <a:rPr lang="en-US" dirty="0"/>
              <a:t>Inaccurate predictions due to an 88% accuracy rate</a:t>
            </a:r>
            <a:endParaRPr dirty="0"/>
          </a:p>
          <a:p>
            <a:pPr marL="742950" lvl="1" indent="-285750" algn="l" rtl="0">
              <a:spcBef>
                <a:spcPts val="1000"/>
              </a:spcBef>
              <a:spcAft>
                <a:spcPts val="0"/>
              </a:spcAft>
              <a:buSzPct val="80000"/>
              <a:buChar char="►"/>
            </a:pPr>
            <a:r>
              <a:rPr lang="en-US" dirty="0"/>
              <a:t>Model learns from biased data, therefore passing on bias for future predictions</a:t>
            </a:r>
            <a:endParaRPr dirty="0"/>
          </a:p>
          <a:p>
            <a:pPr marL="742950" lvl="1" indent="-285750" algn="l" rtl="0">
              <a:spcBef>
                <a:spcPts val="1000"/>
              </a:spcBef>
              <a:spcAft>
                <a:spcPts val="0"/>
              </a:spcAft>
              <a:buSzPct val="80000"/>
              <a:buChar char="►"/>
            </a:pPr>
            <a:r>
              <a:rPr lang="en-US" dirty="0"/>
              <a:t>Outdated data from which the model learns</a:t>
            </a:r>
            <a:endParaRPr dirty="0"/>
          </a:p>
          <a:p>
            <a:pPr marL="742950" lvl="1" indent="-285750" algn="l" rtl="0">
              <a:spcBef>
                <a:spcPts val="1000"/>
              </a:spcBef>
              <a:spcAft>
                <a:spcPts val="0"/>
              </a:spcAft>
              <a:buSzPct val="80000"/>
              <a:buChar char="►"/>
            </a:pPr>
            <a:r>
              <a:rPr lang="en-US" dirty="0"/>
              <a:t>Important features (age of credit, delinquency, value) may be discriminatory </a:t>
            </a:r>
            <a:endParaRPr dirty="0"/>
          </a:p>
          <a:p>
            <a:pPr marL="457200" lvl="1" indent="0" algn="l" rtl="0">
              <a:spcBef>
                <a:spcPts val="1000"/>
              </a:spcBef>
              <a:spcAft>
                <a:spcPts val="0"/>
              </a:spcAft>
              <a:buSzPct val="80000"/>
              <a:buNone/>
            </a:pPr>
            <a:r>
              <a:rPr lang="en-US" dirty="0"/>
              <a:t>	for young, single applicants or a during period of economic crisis</a:t>
            </a:r>
            <a:endParaRPr dirty="0"/>
          </a:p>
        </p:txBody>
      </p:sp>
      <p:graphicFrame>
        <p:nvGraphicFramePr>
          <p:cNvPr id="4" name="Diagram 3">
            <a:extLst>
              <a:ext uri="{FF2B5EF4-FFF2-40B4-BE49-F238E27FC236}">
                <a16:creationId xmlns:a16="http://schemas.microsoft.com/office/drawing/2014/main" id="{EA1DA670-7D31-4F93-99E5-22AD95A528F7}"/>
              </a:ext>
            </a:extLst>
          </p:cNvPr>
          <p:cNvGraphicFramePr/>
          <p:nvPr>
            <p:extLst>
              <p:ext uri="{D42A27DB-BD31-4B8C-83A1-F6EECF244321}">
                <p14:modId xmlns:p14="http://schemas.microsoft.com/office/powerpoint/2010/main" val="2118297991"/>
              </p:ext>
            </p:extLst>
          </p:nvPr>
        </p:nvGraphicFramePr>
        <p:xfrm>
          <a:off x="677335" y="1294549"/>
          <a:ext cx="8596667" cy="2701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2313FB17-82FE-41DE-98ED-32FE8E1CFE47}"/>
              </a:ext>
            </a:extLst>
          </p:cNvPr>
          <p:cNvGraphicFramePr/>
          <p:nvPr>
            <p:extLst>
              <p:ext uri="{D42A27DB-BD31-4B8C-83A1-F6EECF244321}">
                <p14:modId xmlns:p14="http://schemas.microsoft.com/office/powerpoint/2010/main" val="1251397666"/>
              </p:ext>
            </p:extLst>
          </p:nvPr>
        </p:nvGraphicFramePr>
        <p:xfrm>
          <a:off x="677333" y="1388960"/>
          <a:ext cx="3555620" cy="459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a:extLst>
              <a:ext uri="{FF2B5EF4-FFF2-40B4-BE49-F238E27FC236}">
                <a16:creationId xmlns:a16="http://schemas.microsoft.com/office/drawing/2014/main" id="{84AB3A13-AEB9-4ADA-B1A9-64B8F93967F3}"/>
              </a:ext>
            </a:extLst>
          </p:cNvPr>
          <p:cNvGraphicFramePr/>
          <p:nvPr>
            <p:extLst>
              <p:ext uri="{D42A27DB-BD31-4B8C-83A1-F6EECF244321}">
                <p14:modId xmlns:p14="http://schemas.microsoft.com/office/powerpoint/2010/main" val="3508867775"/>
              </p:ext>
            </p:extLst>
          </p:nvPr>
        </p:nvGraphicFramePr>
        <p:xfrm>
          <a:off x="677333" y="3659845"/>
          <a:ext cx="3555620" cy="45924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600"/>
              <a:buFont typeface="Trebuchet MS"/>
              <a:buNone/>
            </a:pPr>
            <a:r>
              <a:rPr lang="en-US">
                <a:solidFill>
                  <a:schemeClr val="dk1"/>
                </a:solidFill>
              </a:rPr>
              <a:t>Recommendations</a:t>
            </a:r>
            <a:endParaRPr>
              <a:solidFill>
                <a:schemeClr val="dk1"/>
              </a:solidFill>
            </a:endParaRPr>
          </a:p>
        </p:txBody>
      </p:sp>
      <p:sp>
        <p:nvSpPr>
          <p:cNvPr id="232" name="Google Shape;232;p16"/>
          <p:cNvSpPr txBox="1">
            <a:spLocks noGrp="1"/>
          </p:cNvSpPr>
          <p:nvPr>
            <p:ph type="body" idx="1"/>
          </p:nvPr>
        </p:nvSpPr>
        <p:spPr>
          <a:xfrm>
            <a:off x="677334" y="1767050"/>
            <a:ext cx="8596668" cy="4448555"/>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SzPct val="79999"/>
              <a:buChar char="►"/>
            </a:pPr>
            <a:r>
              <a:rPr lang="en-US" dirty="0"/>
              <a:t>Key Action Items:</a:t>
            </a:r>
            <a:endParaRPr dirty="0"/>
          </a:p>
          <a:p>
            <a:pPr marL="742950" lvl="1" indent="-285750" algn="l" rtl="0">
              <a:spcBef>
                <a:spcPts val="1000"/>
              </a:spcBef>
              <a:spcAft>
                <a:spcPts val="0"/>
              </a:spcAft>
              <a:buSzPct val="80000"/>
              <a:buChar char="►"/>
            </a:pPr>
            <a:r>
              <a:rPr lang="en-US" dirty="0"/>
              <a:t>Further tune and implement model</a:t>
            </a:r>
            <a:endParaRPr dirty="0"/>
          </a:p>
          <a:p>
            <a:pPr marL="1143000" lvl="2" indent="-228600" algn="l" rtl="0">
              <a:spcBef>
                <a:spcPts val="1000"/>
              </a:spcBef>
              <a:spcAft>
                <a:spcPts val="0"/>
              </a:spcAft>
              <a:buSzPct val="80000"/>
              <a:buChar char="►"/>
            </a:pPr>
            <a:r>
              <a:rPr lang="en-US" dirty="0"/>
              <a:t>Increase accuracy and recall to lower risk</a:t>
            </a:r>
            <a:endParaRPr dirty="0"/>
          </a:p>
          <a:p>
            <a:pPr marL="742950" lvl="1" indent="-285750" algn="l" rtl="0">
              <a:spcBef>
                <a:spcPts val="1000"/>
              </a:spcBef>
              <a:spcAft>
                <a:spcPts val="0"/>
              </a:spcAft>
              <a:buSzPct val="80000"/>
              <a:buChar char="►"/>
            </a:pPr>
            <a:r>
              <a:rPr lang="en-US" dirty="0"/>
              <a:t>Continue to collect data to add to the model for better predictions</a:t>
            </a:r>
            <a:endParaRPr dirty="0"/>
          </a:p>
          <a:p>
            <a:pPr marL="1143000" lvl="2" indent="-228600" algn="l" rtl="0">
              <a:spcBef>
                <a:spcPts val="1000"/>
              </a:spcBef>
              <a:spcAft>
                <a:spcPts val="0"/>
              </a:spcAft>
              <a:buSzPct val="80000"/>
              <a:buChar char="►"/>
            </a:pPr>
            <a:r>
              <a:rPr lang="en-US" dirty="0"/>
              <a:t>Age of applicant, geographical location, transactional data, education, co-signer</a:t>
            </a:r>
            <a:endParaRPr dirty="0"/>
          </a:p>
          <a:p>
            <a:pPr marL="742950" lvl="1" indent="-285750" algn="l" rtl="0">
              <a:spcBef>
                <a:spcPts val="1000"/>
              </a:spcBef>
              <a:spcAft>
                <a:spcPts val="0"/>
              </a:spcAft>
              <a:buSzPct val="80000"/>
              <a:buChar char="►"/>
            </a:pPr>
            <a:r>
              <a:rPr lang="en-US" dirty="0"/>
              <a:t>Raise interest rate to overcome default losses to increase profits</a:t>
            </a:r>
            <a:endParaRPr dirty="0"/>
          </a:p>
          <a:p>
            <a:pPr marL="742950" lvl="1" indent="-285750" algn="l" rtl="0">
              <a:spcBef>
                <a:spcPts val="1000"/>
              </a:spcBef>
              <a:spcAft>
                <a:spcPts val="0"/>
              </a:spcAft>
              <a:buSzPct val="80000"/>
              <a:buChar char="►"/>
            </a:pPr>
            <a:r>
              <a:rPr lang="en-US" dirty="0"/>
              <a:t>Ease into model usage</a:t>
            </a:r>
            <a:endParaRPr dirty="0"/>
          </a:p>
          <a:p>
            <a:pPr marL="1143000" lvl="2" indent="-228600" algn="l" rtl="0">
              <a:spcBef>
                <a:spcPts val="1000"/>
              </a:spcBef>
              <a:spcAft>
                <a:spcPts val="0"/>
              </a:spcAft>
              <a:buSzPct val="80000"/>
              <a:buChar char="►"/>
            </a:pPr>
            <a:r>
              <a:rPr lang="en-US" dirty="0"/>
              <a:t>Compare one applicant’s model prediction against manual prediction to ensure accuracy of model results</a:t>
            </a:r>
            <a:endParaRPr dirty="0"/>
          </a:p>
          <a:p>
            <a:pPr marL="742950" lvl="1" indent="-285750" algn="l" rtl="0">
              <a:spcBef>
                <a:spcPts val="1000"/>
              </a:spcBef>
              <a:spcAft>
                <a:spcPts val="0"/>
              </a:spcAft>
              <a:buSzPct val="80000"/>
              <a:buChar char="►"/>
            </a:pPr>
            <a:r>
              <a:rPr lang="en-US" dirty="0"/>
              <a:t>Use additional models as support</a:t>
            </a:r>
            <a:endParaRPr dirty="0"/>
          </a:p>
          <a:p>
            <a:pPr marL="1143000" lvl="2" indent="-228600" algn="l" rtl="0">
              <a:spcBef>
                <a:spcPts val="1000"/>
              </a:spcBef>
              <a:spcAft>
                <a:spcPts val="0"/>
              </a:spcAft>
              <a:buSzPct val="80000"/>
              <a:buChar char="►"/>
            </a:pPr>
            <a:r>
              <a:rPr lang="en-US" dirty="0"/>
              <a:t>Discriminant analysis</a:t>
            </a:r>
            <a:endParaRPr dirty="0"/>
          </a:p>
          <a:p>
            <a:pPr marL="1143000" lvl="2" indent="-228600" algn="l" rtl="0">
              <a:spcBef>
                <a:spcPts val="1000"/>
              </a:spcBef>
              <a:spcAft>
                <a:spcPts val="0"/>
              </a:spcAft>
              <a:buSzPct val="80000"/>
              <a:buChar char="►"/>
            </a:pPr>
            <a:r>
              <a:rPr lang="en-US" dirty="0"/>
              <a:t>Neural networks </a:t>
            </a:r>
            <a:endParaRPr dirty="0"/>
          </a:p>
          <a:p>
            <a:pPr marL="742950" lvl="1" indent="-285750" algn="l" rtl="0">
              <a:spcBef>
                <a:spcPts val="1000"/>
              </a:spcBef>
              <a:spcAft>
                <a:spcPts val="0"/>
              </a:spcAft>
              <a:buSzPct val="80000"/>
              <a:buChar char="►"/>
            </a:pPr>
            <a:r>
              <a:rPr lang="en-US" dirty="0"/>
              <a:t>Utilize models and/or open banks in higher income neighborhoods to decrease likelihood of defaults</a:t>
            </a:r>
            <a:endParaRPr dirty="0"/>
          </a:p>
          <a:p>
            <a:pPr marL="742950" lvl="1" indent="-285750" algn="l" rtl="0">
              <a:spcBef>
                <a:spcPts val="1000"/>
              </a:spcBef>
              <a:spcAft>
                <a:spcPts val="0"/>
              </a:spcAft>
              <a:buSzPct val="80000"/>
              <a:buChar char="►"/>
            </a:pPr>
            <a:r>
              <a:rPr lang="en-US" dirty="0"/>
              <a:t>Include option of co-signer/add co-signer feature to model for disadvantaged applicants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Executive Summary</a:t>
            </a:r>
            <a:endParaRPr/>
          </a:p>
        </p:txBody>
      </p:sp>
      <p:sp>
        <p:nvSpPr>
          <p:cNvPr id="238" name="Google Shape;238;p13"/>
          <p:cNvSpPr txBox="1">
            <a:spLocks noGrp="1"/>
          </p:cNvSpPr>
          <p:nvPr>
            <p:ph type="body" idx="1"/>
          </p:nvPr>
        </p:nvSpPr>
        <p:spPr>
          <a:xfrm>
            <a:off x="677334" y="1767050"/>
            <a:ext cx="8596668" cy="498544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Key take-aways:</a:t>
            </a:r>
            <a:endParaRPr/>
          </a:p>
          <a:p>
            <a:pPr marL="742950" lvl="1" indent="-285750" algn="l" rtl="0">
              <a:spcBef>
                <a:spcPts val="1000"/>
              </a:spcBef>
              <a:spcAft>
                <a:spcPts val="0"/>
              </a:spcAft>
              <a:buSzPts val="1280"/>
              <a:buChar char="►"/>
            </a:pPr>
            <a:r>
              <a:rPr lang="en-US"/>
              <a:t>Tuned random forest is the most robust model for loan default prediction</a:t>
            </a:r>
            <a:endParaRPr/>
          </a:p>
          <a:p>
            <a:pPr marL="742950" lvl="1" indent="-285750" algn="l" rtl="0">
              <a:spcBef>
                <a:spcPts val="1000"/>
              </a:spcBef>
              <a:spcAft>
                <a:spcPts val="0"/>
              </a:spcAft>
              <a:buSzPts val="1280"/>
              <a:buChar char="►"/>
            </a:pPr>
            <a:r>
              <a:rPr lang="en-US"/>
              <a:t>Most important features:</a:t>
            </a:r>
            <a:endParaRPr/>
          </a:p>
          <a:p>
            <a:pPr marL="1143000" lvl="2" indent="-228600" algn="l" rtl="0">
              <a:spcBef>
                <a:spcPts val="1000"/>
              </a:spcBef>
              <a:spcAft>
                <a:spcPts val="0"/>
              </a:spcAft>
              <a:buSzPts val="1120"/>
              <a:buChar char="►"/>
            </a:pPr>
            <a:r>
              <a:rPr lang="en-US"/>
              <a:t>Age of oldest credit line</a:t>
            </a:r>
            <a:endParaRPr/>
          </a:p>
          <a:p>
            <a:pPr marL="1143000" lvl="2" indent="-228600" algn="l" rtl="0">
              <a:spcBef>
                <a:spcPts val="1000"/>
              </a:spcBef>
              <a:spcAft>
                <a:spcPts val="0"/>
              </a:spcAft>
              <a:buSzPts val="1120"/>
              <a:buChar char="►"/>
            </a:pPr>
            <a:r>
              <a:rPr lang="en-US"/>
              <a:t>Debt-to-income ratio</a:t>
            </a:r>
            <a:endParaRPr/>
          </a:p>
          <a:p>
            <a:pPr marL="1143000" lvl="2" indent="-228600" algn="l" rtl="0">
              <a:spcBef>
                <a:spcPts val="1000"/>
              </a:spcBef>
              <a:spcAft>
                <a:spcPts val="0"/>
              </a:spcAft>
              <a:buSzPts val="1120"/>
              <a:buChar char="►"/>
            </a:pPr>
            <a:r>
              <a:rPr lang="en-US"/>
              <a:t>Value of home</a:t>
            </a:r>
            <a:endParaRPr/>
          </a:p>
          <a:p>
            <a:pPr marL="742950" lvl="1" indent="-285750" algn="l" rtl="0">
              <a:spcBef>
                <a:spcPts val="1000"/>
              </a:spcBef>
              <a:spcAft>
                <a:spcPts val="0"/>
              </a:spcAft>
              <a:buSzPts val="1280"/>
              <a:buChar char="►"/>
            </a:pPr>
            <a:r>
              <a:rPr lang="en-US"/>
              <a:t>Model did not overfit, can provide accurate and precise predictions, unaffected by outliers, immune to bias</a:t>
            </a:r>
            <a:endParaRPr/>
          </a:p>
          <a:p>
            <a:pPr marL="342900" lvl="0" indent="-342900" algn="l" rtl="0">
              <a:spcBef>
                <a:spcPts val="1000"/>
              </a:spcBef>
              <a:spcAft>
                <a:spcPts val="0"/>
              </a:spcAft>
              <a:buSzPts val="1440"/>
              <a:buChar char="►"/>
            </a:pPr>
            <a:r>
              <a:rPr lang="en-US"/>
              <a:t>Next steps:</a:t>
            </a:r>
            <a:endParaRPr/>
          </a:p>
          <a:p>
            <a:pPr marL="742950" lvl="1" indent="-285750" algn="l" rtl="0">
              <a:spcBef>
                <a:spcPts val="1000"/>
              </a:spcBef>
              <a:spcAft>
                <a:spcPts val="0"/>
              </a:spcAft>
              <a:buSzPts val="1280"/>
              <a:buChar char="►"/>
            </a:pPr>
            <a:r>
              <a:rPr lang="en-US"/>
              <a:t>Tune model, add/update data</a:t>
            </a:r>
            <a:endParaRPr/>
          </a:p>
          <a:p>
            <a:pPr marL="742950" lvl="1" indent="-285750" algn="l" rtl="0">
              <a:spcBef>
                <a:spcPts val="1000"/>
              </a:spcBef>
              <a:spcAft>
                <a:spcPts val="0"/>
              </a:spcAft>
              <a:buSzPts val="1280"/>
              <a:buChar char="►"/>
            </a:pPr>
            <a:r>
              <a:rPr lang="en-US"/>
              <a:t>Consider benefits, costs, risks and rewards</a:t>
            </a:r>
            <a:endParaRPr/>
          </a:p>
          <a:p>
            <a:pPr marL="742950" lvl="1" indent="-285750" algn="l" rtl="0">
              <a:spcBef>
                <a:spcPts val="1000"/>
              </a:spcBef>
              <a:spcAft>
                <a:spcPts val="0"/>
              </a:spcAft>
              <a:buSzPts val="1280"/>
              <a:buChar char="►"/>
            </a:pPr>
            <a:r>
              <a:rPr lang="en-US"/>
              <a:t>Explore and prevent possible problems</a:t>
            </a:r>
            <a:endParaRPr/>
          </a:p>
          <a:p>
            <a:pPr marL="742950" lvl="1" indent="-285750" algn="l" rtl="0">
              <a:spcBef>
                <a:spcPts val="1000"/>
              </a:spcBef>
              <a:spcAft>
                <a:spcPts val="0"/>
              </a:spcAft>
              <a:buSzPts val="1280"/>
              <a:buChar char="►"/>
            </a:pPr>
            <a:r>
              <a:rPr lang="en-US"/>
              <a:t>Implement model to maximize profit and reduce loan defaults</a:t>
            </a:r>
            <a:endParaRPr/>
          </a:p>
          <a:p>
            <a:pPr marL="742950" lvl="1" indent="-204469" algn="l" rtl="0">
              <a:spcBef>
                <a:spcPts val="1000"/>
              </a:spcBef>
              <a:spcAft>
                <a:spcPts val="0"/>
              </a:spcAft>
              <a:buSzPts val="1280"/>
              <a:buNone/>
            </a:pPr>
            <a:endParaRPr/>
          </a:p>
          <a:p>
            <a:pPr marL="342900" lvl="0" indent="-251459" algn="l" rtl="0">
              <a:spcBef>
                <a:spcPts val="1000"/>
              </a:spcBef>
              <a:spcAft>
                <a:spcPts val="0"/>
              </a:spcAft>
              <a:buSzPts val="144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Appendix</a:t>
            </a:r>
            <a:endParaRPr/>
          </a:p>
        </p:txBody>
      </p:sp>
      <p:sp>
        <p:nvSpPr>
          <p:cNvPr id="244" name="Google Shape;244;p1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Please see the separately submitted python code:	KaliShanker_FinalSubmission_CapstoneProject.html.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Problem Definition</a:t>
            </a:r>
            <a:endParaRPr/>
          </a:p>
        </p:txBody>
      </p:sp>
      <p:sp>
        <p:nvSpPr>
          <p:cNvPr id="154" name="Google Shape;154;p2"/>
          <p:cNvSpPr txBox="1">
            <a:spLocks noGrp="1"/>
          </p:cNvSpPr>
          <p:nvPr>
            <p:ph type="body" idx="1"/>
          </p:nvPr>
        </p:nvSpPr>
        <p:spPr>
          <a:xfrm>
            <a:off x="677334" y="1778621"/>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Context:</a:t>
            </a:r>
            <a:endParaRPr/>
          </a:p>
          <a:p>
            <a:pPr marL="742950" lvl="1" indent="-285750" algn="l" rtl="0">
              <a:spcBef>
                <a:spcPts val="1000"/>
              </a:spcBef>
              <a:spcAft>
                <a:spcPts val="0"/>
              </a:spcAft>
              <a:buSzPts val="1280"/>
              <a:buChar char="►"/>
            </a:pPr>
            <a:r>
              <a:rPr lang="en-US"/>
              <a:t>Loan approval can be an arduous and multivariate process with significant impact to the end users. Through machine learning, the process can be streamlined to allow for efficiency and ease of use. Consequently, bias and number of defaults will also be reduced. </a:t>
            </a:r>
            <a:endParaRPr/>
          </a:p>
          <a:p>
            <a:pPr marL="742950" lvl="1" indent="-204469" algn="l" rtl="0">
              <a:spcBef>
                <a:spcPts val="1000"/>
              </a:spcBef>
              <a:spcAft>
                <a:spcPts val="0"/>
              </a:spcAft>
              <a:buSzPts val="1280"/>
              <a:buNone/>
            </a:pPr>
            <a:endParaRPr/>
          </a:p>
          <a:p>
            <a:pPr marL="342900" lvl="0" indent="-342900" algn="l" rtl="0">
              <a:spcBef>
                <a:spcPts val="1000"/>
              </a:spcBef>
              <a:spcAft>
                <a:spcPts val="0"/>
              </a:spcAft>
              <a:buSzPts val="1440"/>
              <a:buChar char="►"/>
            </a:pPr>
            <a:r>
              <a:rPr lang="en-US"/>
              <a:t>Objectives</a:t>
            </a:r>
            <a:endParaRPr/>
          </a:p>
          <a:p>
            <a:pPr marL="742950" lvl="1" indent="-285750" algn="l" rtl="0">
              <a:spcBef>
                <a:spcPts val="1000"/>
              </a:spcBef>
              <a:spcAft>
                <a:spcPts val="0"/>
              </a:spcAft>
              <a:buSzPts val="1280"/>
              <a:buChar char="►"/>
            </a:pPr>
            <a:r>
              <a:rPr lang="en-US"/>
              <a:t>By creating an automatic system through the use of a classification model, banks are able to quickly and thoroughly determine whether an applicant will be granted a loan based on key features.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Problem Definition</a:t>
            </a:r>
            <a:endParaRPr/>
          </a:p>
        </p:txBody>
      </p:sp>
      <p:graphicFrame>
        <p:nvGraphicFramePr>
          <p:cNvPr id="2" name="Diagram 1">
            <a:extLst>
              <a:ext uri="{FF2B5EF4-FFF2-40B4-BE49-F238E27FC236}">
                <a16:creationId xmlns:a16="http://schemas.microsoft.com/office/drawing/2014/main" id="{466FBD05-5462-4ACA-ACA9-C17B8A3752F0}"/>
              </a:ext>
            </a:extLst>
          </p:cNvPr>
          <p:cNvGraphicFramePr/>
          <p:nvPr>
            <p:extLst>
              <p:ext uri="{D42A27DB-BD31-4B8C-83A1-F6EECF244321}">
                <p14:modId xmlns:p14="http://schemas.microsoft.com/office/powerpoint/2010/main" val="3414551407"/>
              </p:ext>
            </p:extLst>
          </p:nvPr>
        </p:nvGraphicFramePr>
        <p:xfrm>
          <a:off x="677334" y="1767050"/>
          <a:ext cx="8596668" cy="4448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Data Exploration</a:t>
            </a:r>
            <a:endParaRPr/>
          </a:p>
        </p:txBody>
      </p:sp>
      <p:sp>
        <p:nvSpPr>
          <p:cNvPr id="166" name="Google Shape;166;p4"/>
          <p:cNvSpPr txBox="1">
            <a:spLocks noGrp="1"/>
          </p:cNvSpPr>
          <p:nvPr>
            <p:ph type="body" idx="1"/>
          </p:nvPr>
        </p:nvSpPr>
        <p:spPr>
          <a:xfrm>
            <a:off x="677334" y="1767050"/>
            <a:ext cx="8596668" cy="444855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Data description</a:t>
            </a:r>
            <a:endParaRPr dirty="0"/>
          </a:p>
          <a:p>
            <a:pPr marL="742950" lvl="1" indent="-285750" algn="l" rtl="0">
              <a:spcBef>
                <a:spcPts val="1000"/>
              </a:spcBef>
              <a:spcAft>
                <a:spcPts val="0"/>
              </a:spcAft>
              <a:buSzPts val="1280"/>
              <a:buChar char="►"/>
            </a:pPr>
            <a:r>
              <a:rPr lang="en-US" dirty="0"/>
              <a:t>The data comes from the Home Equity dataset: a guideline which encompasses loan performance information for the most up-to-date home equity loans. </a:t>
            </a:r>
            <a:endParaRPr dirty="0"/>
          </a:p>
          <a:p>
            <a:pPr marL="742950" lvl="1" indent="-285750" algn="l" rtl="0">
              <a:spcBef>
                <a:spcPts val="1000"/>
              </a:spcBef>
              <a:spcAft>
                <a:spcPts val="0"/>
              </a:spcAft>
              <a:buSzPts val="1280"/>
              <a:buChar char="►"/>
            </a:pPr>
            <a:r>
              <a:rPr lang="en-US" dirty="0"/>
              <a:t>There are 12 important features considered when selecting loan approvals:</a:t>
            </a:r>
            <a:endParaRPr dirty="0"/>
          </a:p>
          <a:p>
            <a:pPr marL="1143000" lvl="2" indent="-228600" algn="l" rtl="0">
              <a:spcBef>
                <a:spcPts val="1000"/>
              </a:spcBef>
              <a:spcAft>
                <a:spcPts val="0"/>
              </a:spcAft>
              <a:buSzPts val="1120"/>
              <a:buChar char="►"/>
            </a:pPr>
            <a:r>
              <a:rPr lang="en-US" dirty="0"/>
              <a:t>Loan amount, amount due on mortgage, property value, reason for request, applicant’s job, years at current job, number of derogatory reports, number of delinquent credit lines, age of oldest credit, number of open credit lines, number of recent credit inquiries, debt-to-income ratio</a:t>
            </a:r>
            <a:endParaRPr dirty="0"/>
          </a:p>
          <a:p>
            <a:pPr marL="742950" lvl="1" indent="-285750" algn="l" rtl="0">
              <a:spcBef>
                <a:spcPts val="1000"/>
              </a:spcBef>
              <a:spcAft>
                <a:spcPts val="0"/>
              </a:spcAft>
              <a:buSzPts val="1280"/>
              <a:buChar char="►"/>
            </a:pPr>
            <a:r>
              <a:rPr lang="en-US" dirty="0"/>
              <a:t>We created a binary variable, BAD, to specify whether the applicant is delinquent</a:t>
            </a:r>
            <a:endParaRPr dirty="0"/>
          </a:p>
          <a:p>
            <a:pPr marL="742950" lvl="1" indent="-285750" algn="l" rtl="0">
              <a:spcBef>
                <a:spcPts val="1000"/>
              </a:spcBef>
              <a:spcAft>
                <a:spcPts val="0"/>
              </a:spcAft>
              <a:buSzPts val="1280"/>
              <a:buChar char="►"/>
            </a:pPr>
            <a:r>
              <a:rPr lang="en-US" dirty="0"/>
              <a:t>Out of the 5,960 loans from the dataset, 1,189 cases defaulted on their loan (20%)</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Data Exploration</a:t>
            </a:r>
            <a:endParaRPr/>
          </a:p>
        </p:txBody>
      </p:sp>
      <p:sp>
        <p:nvSpPr>
          <p:cNvPr id="172" name="Google Shape;172;p5"/>
          <p:cNvSpPr txBox="1">
            <a:spLocks noGrp="1"/>
          </p:cNvSpPr>
          <p:nvPr>
            <p:ph type="body" idx="1"/>
          </p:nvPr>
        </p:nvSpPr>
        <p:spPr>
          <a:xfrm>
            <a:off x="677334" y="1767050"/>
            <a:ext cx="8596668" cy="4448555"/>
          </a:xfrm>
          <a:prstGeom prst="rect">
            <a:avLst/>
          </a:prstGeom>
          <a:noFill/>
          <a:ln>
            <a:noFill/>
          </a:ln>
        </p:spPr>
        <p:txBody>
          <a:bodyPr spcFirstLastPara="1" wrap="square" lIns="91425" tIns="45700" rIns="91425" bIns="45700" anchor="t" anchorCtr="0">
            <a:normAutofit lnSpcReduction="10000"/>
          </a:bodyPr>
          <a:lstStyle/>
          <a:p>
            <a:pPr marL="342900" lvl="0" indent="-349758" algn="l" rtl="0">
              <a:spcBef>
                <a:spcPts val="0"/>
              </a:spcBef>
              <a:spcAft>
                <a:spcPts val="0"/>
              </a:spcAft>
              <a:buSzPts val="1440"/>
              <a:buChar char="►"/>
            </a:pPr>
            <a:r>
              <a:rPr lang="en-US"/>
              <a:t>Observations and Insights</a:t>
            </a:r>
            <a:endParaRPr/>
          </a:p>
          <a:p>
            <a:pPr marL="742950" lvl="1" indent="-285750" algn="l" rtl="0">
              <a:spcBef>
                <a:spcPts val="1000"/>
              </a:spcBef>
              <a:spcAft>
                <a:spcPts val="0"/>
              </a:spcAft>
              <a:buSzPts val="1440"/>
              <a:buChar char="►"/>
            </a:pPr>
            <a:r>
              <a:rPr lang="en-US"/>
              <a:t>Patterns:</a:t>
            </a:r>
            <a:endParaRPr/>
          </a:p>
          <a:p>
            <a:pPr marL="1143000" lvl="2" indent="-218440" algn="l" rtl="0">
              <a:spcBef>
                <a:spcPts val="1000"/>
              </a:spcBef>
              <a:spcAft>
                <a:spcPts val="0"/>
              </a:spcAft>
              <a:buSzPts val="1280"/>
              <a:buChar char="►"/>
            </a:pPr>
            <a:r>
              <a:rPr lang="en-US"/>
              <a:t>70% of applicants have 0 delinquent credit lines </a:t>
            </a:r>
            <a:endParaRPr/>
          </a:p>
          <a:p>
            <a:pPr marL="1143000" lvl="2" indent="-218440" algn="l" rtl="0">
              <a:spcBef>
                <a:spcPts val="1000"/>
              </a:spcBef>
              <a:spcAft>
                <a:spcPts val="0"/>
              </a:spcAft>
              <a:buSzPts val="1280"/>
              <a:buChar char="►"/>
            </a:pPr>
            <a:r>
              <a:rPr lang="en-US"/>
              <a:t>Loan amount doesn’t determine whether or not an applicant will default</a:t>
            </a:r>
            <a:endParaRPr/>
          </a:p>
          <a:p>
            <a:pPr marL="1143000" lvl="2" indent="-218440" algn="l" rtl="0">
              <a:spcBef>
                <a:spcPts val="1000"/>
              </a:spcBef>
              <a:spcAft>
                <a:spcPts val="0"/>
              </a:spcAft>
              <a:buSzPts val="1280"/>
              <a:buChar char="►"/>
            </a:pPr>
            <a:r>
              <a:rPr lang="en-US"/>
              <a:t>Positive correlations were observed on Home Value and Amount Due on Mortgage. This is followed by value of home and loan amount, and number of credit lines and amount due on mortgage</a:t>
            </a:r>
            <a:endParaRPr/>
          </a:p>
          <a:p>
            <a:pPr marL="1143000" lvl="2" indent="-218440" algn="l" rtl="0">
              <a:spcBef>
                <a:spcPts val="1000"/>
              </a:spcBef>
              <a:spcAft>
                <a:spcPts val="0"/>
              </a:spcAft>
              <a:buSzPts val="1280"/>
              <a:buChar char="►"/>
            </a:pPr>
            <a:r>
              <a:rPr lang="en-US"/>
              <a:t>Numerous missing values in dataset</a:t>
            </a:r>
            <a:endParaRPr/>
          </a:p>
          <a:p>
            <a:pPr marL="742950" lvl="1" indent="-285750" algn="l" rtl="0">
              <a:spcBef>
                <a:spcPts val="1000"/>
              </a:spcBef>
              <a:spcAft>
                <a:spcPts val="0"/>
              </a:spcAft>
              <a:buSzPts val="1440"/>
              <a:buChar char="►"/>
            </a:pPr>
            <a:r>
              <a:rPr lang="en-US"/>
              <a:t>What do these patterns mean for problem formulation?</a:t>
            </a:r>
            <a:endParaRPr/>
          </a:p>
          <a:p>
            <a:pPr marL="1143000" lvl="2" indent="-218440" algn="l" rtl="0">
              <a:spcBef>
                <a:spcPts val="1000"/>
              </a:spcBef>
              <a:spcAft>
                <a:spcPts val="0"/>
              </a:spcAft>
              <a:buSzPts val="1280"/>
              <a:buChar char="►"/>
            </a:pPr>
            <a:r>
              <a:rPr lang="en-US"/>
              <a:t>Data can be skewed/bias due to missing values</a:t>
            </a:r>
            <a:endParaRPr/>
          </a:p>
          <a:p>
            <a:pPr marL="1143000" lvl="2" indent="-218440" algn="l" rtl="0">
              <a:spcBef>
                <a:spcPts val="1000"/>
              </a:spcBef>
              <a:spcAft>
                <a:spcPts val="0"/>
              </a:spcAft>
              <a:buSzPts val="1280"/>
              <a:buChar char="►"/>
            </a:pPr>
            <a:r>
              <a:rPr lang="en-US"/>
              <a:t>We can remove features where we do not see any correlation</a:t>
            </a:r>
            <a:endParaRPr/>
          </a:p>
          <a:p>
            <a:pPr marL="742950" lvl="1" indent="-285750" algn="l" rtl="0">
              <a:spcBef>
                <a:spcPts val="1000"/>
              </a:spcBef>
              <a:spcAft>
                <a:spcPts val="0"/>
              </a:spcAft>
              <a:buSzPts val="1440"/>
              <a:buChar char="►"/>
            </a:pPr>
            <a:r>
              <a:rPr lang="en-US"/>
              <a:t>Data treatments/Pre-processing required?</a:t>
            </a:r>
            <a:endParaRPr/>
          </a:p>
          <a:p>
            <a:pPr marL="1143000" lvl="2" indent="-218440" algn="l" rtl="0">
              <a:spcBef>
                <a:spcPts val="1000"/>
              </a:spcBef>
              <a:spcAft>
                <a:spcPts val="0"/>
              </a:spcAft>
              <a:buSzPts val="1280"/>
              <a:buChar char="►"/>
            </a:pPr>
            <a:r>
              <a:rPr lang="en-US"/>
              <a:t>Fill in missing values of numerical variables with the median, and mode for categorical variables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Proposed Approach</a:t>
            </a:r>
            <a:endParaRPr/>
          </a:p>
        </p:txBody>
      </p:sp>
      <p:sp>
        <p:nvSpPr>
          <p:cNvPr id="178" name="Google Shape;178;p6"/>
          <p:cNvSpPr txBox="1">
            <a:spLocks noGrp="1"/>
          </p:cNvSpPr>
          <p:nvPr>
            <p:ph type="body" idx="1"/>
          </p:nvPr>
        </p:nvSpPr>
        <p:spPr>
          <a:xfrm>
            <a:off x="677334" y="1767050"/>
            <a:ext cx="8596668" cy="444855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US" dirty="0"/>
              <a:t>Potential Techniques</a:t>
            </a:r>
            <a:endParaRPr dirty="0"/>
          </a:p>
          <a:p>
            <a:pPr marL="742950" lvl="1" indent="-285750" algn="l" rtl="0">
              <a:spcBef>
                <a:spcPts val="1000"/>
              </a:spcBef>
              <a:spcAft>
                <a:spcPts val="0"/>
              </a:spcAft>
              <a:buSzPts val="1280"/>
              <a:buChar char="►"/>
            </a:pPr>
            <a:r>
              <a:rPr lang="en-US" dirty="0"/>
              <a:t>Decision Tree Model</a:t>
            </a:r>
            <a:endParaRPr dirty="0"/>
          </a:p>
          <a:p>
            <a:pPr marL="742950" lvl="1" indent="-285750" algn="l" rtl="0">
              <a:spcBef>
                <a:spcPts val="1000"/>
              </a:spcBef>
              <a:spcAft>
                <a:spcPts val="0"/>
              </a:spcAft>
              <a:buSzPts val="1280"/>
              <a:buChar char="►"/>
            </a:pPr>
            <a:r>
              <a:rPr lang="en-US" dirty="0"/>
              <a:t>Random Forest Model</a:t>
            </a:r>
            <a:endParaRPr dirty="0"/>
          </a:p>
          <a:p>
            <a:pPr marL="742950" lvl="1" indent="-285750" algn="l" rtl="0">
              <a:spcBef>
                <a:spcPts val="1000"/>
              </a:spcBef>
              <a:spcAft>
                <a:spcPts val="0"/>
              </a:spcAft>
              <a:buSzPts val="1280"/>
              <a:buChar char="►"/>
            </a:pPr>
            <a:r>
              <a:rPr lang="en-US" dirty="0"/>
              <a:t>Logistic Regression</a:t>
            </a:r>
            <a:endParaRPr dirty="0"/>
          </a:p>
          <a:p>
            <a:pPr marL="342900" lvl="0" indent="-342900" algn="l" rtl="0">
              <a:spcBef>
                <a:spcPts val="1000"/>
              </a:spcBef>
              <a:spcAft>
                <a:spcPts val="0"/>
              </a:spcAft>
              <a:buSzPts val="1440"/>
              <a:buChar char="►"/>
            </a:pPr>
            <a:r>
              <a:rPr lang="en-US" dirty="0"/>
              <a:t>Overall Solution design</a:t>
            </a:r>
            <a:endParaRPr dirty="0"/>
          </a:p>
          <a:p>
            <a:pPr marL="742950" lvl="1" indent="-285750" algn="l" rtl="0">
              <a:spcBef>
                <a:spcPts val="1000"/>
              </a:spcBef>
              <a:spcAft>
                <a:spcPts val="0"/>
              </a:spcAft>
              <a:buSzPts val="1280"/>
              <a:buChar char="►"/>
            </a:pPr>
            <a:r>
              <a:rPr lang="en-US" dirty="0"/>
              <a:t>Treat missing values, remove insignificant features</a:t>
            </a:r>
            <a:endParaRPr dirty="0"/>
          </a:p>
          <a:p>
            <a:pPr marL="742950" lvl="1" indent="-285750" algn="l" rtl="0">
              <a:spcBef>
                <a:spcPts val="1000"/>
              </a:spcBef>
              <a:spcAft>
                <a:spcPts val="0"/>
              </a:spcAft>
              <a:buSzPts val="1280"/>
              <a:buChar char="►"/>
            </a:pPr>
            <a:r>
              <a:rPr lang="en-US" dirty="0"/>
              <a:t>Split the data into train and test to build the model</a:t>
            </a:r>
            <a:endParaRPr dirty="0"/>
          </a:p>
          <a:p>
            <a:pPr marL="742950" lvl="1" indent="-285750" algn="l" rtl="0">
              <a:spcBef>
                <a:spcPts val="1000"/>
              </a:spcBef>
              <a:spcAft>
                <a:spcPts val="0"/>
              </a:spcAft>
              <a:buSzPts val="1280"/>
              <a:buChar char="►"/>
            </a:pPr>
            <a:r>
              <a:rPr lang="en-US" dirty="0"/>
              <a:t>Tune models for greater success </a:t>
            </a:r>
            <a:endParaRPr dirty="0"/>
          </a:p>
          <a:p>
            <a:pPr marL="342900" lvl="0" indent="-342900" algn="l" rtl="0">
              <a:spcBef>
                <a:spcPts val="1000"/>
              </a:spcBef>
              <a:spcAft>
                <a:spcPts val="0"/>
              </a:spcAft>
              <a:buSzPts val="1440"/>
              <a:buChar char="►"/>
            </a:pPr>
            <a:r>
              <a:rPr lang="en-US" dirty="0"/>
              <a:t>Measures of success </a:t>
            </a:r>
            <a:endParaRPr dirty="0"/>
          </a:p>
          <a:p>
            <a:pPr marL="742950" lvl="1" indent="-285750" algn="l" rtl="0">
              <a:spcBef>
                <a:spcPts val="1000"/>
              </a:spcBef>
              <a:spcAft>
                <a:spcPts val="0"/>
              </a:spcAft>
              <a:buSzPts val="1280"/>
              <a:buChar char="►"/>
            </a:pPr>
            <a:r>
              <a:rPr lang="en-US" dirty="0"/>
              <a:t>Models would perform well on both the training data and the test data</a:t>
            </a:r>
            <a:endParaRPr dirty="0"/>
          </a:p>
          <a:p>
            <a:pPr marL="1143000" lvl="2" indent="-228600" algn="l" rtl="0">
              <a:spcBef>
                <a:spcPts val="1000"/>
              </a:spcBef>
              <a:spcAft>
                <a:spcPts val="0"/>
              </a:spcAft>
              <a:buSzPts val="1120"/>
              <a:buChar char="►"/>
            </a:pPr>
            <a:r>
              <a:rPr lang="en-US" dirty="0"/>
              <a:t>Ensures good predictions on future data without overfitting</a:t>
            </a:r>
            <a:endParaRPr dirty="0"/>
          </a:p>
          <a:p>
            <a:pPr marL="742950" lvl="1" indent="-285750" algn="l" rtl="0">
              <a:spcBef>
                <a:spcPts val="1000"/>
              </a:spcBef>
              <a:spcAft>
                <a:spcPts val="0"/>
              </a:spcAft>
              <a:buSzPts val="1280"/>
              <a:buChar char="►"/>
            </a:pPr>
            <a:r>
              <a:rPr lang="en-US" dirty="0"/>
              <a:t>Compare results from each model to see which performs better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Insights</a:t>
            </a:r>
          </a:p>
        </p:txBody>
      </p:sp>
      <p:graphicFrame>
        <p:nvGraphicFramePr>
          <p:cNvPr id="2" name="Diagram 1">
            <a:extLst>
              <a:ext uri="{FF2B5EF4-FFF2-40B4-BE49-F238E27FC236}">
                <a16:creationId xmlns:a16="http://schemas.microsoft.com/office/drawing/2014/main" id="{3A81B81F-4B4B-4EF5-A917-12F83501A551}"/>
              </a:ext>
            </a:extLst>
          </p:cNvPr>
          <p:cNvGraphicFramePr/>
          <p:nvPr>
            <p:extLst>
              <p:ext uri="{D42A27DB-BD31-4B8C-83A1-F6EECF244321}">
                <p14:modId xmlns:p14="http://schemas.microsoft.com/office/powerpoint/2010/main" val="1200449271"/>
              </p:ext>
            </p:extLst>
          </p:nvPr>
        </p:nvGraphicFramePr>
        <p:xfrm>
          <a:off x="430754" y="1109615"/>
          <a:ext cx="9339969" cy="4027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8A950A6E-B33F-41D0-8A49-EE4B954421A8}"/>
              </a:ext>
            </a:extLst>
          </p:cNvPr>
          <p:cNvGrpSpPr/>
          <p:nvPr/>
        </p:nvGrpSpPr>
        <p:grpSpPr>
          <a:xfrm>
            <a:off x="3810000" y="5163476"/>
            <a:ext cx="4572000" cy="947236"/>
            <a:chOff x="3094800" y="3353217"/>
            <a:chExt cx="5501867" cy="1218512"/>
          </a:xfrm>
          <a:solidFill>
            <a:srgbClr val="DBE0EE"/>
          </a:solidFill>
        </p:grpSpPr>
        <p:sp>
          <p:nvSpPr>
            <p:cNvPr id="10" name="Rectangle: Top Corners Rounded 9">
              <a:extLst>
                <a:ext uri="{FF2B5EF4-FFF2-40B4-BE49-F238E27FC236}">
                  <a16:creationId xmlns:a16="http://schemas.microsoft.com/office/drawing/2014/main" id="{9CE06167-39BE-4CC6-AFC8-6B46C9DCE46E}"/>
                </a:ext>
              </a:extLst>
            </p:cNvPr>
            <p:cNvSpPr/>
            <p:nvPr/>
          </p:nvSpPr>
          <p:spPr>
            <a:xfrm rot="5400000">
              <a:off x="5236478" y="1211539"/>
              <a:ext cx="1218512" cy="5501867"/>
            </a:xfrm>
            <a:prstGeom prst="round2SameRect">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 name="Rectangle: Top Corners Rounded 4">
              <a:extLst>
                <a:ext uri="{FF2B5EF4-FFF2-40B4-BE49-F238E27FC236}">
                  <a16:creationId xmlns:a16="http://schemas.microsoft.com/office/drawing/2014/main" id="{824474CF-3686-4DBF-9F67-715BF7D85FFC}"/>
                </a:ext>
              </a:extLst>
            </p:cNvPr>
            <p:cNvSpPr txBox="1"/>
            <p:nvPr/>
          </p:nvSpPr>
          <p:spPr>
            <a:xfrm>
              <a:off x="3094800" y="3412700"/>
              <a:ext cx="5442384" cy="1099546"/>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1600" b="0" i="0" kern="1200" dirty="0"/>
                <a:t>Debt-to-income ratio</a:t>
              </a:r>
              <a:endParaRPr lang="en-US" sz="1600" kern="1200" dirty="0"/>
            </a:p>
            <a:p>
              <a:pPr marL="228600" lvl="1" indent="-228600" algn="l" defTabSz="1022350">
                <a:lnSpc>
                  <a:spcPct val="90000"/>
                </a:lnSpc>
                <a:spcBef>
                  <a:spcPct val="0"/>
                </a:spcBef>
                <a:spcAft>
                  <a:spcPct val="15000"/>
                </a:spcAft>
                <a:buChar char="•"/>
              </a:pPr>
              <a:r>
                <a:rPr lang="en-US" sz="1600" b="0" i="0" kern="1200" dirty="0"/>
                <a:t>Age of applicant’s oldest credit line</a:t>
              </a:r>
              <a:endParaRPr lang="en-US" sz="1600" kern="1200" dirty="0"/>
            </a:p>
            <a:p>
              <a:pPr marL="228600" lvl="1" indent="-228600" algn="l" defTabSz="1022350">
                <a:lnSpc>
                  <a:spcPct val="90000"/>
                </a:lnSpc>
                <a:spcBef>
                  <a:spcPct val="0"/>
                </a:spcBef>
                <a:spcAft>
                  <a:spcPct val="15000"/>
                </a:spcAft>
                <a:buChar char="•"/>
              </a:pPr>
              <a:r>
                <a:rPr lang="en-US" sz="1600" b="0" i="0" kern="1200" dirty="0"/>
                <a:t>Value of home</a:t>
              </a:r>
              <a:endParaRPr lang="en-US" sz="1600" kern="1200" dirty="0"/>
            </a:p>
          </p:txBody>
        </p:sp>
      </p:grpSp>
      <p:grpSp>
        <p:nvGrpSpPr>
          <p:cNvPr id="7" name="Group 6">
            <a:extLst>
              <a:ext uri="{FF2B5EF4-FFF2-40B4-BE49-F238E27FC236}">
                <a16:creationId xmlns:a16="http://schemas.microsoft.com/office/drawing/2014/main" id="{21B781F6-8111-436B-98F7-F72111DB1E3F}"/>
              </a:ext>
            </a:extLst>
          </p:cNvPr>
          <p:cNvGrpSpPr/>
          <p:nvPr/>
        </p:nvGrpSpPr>
        <p:grpSpPr>
          <a:xfrm>
            <a:off x="1844600" y="5137783"/>
            <a:ext cx="2006496" cy="947236"/>
            <a:chOff x="0" y="3200902"/>
            <a:chExt cx="3094800" cy="1523140"/>
          </a:xfrm>
        </p:grpSpPr>
        <p:sp>
          <p:nvSpPr>
            <p:cNvPr id="8" name="Rectangle: Rounded Corners 7">
              <a:extLst>
                <a:ext uri="{FF2B5EF4-FFF2-40B4-BE49-F238E27FC236}">
                  <a16:creationId xmlns:a16="http://schemas.microsoft.com/office/drawing/2014/main" id="{81C469C7-4315-475D-8147-E6286D02B380}"/>
                </a:ext>
              </a:extLst>
            </p:cNvPr>
            <p:cNvSpPr/>
            <p:nvPr/>
          </p:nvSpPr>
          <p:spPr>
            <a:xfrm>
              <a:off x="0" y="3200902"/>
              <a:ext cx="3094800" cy="15231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67A54859-36D0-4C69-A87C-F1E509F279CA}"/>
                </a:ext>
              </a:extLst>
            </p:cNvPr>
            <p:cNvSpPr txBox="1"/>
            <p:nvPr/>
          </p:nvSpPr>
          <p:spPr>
            <a:xfrm>
              <a:off x="74354" y="3275256"/>
              <a:ext cx="2946092" cy="1374432"/>
            </a:xfrm>
            <a:prstGeom prst="rect">
              <a:avLst/>
            </a:prstGeom>
            <a:solidFill>
              <a:srgbClr val="4E659C"/>
            </a:solidFill>
          </p:spPr>
          <p:style>
            <a:lnRef idx="0">
              <a:scrgbClr r="0" g="0" b="0"/>
            </a:lnRef>
            <a:fillRef idx="0">
              <a:scrgbClr r="0" g="0" b="0"/>
            </a:fillRef>
            <a:effectRef idx="0">
              <a:scrgbClr r="0" g="0" b="0"/>
            </a:effectRef>
            <a:fontRef idx="minor">
              <a:schemeClr val="lt1"/>
            </a:fontRef>
          </p:style>
          <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1600" b="0" i="0" kern="1200" dirty="0"/>
                <a:t>The most important features:</a:t>
              </a:r>
              <a:endParaRPr lang="en-US" sz="1600" kern="1200"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Insights</a:t>
            </a:r>
            <a:endParaRPr/>
          </a:p>
        </p:txBody>
      </p:sp>
      <p:sp>
        <p:nvSpPr>
          <p:cNvPr id="190" name="Google Shape;190;p8"/>
          <p:cNvSpPr txBox="1">
            <a:spLocks noGrp="1"/>
          </p:cNvSpPr>
          <p:nvPr>
            <p:ph type="body" idx="1"/>
          </p:nvPr>
        </p:nvSpPr>
        <p:spPr>
          <a:xfrm>
            <a:off x="677334" y="1489245"/>
            <a:ext cx="8596668" cy="5192909"/>
          </a:xfrm>
          <a:prstGeom prst="rect">
            <a:avLst/>
          </a:prstGeom>
          <a:noFill/>
          <a:ln>
            <a:noFill/>
          </a:ln>
        </p:spPr>
        <p:txBody>
          <a:bodyPr spcFirstLastPara="1" wrap="square" lIns="91425" tIns="45700" rIns="91425" bIns="45700" anchor="t" anchorCtr="0">
            <a:normAutofit/>
          </a:bodyPr>
          <a:lstStyle/>
          <a:p>
            <a:pPr marL="342900" lvl="0" indent="-258318" algn="l" rtl="0">
              <a:spcBef>
                <a:spcPts val="0"/>
              </a:spcBef>
              <a:spcAft>
                <a:spcPts val="0"/>
              </a:spcAft>
              <a:buSzPts val="1440"/>
              <a:buNone/>
            </a:pPr>
            <a:endParaRPr dirty="0"/>
          </a:p>
          <a:p>
            <a:pPr marL="342900" lvl="0" indent="-349758" algn="l" rtl="0">
              <a:spcBef>
                <a:spcPts val="1000"/>
              </a:spcBef>
              <a:spcAft>
                <a:spcPts val="0"/>
              </a:spcAft>
              <a:buSzPts val="1440"/>
              <a:buChar char="►"/>
            </a:pPr>
            <a:r>
              <a:rPr lang="en-US" dirty="0"/>
              <a:t>Applicants with low debt-to-income ratio and a high value for age of oldest credit line are most likely to repay their loan</a:t>
            </a:r>
            <a:endParaRPr dirty="0"/>
          </a:p>
          <a:p>
            <a:pPr marL="342900" lvl="0" indent="-258318" algn="l" rtl="0">
              <a:spcBef>
                <a:spcPts val="1000"/>
              </a:spcBef>
              <a:spcAft>
                <a:spcPts val="0"/>
              </a:spcAft>
              <a:buSzPts val="1440"/>
              <a:buNone/>
            </a:pPr>
            <a:endParaRPr dirty="0"/>
          </a:p>
          <a:p>
            <a:pPr marL="342900" lvl="0" indent="-349758" algn="l" rtl="0">
              <a:spcBef>
                <a:spcPts val="1000"/>
              </a:spcBef>
              <a:spcAft>
                <a:spcPts val="0"/>
              </a:spcAft>
              <a:buSzPts val="1440"/>
              <a:buChar char="►"/>
            </a:pPr>
            <a:r>
              <a:rPr lang="en-US" dirty="0"/>
              <a:t>Applicants with a newer credit line and multiple credit inquiries are more likely to default on their loan</a:t>
            </a:r>
            <a:endParaRPr dirty="0"/>
          </a:p>
          <a:p>
            <a:pPr marL="342900" lvl="0" indent="-258318" algn="l" rtl="0">
              <a:spcBef>
                <a:spcPts val="1000"/>
              </a:spcBef>
              <a:spcAft>
                <a:spcPts val="0"/>
              </a:spcAft>
              <a:buSzPts val="1440"/>
              <a:buNone/>
            </a:pPr>
            <a:endParaRPr dirty="0"/>
          </a:p>
          <a:p>
            <a:pPr marL="342900" lvl="0" indent="-349758" algn="l" rtl="0">
              <a:spcBef>
                <a:spcPts val="1000"/>
              </a:spcBef>
              <a:spcAft>
                <a:spcPts val="0"/>
              </a:spcAft>
              <a:buSzPts val="1440"/>
              <a:buChar char="►"/>
            </a:pPr>
            <a:r>
              <a:rPr lang="en-US" dirty="0"/>
              <a:t>Numerous outliers for multiple categories </a:t>
            </a:r>
            <a:endParaRPr dirty="0"/>
          </a:p>
          <a:p>
            <a:pPr marL="742950" lvl="1" indent="-291846" algn="l" rtl="0">
              <a:spcBef>
                <a:spcPts val="1000"/>
              </a:spcBef>
              <a:spcAft>
                <a:spcPts val="0"/>
              </a:spcAft>
              <a:buSzPts val="1280"/>
              <a:buChar char="►"/>
            </a:pPr>
            <a:r>
              <a:rPr lang="en-US" dirty="0"/>
              <a:t>Outlier values are far greater than mean and median</a:t>
            </a:r>
            <a:endParaRPr dirty="0"/>
          </a:p>
          <a:p>
            <a:pPr marL="742950" lvl="1" indent="-210566" algn="l" rtl="0">
              <a:spcBef>
                <a:spcPts val="1000"/>
              </a:spcBef>
              <a:spcAft>
                <a:spcPts val="0"/>
              </a:spcAft>
              <a:buSzPts val="1280"/>
              <a:buNone/>
            </a:pPr>
            <a:endParaRPr dirty="0"/>
          </a:p>
          <a:p>
            <a:pPr marL="342900" lvl="0" indent="-349758" algn="l" rtl="0">
              <a:spcBef>
                <a:spcPts val="1000"/>
              </a:spcBef>
              <a:spcAft>
                <a:spcPts val="0"/>
              </a:spcAft>
              <a:buClr>
                <a:srgbClr val="3F3F3F"/>
              </a:buClr>
              <a:buSzPts val="1440"/>
              <a:buChar char="►"/>
            </a:pPr>
            <a:r>
              <a:rPr lang="en-US" dirty="0">
                <a:solidFill>
                  <a:srgbClr val="3F3F3F"/>
                </a:solidFill>
              </a:rPr>
              <a:t>Compare three models to determine best fit for loan predictions: </a:t>
            </a:r>
            <a:endParaRPr dirty="0">
              <a:solidFill>
                <a:srgbClr val="3F3F3F"/>
              </a:solidFill>
            </a:endParaRPr>
          </a:p>
          <a:p>
            <a:pPr marL="742950" lvl="1" indent="-291846" algn="l" rtl="0">
              <a:spcBef>
                <a:spcPts val="1000"/>
              </a:spcBef>
              <a:spcAft>
                <a:spcPts val="0"/>
              </a:spcAft>
              <a:buSzPts val="1280"/>
              <a:buChar char="►"/>
            </a:pPr>
            <a:r>
              <a:rPr lang="en-US" dirty="0"/>
              <a:t>Logistic Regression</a:t>
            </a:r>
            <a:endParaRPr dirty="0"/>
          </a:p>
          <a:p>
            <a:pPr marL="742950" lvl="1" indent="-291846" algn="l" rtl="0">
              <a:spcBef>
                <a:spcPts val="1000"/>
              </a:spcBef>
              <a:spcAft>
                <a:spcPts val="0"/>
              </a:spcAft>
              <a:buSzPts val="1280"/>
              <a:buChar char="►"/>
            </a:pPr>
            <a:r>
              <a:rPr lang="en-US" dirty="0"/>
              <a:t>Decision Tree</a:t>
            </a:r>
            <a:endParaRPr dirty="0"/>
          </a:p>
          <a:p>
            <a:pPr marL="742950" lvl="1" indent="-291846" algn="l" rtl="0">
              <a:spcBef>
                <a:spcPts val="1000"/>
              </a:spcBef>
              <a:spcAft>
                <a:spcPts val="0"/>
              </a:spcAft>
              <a:buSzPts val="1280"/>
              <a:buChar char="►"/>
            </a:pPr>
            <a:r>
              <a:rPr lang="en-US" dirty="0"/>
              <a:t>Random Forest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74C81"/>
              </a:buClr>
              <a:buSzPts val="3600"/>
              <a:buFont typeface="Trebuchet MS"/>
              <a:buNone/>
            </a:pPr>
            <a:r>
              <a:rPr lang="en-US"/>
              <a:t>Comparison</a:t>
            </a:r>
            <a:endParaRPr/>
          </a:p>
        </p:txBody>
      </p:sp>
      <p:graphicFrame>
        <p:nvGraphicFramePr>
          <p:cNvPr id="2" name="Diagram 1">
            <a:extLst>
              <a:ext uri="{FF2B5EF4-FFF2-40B4-BE49-F238E27FC236}">
                <a16:creationId xmlns:a16="http://schemas.microsoft.com/office/drawing/2014/main" id="{3F2A158D-E32E-4047-A6DB-40A29C31FED9}"/>
              </a:ext>
            </a:extLst>
          </p:cNvPr>
          <p:cNvGraphicFramePr/>
          <p:nvPr>
            <p:extLst>
              <p:ext uri="{D42A27DB-BD31-4B8C-83A1-F6EECF244321}">
                <p14:modId xmlns:p14="http://schemas.microsoft.com/office/powerpoint/2010/main" val="445478601"/>
              </p:ext>
            </p:extLst>
          </p:nvPr>
        </p:nvGraphicFramePr>
        <p:xfrm>
          <a:off x="677334" y="1767050"/>
          <a:ext cx="8596668" cy="4448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Face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1444</Words>
  <Application>Microsoft Office PowerPoint</Application>
  <PresentationFormat>Widescreen</PresentationFormat>
  <Paragraphs>184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Noto Sans Symbols</vt:lpstr>
      <vt:lpstr>Trebuchet MS</vt:lpstr>
      <vt:lpstr>Facet</vt:lpstr>
      <vt:lpstr>Capstone Project: Loan Default Prediction</vt:lpstr>
      <vt:lpstr>Problem Definition</vt:lpstr>
      <vt:lpstr>Problem Definition</vt:lpstr>
      <vt:lpstr>Data Exploration</vt:lpstr>
      <vt:lpstr>Data Exploration</vt:lpstr>
      <vt:lpstr>Proposed Approach</vt:lpstr>
      <vt:lpstr>Insights</vt:lpstr>
      <vt:lpstr>Insights</vt:lpstr>
      <vt:lpstr>Comparison</vt:lpstr>
      <vt:lpstr>Comparison</vt:lpstr>
      <vt:lpstr>Proposal</vt:lpstr>
      <vt:lpstr>Problem + Solution Summary</vt:lpstr>
      <vt:lpstr>Recommendations</vt:lpstr>
      <vt:lpstr>Recommendations</vt:lpstr>
      <vt:lpstr>Recommendations</vt:lpstr>
      <vt:lpstr>Executive Summary</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Loan Default Prediction</dc:title>
  <dc:creator>Microsoft Office User</dc:creator>
  <cp:lastModifiedBy>Chang, Philip</cp:lastModifiedBy>
  <cp:revision>7</cp:revision>
  <dcterms:created xsi:type="dcterms:W3CDTF">2021-10-14T23:24:32Z</dcterms:created>
  <dcterms:modified xsi:type="dcterms:W3CDTF">2021-11-06T02:09:13Z</dcterms:modified>
</cp:coreProperties>
</file>