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u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/>
        </p:txBody>
      </p:sp>
      <p:sp>
        <p:nvSpPr>
          <p:cNvPr id="9" name="Google Shape;9;p2"/>
          <p:cNvSpPr txBox="1"/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0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3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2"/>
          <p:cNvSpPr/>
          <p:nvPr/>
        </p:nvSpPr>
        <p:spPr>
          <a:xfrm>
            <a:off x="7584433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2"/>
          <p:cNvSpPr/>
          <p:nvPr/>
        </p:nvSpPr>
        <p:spPr>
          <a:xfrm>
            <a:off x="7636092" y="616412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2"/>
          <p:cNvSpPr/>
          <p:nvPr/>
        </p:nvSpPr>
        <p:spPr>
          <a:xfrm>
            <a:off x="7633103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>
            <a:off x="7688876" y="669179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2"/>
          <p:cNvSpPr/>
          <p:nvPr/>
        </p:nvSpPr>
        <p:spPr>
          <a:xfrm>
            <a:off x="7685887" y="666189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3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0" name="Google Shape;550;p11"/>
          <p:cNvSpPr txBox="1"/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0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7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69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3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0" y="4467733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3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7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3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6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5" y="2352909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5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5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2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1" name="Google Shape;621;p11"/>
          <p:cNvSpPr txBox="1"/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0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5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3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3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0" y="1489984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3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3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5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0" y="227833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3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4" name="Google Shape;754;p16"/>
          <p:cNvSpPr txBox="1"/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3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7" y="5787284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1" y="5753367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3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7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7" y="1387000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7" y="421700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7" y="428367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7" y="91609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7" name="Google Shape;827;p17"/>
          <p:cNvSpPr/>
          <p:nvPr/>
        </p:nvSpPr>
        <p:spPr>
          <a:xfrm>
            <a:off x="7769400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17"/>
          <p:cNvSpPr/>
          <p:nvPr/>
        </p:nvSpPr>
        <p:spPr>
          <a:xfrm>
            <a:off x="7821059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9" name="Google Shape;829;p17"/>
          <p:cNvSpPr/>
          <p:nvPr/>
        </p:nvSpPr>
        <p:spPr>
          <a:xfrm>
            <a:off x="7818069" y="1369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17"/>
          <p:cNvSpPr/>
          <p:nvPr/>
        </p:nvSpPr>
        <p:spPr>
          <a:xfrm>
            <a:off x="7873843" y="193045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17"/>
          <p:cNvSpPr/>
          <p:nvPr/>
        </p:nvSpPr>
        <p:spPr>
          <a:xfrm>
            <a:off x="7870853" y="1900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3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0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5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3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3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0" y="1489984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3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5" y="5787284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5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2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2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/>
        </p:txBody>
      </p:sp>
      <p:sp>
        <p:nvSpPr>
          <p:cNvPr id="913" name="Google Shape;913;p19"/>
          <p:cNvSpPr txBox="1"/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5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-GB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/>
              </a:rPr>
              <a:t>Slidesgo</a:t>
            </a:r>
            <a:r>
              <a:rPr lang="en-GB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/>
              </a:rPr>
              <a:t>Flaticon</a:t>
            </a:r>
            <a:r>
              <a:rPr lang="en-GB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/>
              </a:rPr>
              <a:t>Freepik</a:t>
            </a:r>
            <a:r>
              <a:rPr lang="en-GB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/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0" y="3672267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7" y="237567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69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3" y="5416033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0" y="4467733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3" y="6387100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6" y="2251657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3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6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5" y="2352909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5" y="2350105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5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2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0" y="3672267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7" y="237567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69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3" y="5416033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0" y="4467733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3" y="6387100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6" y="2251657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3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6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5" y="2352909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5" y="2350105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5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2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48" name="Google Shape;48;p3"/>
          <p:cNvSpPr txBox="1"/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577133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84" name="Google Shape;1084;p21"/>
          <p:cNvSpPr txBox="1"/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3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5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0" y="227833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3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33" name="Google Shape;1133;p22"/>
          <p:cNvSpPr txBox="1"/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200" lvl="1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800" lvl="2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400" lvl="3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8000" lvl="4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600" lvl="5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200" lvl="6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800" lvl="7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400" lvl="8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4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5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0" y="227833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3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3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5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0" y="227833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3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2000533" y="517467"/>
            <a:ext cx="389367" cy="390100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4221708" y="663509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3" name="Google Shape;1243;p25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4" name="Google Shape;1244;p25"/>
          <p:cNvSpPr/>
          <p:nvPr/>
        </p:nvSpPr>
        <p:spPr>
          <a:xfrm flipH="1">
            <a:off x="4270373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5" name="Google Shape;1245;p25"/>
          <p:cNvSpPr/>
          <p:nvPr/>
        </p:nvSpPr>
        <p:spPr>
          <a:xfrm flipH="1">
            <a:off x="4267367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6" name="Google Shape;1246;p25"/>
          <p:cNvSpPr/>
          <p:nvPr/>
        </p:nvSpPr>
        <p:spPr>
          <a:xfrm flipH="1">
            <a:off x="4323521" y="764945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7" name="Google Shape;1247;p25"/>
          <p:cNvSpPr/>
          <p:nvPr/>
        </p:nvSpPr>
        <p:spPr>
          <a:xfrm flipH="1">
            <a:off x="4320145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4702816" y="481467"/>
            <a:ext cx="233351" cy="36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640549" y="323600"/>
            <a:ext cx="233351" cy="36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2426100" y="6115667"/>
            <a:ext cx="389367" cy="390100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640549" y="6469767"/>
            <a:ext cx="233351" cy="36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87" name="Google Shape;1287;p25"/>
          <p:cNvSpPr txBox="1"/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0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5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3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3" y="269833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0" y="1489984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3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0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7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69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3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0" y="4467733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3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7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3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6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5" y="2352909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5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5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2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3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5979325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577133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1" y="797889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18" name="Google Shape;1618;p31"/>
          <p:cNvSpPr txBox="1"/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200" lvl="1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800" lvl="2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400" lvl="3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8000" lvl="4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600" lvl="5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200" lvl="6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800" lvl="7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400" lvl="8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200" lvl="1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800" lvl="2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400" lvl="3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8000" lvl="4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600" lvl="5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200" lvl="6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800" lvl="7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400" lvl="8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577133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2453361" y="451100"/>
            <a:ext cx="7285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3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577133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3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8" y="663509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2" name="Google Shape;322;p7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7"/>
          <p:cNvSpPr/>
          <p:nvPr/>
        </p:nvSpPr>
        <p:spPr>
          <a:xfrm flipH="1">
            <a:off x="4270373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7"/>
          <p:cNvSpPr/>
          <p:nvPr/>
        </p:nvSpPr>
        <p:spPr>
          <a:xfrm flipH="1">
            <a:off x="4267367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7"/>
          <p:cNvSpPr/>
          <p:nvPr/>
        </p:nvSpPr>
        <p:spPr>
          <a:xfrm flipH="1">
            <a:off x="4323521" y="764945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7"/>
          <p:cNvSpPr/>
          <p:nvPr/>
        </p:nvSpPr>
        <p:spPr>
          <a:xfrm flipH="1">
            <a:off x="4320145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6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49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0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49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799501" y="797889"/>
            <a:ext cx="8604973" cy="4841515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735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440" name="Google Shape;440;p9"/>
          <p:cNvSpPr txBox="1"/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200" lvl="1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800" lvl="2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400" lvl="3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8000" lvl="4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600" lvl="5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200" lvl="6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800" lvl="7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400" lvl="8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3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09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9"/>
          <p:cNvSpPr/>
          <p:nvPr/>
        </p:nvSpPr>
        <p:spPr>
          <a:xfrm flipH="1">
            <a:off x="4270373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9"/>
          <p:cNvSpPr/>
          <p:nvPr/>
        </p:nvSpPr>
        <p:spPr>
          <a:xfrm flipH="1">
            <a:off x="4267367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9"/>
          <p:cNvSpPr/>
          <p:nvPr/>
        </p:nvSpPr>
        <p:spPr>
          <a:xfrm flipH="1">
            <a:off x="4323521" y="764945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9"/>
          <p:cNvSpPr/>
          <p:nvPr/>
        </p:nvSpPr>
        <p:spPr>
          <a:xfrm flipH="1">
            <a:off x="4320145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6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49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0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49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3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0" y="227833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3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237865" y="1772285"/>
            <a:ext cx="5715000" cy="86423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Times New Roman" panose="02020603050405020304" charset="0"/>
                <a:cs typeface="Times New Roman" panose="02020603050405020304" charset="0"/>
              </a:rPr>
              <a:t>Дипломный проект</a:t>
            </a:r>
            <a:endParaRPr lang="ru-RU" alt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3365" y="2540635"/>
            <a:ext cx="9144000" cy="1008380"/>
          </a:xfrm>
        </p:spPr>
        <p:txBody>
          <a:bodyPr/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Тема: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Разработка информационной системы по учету работы отдела АСУ в ГБУЗ «Лабинская центральная районная больница» МЗ КК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62935" y="370205"/>
            <a:ext cx="5865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Министерство образования и науки Краснодарского края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Государственное автономное профессиональное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образовательное учреждение Краснодарского края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«Лабинский аграрный техникум»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605520" y="3996690"/>
            <a:ext cx="32124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Выполнил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Федоренко А. Ю.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Группы 541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Руководитель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Ефентьева И. П.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40655" y="6518275"/>
            <a:ext cx="1710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Лабинск 2025 г.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2091700" y="389775"/>
            <a:ext cx="8008400" cy="79440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Актуальность проекта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/>
          <p:nvPr>
            <p:ph type="subTitle" idx="1"/>
          </p:nvPr>
        </p:nvSpPr>
        <p:spPr>
          <a:xfrm>
            <a:off x="1186815" y="1877060"/>
            <a:ext cx="4907915" cy="705485"/>
          </a:xfrm>
        </p:spPr>
        <p:txBody>
          <a:bodyPr/>
          <a:p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Ручной учет задач (Excel, бумажные журналы).</a:t>
            </a:r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53440" y="1366520"/>
            <a:ext cx="3976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Проблемы текущей системы:</a:t>
            </a:r>
            <a:endParaRPr lang="en-US" sz="240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" name="Google Shape;1897;p37"/>
          <p:cNvGrpSpPr/>
          <p:nvPr/>
        </p:nvGrpSpPr>
        <p:grpSpPr>
          <a:xfrm rot="0">
            <a:off x="445770" y="1947545"/>
            <a:ext cx="635000" cy="635000"/>
            <a:chOff x="917231" y="750460"/>
            <a:chExt cx="635100" cy="635100"/>
          </a:xfrm>
        </p:grpSpPr>
        <p:sp>
          <p:nvSpPr>
            <p:cNvPr id="21" name="Google Shape;189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89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" name="Google Shape;1937;p37"/>
          <p:cNvSpPr txBox="1"/>
          <p:nvPr/>
        </p:nvSpPr>
        <p:spPr>
          <a:xfrm>
            <a:off x="528066" y="209651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 lang="en-GB"/>
          </a:p>
        </p:txBody>
      </p:sp>
      <p:sp>
        <p:nvSpPr>
          <p:cNvPr id="29" name="Subtitle 4"/>
          <p:cNvSpPr/>
          <p:nvPr/>
        </p:nvSpPr>
        <p:spPr>
          <a:xfrm>
            <a:off x="1186180" y="3602355"/>
            <a:ext cx="4270375" cy="735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Отсутствие единого информационного пространства.</a:t>
            </a:r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Subtitle 4"/>
          <p:cNvSpPr/>
          <p:nvPr/>
        </p:nvSpPr>
        <p:spPr>
          <a:xfrm>
            <a:off x="1186180" y="2775585"/>
            <a:ext cx="4765675" cy="737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Дублирование данных и ошибки из-за человеческого фактора.</a:t>
            </a:r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1" name="Google Shape;1897;p37"/>
          <p:cNvGrpSpPr/>
          <p:nvPr/>
        </p:nvGrpSpPr>
        <p:grpSpPr>
          <a:xfrm rot="0">
            <a:off x="439420" y="2775585"/>
            <a:ext cx="635000" cy="635000"/>
            <a:chOff x="917231" y="750460"/>
            <a:chExt cx="635100" cy="635100"/>
          </a:xfrm>
        </p:grpSpPr>
        <p:sp>
          <p:nvSpPr>
            <p:cNvPr id="32" name="Google Shape;189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89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1937;p37"/>
          <p:cNvSpPr txBox="1"/>
          <p:nvPr/>
        </p:nvSpPr>
        <p:spPr>
          <a:xfrm>
            <a:off x="521716" y="292455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2</a:t>
            </a:r>
            <a:endParaRPr lang="ru-RU" altLang="en-GB"/>
          </a:p>
        </p:txBody>
      </p:sp>
      <p:grpSp>
        <p:nvGrpSpPr>
          <p:cNvPr id="35" name="Google Shape;1897;p37"/>
          <p:cNvGrpSpPr/>
          <p:nvPr/>
        </p:nvGrpSpPr>
        <p:grpSpPr>
          <a:xfrm rot="0">
            <a:off x="449580" y="3652520"/>
            <a:ext cx="635000" cy="635000"/>
            <a:chOff x="917231" y="750460"/>
            <a:chExt cx="635100" cy="635100"/>
          </a:xfrm>
        </p:grpSpPr>
        <p:sp>
          <p:nvSpPr>
            <p:cNvPr id="36" name="Google Shape;189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89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" name="Google Shape;1937;p37"/>
          <p:cNvSpPr txBox="1"/>
          <p:nvPr/>
        </p:nvSpPr>
        <p:spPr>
          <a:xfrm>
            <a:off x="531876" y="3801491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3</a:t>
            </a:r>
            <a:endParaRPr lang="ru-RU" altLang="en-GB"/>
          </a:p>
        </p:txBody>
      </p:sp>
      <p:sp>
        <p:nvSpPr>
          <p:cNvPr id="39" name="Text Box 38"/>
          <p:cNvSpPr txBox="1"/>
          <p:nvPr/>
        </p:nvSpPr>
        <p:spPr>
          <a:xfrm>
            <a:off x="6598285" y="1366520"/>
            <a:ext cx="4260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 sz="24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Цель проекта</a:t>
            </a:r>
            <a:r>
              <a:rPr lang="en-US" altLang="ru-RU" sz="24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sz="240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Subtitle 4"/>
          <p:cNvSpPr/>
          <p:nvPr/>
        </p:nvSpPr>
        <p:spPr>
          <a:xfrm>
            <a:off x="6598285" y="2009140"/>
            <a:ext cx="4907915" cy="23901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Целью дипломного проекта является разработка и внедрение информационной системы автоматизированного учёта работы отдела АСУ в ГБУЗ "Лабинская центральная районная больница", которая упростит управление задачами и ресурсами.</a:t>
            </a:r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2453640" y="384175"/>
            <a:ext cx="7285355" cy="122301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Задачи проекта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, объект и предмет исследования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ubtitle 5"/>
          <p:cNvSpPr/>
          <p:nvPr>
            <p:ph type="subTitle" idx="2"/>
          </p:nvPr>
        </p:nvSpPr>
        <p:spPr>
          <a:xfrm>
            <a:off x="1290320" y="2529205"/>
            <a:ext cx="4323080" cy="3616325"/>
          </a:xfrm>
        </p:spPr>
        <p:txBody>
          <a:bodyPr/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/>
              <a:t>    Анализ предметной области и требований.</a:t>
            </a:r>
            <a:endParaRPr lang="en-US"/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/>
              <a:t>    Проектирование архитектуры системы.</a:t>
            </a:r>
            <a:endParaRPr lang="en-US"/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/>
              <a:t>    Разработка базы данных и клиентского приложения.</a:t>
            </a:r>
            <a:endParaRPr lang="en-US"/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/>
              <a:t>    Тестирование и внедрение системы.</a:t>
            </a:r>
            <a:endParaRPr lang="en-US"/>
          </a:p>
        </p:txBody>
      </p:sp>
      <p:sp>
        <p:nvSpPr>
          <p:cNvPr id="8" name="Subtitle 7"/>
          <p:cNvSpPr/>
          <p:nvPr>
            <p:ph type="subTitle" idx="4"/>
          </p:nvPr>
        </p:nvSpPr>
        <p:spPr>
          <a:xfrm>
            <a:off x="1658620" y="2090420"/>
            <a:ext cx="4323080" cy="438785"/>
          </a:xfrm>
        </p:spPr>
        <p:txBody>
          <a:bodyPr/>
          <a:p>
            <a:pPr algn="l"/>
            <a:r>
              <a:rPr lang="ru-RU" altLang="en-US"/>
              <a:t>Задачи проекта</a:t>
            </a:r>
            <a:r>
              <a:rPr lang="en-US" altLang="ru-RU"/>
              <a:t>:</a:t>
            </a:r>
            <a:endParaRPr lang="en-US" altLang="ru-RU"/>
          </a:p>
        </p:txBody>
      </p:sp>
      <p:sp>
        <p:nvSpPr>
          <p:cNvPr id="14" name="Subtitle 5"/>
          <p:cNvSpPr/>
          <p:nvPr/>
        </p:nvSpPr>
        <p:spPr>
          <a:xfrm>
            <a:off x="6230620" y="2529205"/>
            <a:ext cx="4323080" cy="975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/>
              <a:t> Процессы управления и учета деятельности отдела АСУ.</a:t>
            </a:r>
            <a:endParaRPr lang="en-US"/>
          </a:p>
        </p:txBody>
      </p:sp>
      <p:sp>
        <p:nvSpPr>
          <p:cNvPr id="15" name="Subtitle 7"/>
          <p:cNvSpPr/>
          <p:nvPr/>
        </p:nvSpPr>
        <p:spPr>
          <a:xfrm>
            <a:off x="6230620" y="2090420"/>
            <a:ext cx="4323080" cy="43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Объект исследования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ru-RU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Subtitle 5"/>
          <p:cNvSpPr/>
          <p:nvPr/>
        </p:nvSpPr>
        <p:spPr>
          <a:xfrm>
            <a:off x="6192520" y="4053205"/>
            <a:ext cx="4323080" cy="1153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/>
              <a:t> Методы автоматизации учета задач и контроля выполнения работ.</a:t>
            </a:r>
            <a:endParaRPr lang="en-US"/>
          </a:p>
        </p:txBody>
      </p:sp>
      <p:sp>
        <p:nvSpPr>
          <p:cNvPr id="17" name="Subtitle 7"/>
          <p:cNvSpPr/>
          <p:nvPr/>
        </p:nvSpPr>
        <p:spPr>
          <a:xfrm>
            <a:off x="6192520" y="3614420"/>
            <a:ext cx="4323080" cy="43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Предмет исследования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ru-RU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/>
          <p:nvPr>
            <p:ph type="subTitle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7" name="Title 6"/>
          <p:cNvSpPr/>
          <p:nvPr>
            <p:ph type="title" idx="5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 idx="6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1223</Words>
  <Application>WPS Presentation</Application>
  <PresentationFormat>宽屏</PresentationFormat>
  <Paragraphs>54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SimSun</vt:lpstr>
      <vt:lpstr>Wingdings</vt:lpstr>
      <vt:lpstr>Arial Black</vt:lpstr>
      <vt:lpstr>Microsoft YaHei</vt:lpstr>
      <vt:lpstr>Unifont</vt:lpstr>
      <vt:lpstr>Arial Unicode MS</vt:lpstr>
      <vt:lpstr>SimSun</vt:lpstr>
      <vt:lpstr>C059</vt:lpstr>
      <vt:lpstr>Times New Roman</vt:lpstr>
      <vt:lpstr>Arial</vt:lpstr>
      <vt:lpstr>Fjalla One</vt:lpstr>
      <vt:lpstr>Barlow Semi Condensed Medium</vt:lpstr>
      <vt:lpstr>Barlow Semi Condensed</vt:lpstr>
      <vt:lpstr>Roboto Condensed Light</vt:lpstr>
      <vt:lpstr>Adwaita Mono</vt:lpstr>
      <vt:lpstr>Technology Consulting by Slidesgo</vt:lpstr>
      <vt:lpstr>в</vt:lpstr>
      <vt:lpstr>01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Shau</dc:creator>
  <cp:lastModifiedBy>Shau</cp:lastModifiedBy>
  <cp:revision>15</cp:revision>
  <dcterms:created xsi:type="dcterms:W3CDTF">2025-06-04T17:04:27Z</dcterms:created>
  <dcterms:modified xsi:type="dcterms:W3CDTF">2025-06-04T17:04:27Z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