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7" r:id="rId12"/>
    <p:sldId id="268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0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3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7584433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7636092" y="616412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7633103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7688876" y="66917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7685887" y="666189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3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/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/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/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7" y="5787284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0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7" y="916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7769400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7818069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7873843" y="1930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7870853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3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5" y="5787284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5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2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2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/>
        </p:txBody>
      </p:sp>
      <p:sp>
        <p:nvSpPr>
          <p:cNvPr id="913" name="Google Shape;913;p19"/>
          <p:cNvSpPr txBox="1"/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/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/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4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5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5979325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1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/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2453361" y="451100"/>
            <a:ext cx="7285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7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7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7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7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1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40" name="Google Shape;440;p9"/>
          <p:cNvSpPr txBox="1"/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37865" y="1772285"/>
            <a:ext cx="5715000" cy="86423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Times New Roman" panose="02020603050405020304" charset="0"/>
                <a:cs typeface="Times New Roman" panose="02020603050405020304" charset="0"/>
              </a:rPr>
              <a:t>Дипломный проект</a:t>
            </a:r>
            <a:endParaRPr lang="ru-RU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3365" y="2540635"/>
            <a:ext cx="9144000" cy="1008380"/>
          </a:xfrm>
        </p:spPr>
        <p:txBody>
          <a:bodyPr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Тема: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Разработка информационной системы по учету работы отдела АСУ в ГБУЗ «Лабинская центральная районная больница» МЗ КК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62935" y="370205"/>
            <a:ext cx="5865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Министерство образования и науки Краснодарского края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Государственное автономное профессиональное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образовательное учреждение Краснодарского края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«Лабинский аграрный техникум»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05520" y="3996690"/>
            <a:ext cx="32124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Выполнил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Федоренко А. Ю.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Группы 541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Ефентьева И. П.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40655" y="6518275"/>
            <a:ext cx="1710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Лабинск 2025 г.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/>
          <p:nvPr>
            <p:ph type="title"/>
          </p:nvPr>
        </p:nvSpPr>
        <p:spPr>
          <a:xfrm>
            <a:off x="3173730" y="307975"/>
            <a:ext cx="5844540" cy="816610"/>
          </a:xfrm>
        </p:spPr>
        <p:txBody>
          <a:bodyPr/>
          <a:p>
            <a:pPr algn="l"/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Руководство пользователя</a:t>
            </a:r>
            <a:endParaRPr lang="ru-RU" alt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itle 2"/>
          <p:cNvSpPr/>
          <p:nvPr/>
        </p:nvSpPr>
        <p:spPr>
          <a:xfrm>
            <a:off x="1707261" y="1134491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Основные функции: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1707515" y="1551940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Как создать заявку.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Как назначить исполнителя.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Как сгенерировать отчет.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itle 2"/>
          <p:cNvSpPr/>
          <p:nvPr/>
        </p:nvSpPr>
        <p:spPr>
          <a:xfrm>
            <a:off x="6030341" y="113385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Типовые проблемы и решения: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Subtitle 5"/>
          <p:cNvSpPr/>
          <p:nvPr/>
        </p:nvSpPr>
        <p:spPr>
          <a:xfrm>
            <a:off x="6030595" y="1551305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Ошибки входа (проверка логина/пароля).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Проблемы с сохранением заявок (проверка обязательных полей).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3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598" y="3308350"/>
            <a:ext cx="5932805" cy="320421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5133975" y="6520815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Ошибка входа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800800" y="392176"/>
            <a:ext cx="6596000" cy="780400"/>
          </a:xfrm>
        </p:spPr>
        <p:txBody>
          <a:bodyPr/>
          <a:p>
            <a:r>
              <a:rPr lang="en-US"/>
              <a:t>Результаты проекта</a:t>
            </a:r>
            <a:r>
              <a:rPr lang="ru-RU" altLang="en-US"/>
              <a:t> и перспективы развития</a:t>
            </a:r>
            <a:endParaRPr lang="ru-RU" altLang="en-US"/>
          </a:p>
        </p:txBody>
      </p:sp>
      <p:sp>
        <p:nvSpPr>
          <p:cNvPr id="34" name="Title 2"/>
          <p:cNvSpPr/>
          <p:nvPr/>
        </p:nvSpPr>
        <p:spPr>
          <a:xfrm>
            <a:off x="1584706" y="139928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Достигнутые цели: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1584960" y="1816735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Создана единая система учета заявок.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Автоматизированы процессы документооборота и отчетности.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Повышена прозрачность и контролируемость задач.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itle 2"/>
          <p:cNvSpPr/>
          <p:nvPr/>
        </p:nvSpPr>
        <p:spPr>
          <a:xfrm>
            <a:off x="6060821" y="1410081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Возможные доработки: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ubtitle 5"/>
          <p:cNvSpPr/>
          <p:nvPr/>
        </p:nvSpPr>
        <p:spPr>
          <a:xfrm>
            <a:off x="6061075" y="1827530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Веб-интерфейс для удаленного доступа.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Мобильное приложение для оперативного управления.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Интеграция с другими медицинскими системами.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937635" y="1541780"/>
            <a:ext cx="4316095" cy="1474470"/>
          </a:xfrm>
        </p:spPr>
        <p:txBody>
          <a:bodyPr/>
          <a:p>
            <a:r>
              <a:rPr lang="en-US" sz="5400"/>
              <a:t>Заключение</a:t>
            </a:r>
            <a:endParaRPr lang="en-US" sz="5400"/>
          </a:p>
        </p:txBody>
      </p:sp>
      <p:sp>
        <p:nvSpPr>
          <p:cNvPr id="6" name="Text Box 5"/>
          <p:cNvSpPr txBox="1"/>
          <p:nvPr/>
        </p:nvSpPr>
        <p:spPr>
          <a:xfrm>
            <a:off x="2750185" y="2837815"/>
            <a:ext cx="71793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Проект подтверждает возможность эффективной автоматизации учета работы ИТ-подразделений в медицинских учреждениях.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091700" y="389775"/>
            <a:ext cx="8008400" cy="794400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Проблемы и цель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1186815" y="1877060"/>
            <a:ext cx="4907915" cy="705485"/>
          </a:xfrm>
        </p:spPr>
        <p:txBody>
          <a:bodyPr/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Ручной учет задач (Excel, бумажные журналы).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3440" y="1366520"/>
            <a:ext cx="397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Проблемы текущей системы:</a:t>
            </a:r>
            <a:endParaRPr lang="en-US" sz="24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" name="Google Shape;1897;p37"/>
          <p:cNvGrpSpPr/>
          <p:nvPr/>
        </p:nvGrpSpPr>
        <p:grpSpPr>
          <a:xfrm rot="0">
            <a:off x="445770" y="1947545"/>
            <a:ext cx="635000" cy="635000"/>
            <a:chOff x="917231" y="750460"/>
            <a:chExt cx="635100" cy="635100"/>
          </a:xfrm>
        </p:grpSpPr>
        <p:sp>
          <p:nvSpPr>
            <p:cNvPr id="21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" name="Google Shape;1937;p37"/>
          <p:cNvSpPr txBox="1"/>
          <p:nvPr/>
        </p:nvSpPr>
        <p:spPr>
          <a:xfrm>
            <a:off x="528066" y="20965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29" name="Subtitle 4"/>
          <p:cNvSpPr/>
          <p:nvPr/>
        </p:nvSpPr>
        <p:spPr>
          <a:xfrm>
            <a:off x="1186180" y="3602355"/>
            <a:ext cx="4270375" cy="735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Отсутствие единого информационного пространства.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Subtitle 4"/>
          <p:cNvSpPr/>
          <p:nvPr/>
        </p:nvSpPr>
        <p:spPr>
          <a:xfrm>
            <a:off x="1186180" y="2775585"/>
            <a:ext cx="4765675" cy="737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Дублирование данных и ошибки из-за человеческого фактора.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1" name="Google Shape;1897;p37"/>
          <p:cNvGrpSpPr/>
          <p:nvPr/>
        </p:nvGrpSpPr>
        <p:grpSpPr>
          <a:xfrm rot="0">
            <a:off x="439420" y="2775585"/>
            <a:ext cx="635000" cy="635000"/>
            <a:chOff x="917231" y="750460"/>
            <a:chExt cx="635100" cy="635100"/>
          </a:xfrm>
        </p:grpSpPr>
        <p:sp>
          <p:nvSpPr>
            <p:cNvPr id="32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1937;p37"/>
          <p:cNvSpPr txBox="1"/>
          <p:nvPr/>
        </p:nvSpPr>
        <p:spPr>
          <a:xfrm>
            <a:off x="521716" y="292455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2</a:t>
            </a:r>
            <a:endParaRPr lang="ru-RU" altLang="en-GB"/>
          </a:p>
        </p:txBody>
      </p:sp>
      <p:grpSp>
        <p:nvGrpSpPr>
          <p:cNvPr id="35" name="Google Shape;1897;p37"/>
          <p:cNvGrpSpPr/>
          <p:nvPr/>
        </p:nvGrpSpPr>
        <p:grpSpPr>
          <a:xfrm rot="0">
            <a:off x="449580" y="3652520"/>
            <a:ext cx="635000" cy="635000"/>
            <a:chOff x="917231" y="750460"/>
            <a:chExt cx="635100" cy="635100"/>
          </a:xfrm>
        </p:grpSpPr>
        <p:sp>
          <p:nvSpPr>
            <p:cNvPr id="36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1937;p37"/>
          <p:cNvSpPr txBox="1"/>
          <p:nvPr/>
        </p:nvSpPr>
        <p:spPr>
          <a:xfrm>
            <a:off x="531876" y="380149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3</a:t>
            </a:r>
            <a:endParaRPr lang="ru-RU" altLang="en-GB"/>
          </a:p>
        </p:txBody>
      </p:sp>
      <p:sp>
        <p:nvSpPr>
          <p:cNvPr id="39" name="Text Box 38"/>
          <p:cNvSpPr txBox="1"/>
          <p:nvPr/>
        </p:nvSpPr>
        <p:spPr>
          <a:xfrm>
            <a:off x="6598285" y="1366520"/>
            <a:ext cx="4260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Цель проекта</a:t>
            </a:r>
            <a:r>
              <a:rPr lang="en-US" altLang="ru-RU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24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Subtitle 4"/>
          <p:cNvSpPr/>
          <p:nvPr/>
        </p:nvSpPr>
        <p:spPr>
          <a:xfrm>
            <a:off x="6598285" y="2009140"/>
            <a:ext cx="4907915" cy="2390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Целью дипломного проекта является разработка и внедрение информационной системы автоматизированного учёта работы отдела АСУ в ГБУЗ "Лабинская центральная районная больница", которая упростит управление задачами и ресурсами.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453640" y="384175"/>
            <a:ext cx="7285355" cy="122301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Задачи проекта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, объект и предмет исследования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5"/>
          <p:cNvSpPr/>
          <p:nvPr>
            <p:ph type="subTitle" idx="2"/>
          </p:nvPr>
        </p:nvSpPr>
        <p:spPr>
          <a:xfrm>
            <a:off x="1290320" y="2529205"/>
            <a:ext cx="4323080" cy="3616325"/>
          </a:xfrm>
        </p:spPr>
        <p:txBody>
          <a:bodyPr/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Анализ предметной области и требований.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Проектирование архитектуры системы.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Разработка базы данных и клиентского приложения.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Тестирование и внедрение системы.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Subtitle 7"/>
          <p:cNvSpPr/>
          <p:nvPr>
            <p:ph type="subTitle" idx="4"/>
          </p:nvPr>
        </p:nvSpPr>
        <p:spPr>
          <a:xfrm>
            <a:off x="1658620" y="2090420"/>
            <a:ext cx="4323080" cy="438785"/>
          </a:xfrm>
        </p:spPr>
        <p:txBody>
          <a:bodyPr/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Задачи проекта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ubtitle 5"/>
          <p:cNvSpPr/>
          <p:nvPr/>
        </p:nvSpPr>
        <p:spPr>
          <a:xfrm>
            <a:off x="6230620" y="2529205"/>
            <a:ext cx="4323080" cy="97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Процессы управления и учета деятельности отдела АСУ.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Subtitle 7"/>
          <p:cNvSpPr/>
          <p:nvPr/>
        </p:nvSpPr>
        <p:spPr>
          <a:xfrm>
            <a:off x="6230620" y="20904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Объект исследования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Subtitle 5"/>
          <p:cNvSpPr/>
          <p:nvPr/>
        </p:nvSpPr>
        <p:spPr>
          <a:xfrm>
            <a:off x="6192520" y="4053205"/>
            <a:ext cx="4323080" cy="1153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Методы автоматизации учета задач и контроля выполнения работ.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Subtitle 7"/>
          <p:cNvSpPr/>
          <p:nvPr/>
        </p:nvSpPr>
        <p:spPr>
          <a:xfrm>
            <a:off x="6192520" y="36144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Предмет исследования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title"/>
          </p:nvPr>
        </p:nvSpPr>
        <p:spPr>
          <a:xfrm>
            <a:off x="2800800" y="406146"/>
            <a:ext cx="6596000" cy="7804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Требования к системе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Subtitle 7"/>
          <p:cNvSpPr/>
          <p:nvPr/>
        </p:nvSpPr>
        <p:spPr>
          <a:xfrm>
            <a:off x="533400" y="1381125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ubtitle 5"/>
          <p:cNvSpPr/>
          <p:nvPr/>
        </p:nvSpPr>
        <p:spPr>
          <a:xfrm>
            <a:off x="533400" y="1871345"/>
            <a:ext cx="4323080" cy="361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Управление заявками (создание, назначение, контроль).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Управление пользователями (роли: администратор, сотрудник, клиент).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Генерация отчетов (DOCX, печать).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Subtitle 7"/>
          <p:cNvSpPr/>
          <p:nvPr/>
        </p:nvSpPr>
        <p:spPr>
          <a:xfrm>
            <a:off x="6461125" y="1401445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Технические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требования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Subtitle 5"/>
          <p:cNvSpPr/>
          <p:nvPr/>
        </p:nvSpPr>
        <p:spPr>
          <a:xfrm>
            <a:off x="6461125" y="1911985"/>
            <a:ext cx="4323080" cy="1163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Язык программирования: C#.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СУБД: PostgreSQL.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Интерфейс: Windows Forms.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0" y="3075305"/>
            <a:ext cx="7028815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ubtitle 4"/>
          <p:cNvSpPr/>
          <p:nvPr/>
        </p:nvSpPr>
        <p:spPr>
          <a:xfrm>
            <a:off x="6189345" y="6419215"/>
            <a:ext cx="4907915" cy="488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Интерфейс СУБД </a:t>
            </a:r>
            <a:r>
              <a:rPr lang="en-US" altLang="ru-RU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PostgreSQL pgAdmin4</a:t>
            </a:r>
            <a:endParaRPr lang="en-US" altLang="ru-RU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073150" y="2645410"/>
            <a:ext cx="4389120" cy="1372870"/>
          </a:xfrm>
        </p:spPr>
        <p:txBody>
          <a:bodyPr/>
          <a:p>
            <a:r>
              <a:rPr lang="en-US" sz="3740">
                <a:latin typeface="Times New Roman" panose="02020603050405020304" charset="0"/>
                <a:cs typeface="Times New Roman" panose="02020603050405020304" charset="0"/>
              </a:rPr>
              <a:t>Проектирование системы</a:t>
            </a:r>
            <a:endParaRPr lang="en-US" sz="374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1072896" y="4018026"/>
            <a:ext cx="4389200" cy="536400"/>
          </a:xfrm>
        </p:spPr>
        <p:txBody>
          <a:bodyPr/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Архитектура: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10" descr="diagram-export-5-27-2025-10_58_36-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7005" y="27305"/>
            <a:ext cx="4270375" cy="67925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85745" y="4128770"/>
            <a:ext cx="4860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Трехуровневая (UI, бизнес-логика, данные).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01260" y="5897880"/>
            <a:ext cx="3107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 Case диаграмма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оказывает взаимодействие пользователей с системой.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>
          <a:xfrm>
            <a:off x="2890139" y="125857"/>
            <a:ext cx="6412800" cy="768000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База данных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Изображение 6" descr="CSWT-uml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985520"/>
            <a:ext cx="7134860" cy="5685155"/>
          </a:xfrm>
          <a:prstGeom prst="rect">
            <a:avLst/>
          </a:prstGeom>
        </p:spPr>
      </p:pic>
      <p:sp>
        <p:nvSpPr>
          <p:cNvPr id="40" name="Subtitle 4"/>
          <p:cNvSpPr/>
          <p:nvPr/>
        </p:nvSpPr>
        <p:spPr>
          <a:xfrm>
            <a:off x="8131175" y="1067435"/>
            <a:ext cx="3038475" cy="1184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endParaRPr lang="ru-RU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Subtitle 4"/>
          <p:cNvSpPr/>
          <p:nvPr/>
        </p:nvSpPr>
        <p:spPr>
          <a:xfrm>
            <a:off x="8069580" y="914400"/>
            <a:ext cx="3038475" cy="1184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База данных состоит из 9 таблиц и соединена связями 1 ко многим</a:t>
            </a:r>
            <a:endParaRPr lang="ru-RU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Subtitle 4"/>
          <p:cNvSpPr/>
          <p:nvPr/>
        </p:nvSpPr>
        <p:spPr>
          <a:xfrm>
            <a:off x="3223260" y="6424295"/>
            <a:ext cx="4907915" cy="499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ER </a:t>
            </a:r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диаграмма базы данных</a:t>
            </a:r>
            <a:endParaRPr lang="ru-RU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091700" y="399935"/>
            <a:ext cx="8008400" cy="794400"/>
          </a:xfrm>
        </p:spPr>
        <p:txBody>
          <a:bodyPr/>
          <a:p>
            <a:r>
              <a:rPr lang="ru-RU" altLang="en-US"/>
              <a:t>Соединение с БД</a:t>
            </a:r>
            <a:endParaRPr lang="ru-RU" altLang="en-US"/>
          </a:p>
        </p:txBody>
      </p:sp>
      <p:sp>
        <p:nvSpPr>
          <p:cNvPr id="35" name="Subtitle 5"/>
          <p:cNvSpPr/>
          <p:nvPr/>
        </p:nvSpPr>
        <p:spPr>
          <a:xfrm>
            <a:off x="441325" y="1413510"/>
            <a:ext cx="4323080" cy="959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algn="l" eaLnBrk="1" fontAlgn="auto" latinLnBrk="0" hangingPunct="1">
              <a:lnSpc>
                <a:spcPct val="100000"/>
              </a:lnSpc>
              <a:buFont typeface="Adwaita Mono" panose="02000509030000000004" charset="0"/>
            </a:pP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Соедниние с БД осуществляется при помощи драйвера 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Npgsql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8" y="2193608"/>
            <a:ext cx="5038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Изображение 34" descr="Settings 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5" y="1413193"/>
            <a:ext cx="5941060" cy="3216275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1636395" y="3289300"/>
            <a:ext cx="2213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Открытие соединения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94525" y="4652010"/>
            <a:ext cx="2992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настройки подключения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Изображение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3626485"/>
            <a:ext cx="4278630" cy="288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1306830" y="6514465"/>
            <a:ext cx="2874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Запрос на создание заявки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/>
          <p:nvPr>
            <p:ph type="title"/>
          </p:nvPr>
        </p:nvSpPr>
        <p:spPr>
          <a:xfrm>
            <a:off x="194056" y="2442591"/>
            <a:ext cx="4389200" cy="536400"/>
          </a:xfrm>
        </p:spPr>
        <p:txBody>
          <a:bodyPr/>
          <a:p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Реализация системы</a:t>
            </a:r>
            <a:endParaRPr lang="ru-RU" alt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itle 2"/>
          <p:cNvSpPr/>
          <p:nvPr/>
        </p:nvSpPr>
        <p:spPr>
          <a:xfrm>
            <a:off x="338201" y="288137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Модули системы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338455" y="3298825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Модуль авторизации и регистрации.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Модуль управления заявками.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Модуль отчетности.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Административный модуль.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997825" y="3188970"/>
            <a:ext cx="1894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заявки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1" name="Picture 40" descr="My ticket Client 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0440" y="3499485"/>
            <a:ext cx="5769610" cy="3121660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8032115" y="6550025"/>
            <a:ext cx="1860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моих заявок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4" name="Изображение 54" descr="Ticket with comme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23" y="136843"/>
            <a:ext cx="5927725" cy="3131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/>
          <p:nvPr>
            <p:ph type="title"/>
          </p:nvPr>
        </p:nvSpPr>
        <p:spPr>
          <a:xfrm>
            <a:off x="7163816" y="2748026"/>
            <a:ext cx="4389200" cy="536400"/>
          </a:xfrm>
        </p:spPr>
        <p:txBody>
          <a:bodyPr/>
          <a:p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Реализация системы (дополнение)</a:t>
            </a:r>
            <a:endParaRPr lang="ru-RU" alt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itle 2"/>
          <p:cNvSpPr/>
          <p:nvPr/>
        </p:nvSpPr>
        <p:spPr>
          <a:xfrm>
            <a:off x="7308215" y="3375025"/>
            <a:ext cx="4500880" cy="536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Модуль авторизации и регистрации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Функционал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7308215" y="3792220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Вход по логину/паролю.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Регистрация новых пользователей с проверкой уникальности данных.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Разграничение прав доступа (роли: администратор, сотрудник АСУ, клиент).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251075" y="3284220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регистрации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4"/>
          <p:cNvPicPr>
            <a:picLocks noChangeAspect="1"/>
          </p:cNvPicPr>
          <p:nvPr/>
        </p:nvPicPr>
        <p:blipFill>
          <a:blip r:embed="rId1"/>
          <a:srcRect r="83035" b="47180"/>
          <a:stretch>
            <a:fillRect/>
          </a:stretch>
        </p:blipFill>
        <p:spPr>
          <a:xfrm>
            <a:off x="1926590" y="3550285"/>
            <a:ext cx="1550035" cy="26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My ticket Client view"/>
          <p:cNvPicPr>
            <a:picLocks noChangeAspect="1"/>
          </p:cNvPicPr>
          <p:nvPr/>
        </p:nvPicPr>
        <p:blipFill>
          <a:blip r:embed="rId2"/>
          <a:srcRect t="480" r="82923" b="64218"/>
          <a:stretch>
            <a:fillRect/>
          </a:stretch>
        </p:blipFill>
        <p:spPr>
          <a:xfrm>
            <a:off x="3601720" y="3557905"/>
            <a:ext cx="1603375" cy="1793240"/>
          </a:xfrm>
          <a:prstGeom prst="rect">
            <a:avLst/>
          </a:prstGeom>
        </p:spPr>
      </p:pic>
      <p:pic>
        <p:nvPicPr>
          <p:cNvPr id="33" name="Изображение 33" descr="All tickets admin"/>
          <p:cNvPicPr>
            <a:picLocks noChangeAspect="1"/>
          </p:cNvPicPr>
          <p:nvPr/>
        </p:nvPicPr>
        <p:blipFill>
          <a:blip r:embed="rId3"/>
          <a:srcRect r="83100" b="36905"/>
          <a:stretch>
            <a:fillRect/>
          </a:stretch>
        </p:blipFill>
        <p:spPr>
          <a:xfrm>
            <a:off x="247650" y="3550285"/>
            <a:ext cx="1553845" cy="31407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926590" y="6395720"/>
            <a:ext cx="1703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Уровни доступа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3" y="109855"/>
            <a:ext cx="5932805" cy="320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Presentation</Application>
  <PresentationFormat>宽屏</PresentationFormat>
  <Paragraphs>152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Fjalla One</vt:lpstr>
      <vt:lpstr>C059</vt:lpstr>
      <vt:lpstr>Arial</vt:lpstr>
      <vt:lpstr>Barlow Semi Condensed Medium</vt:lpstr>
      <vt:lpstr>Barlow Semi Condensed</vt:lpstr>
      <vt:lpstr>Roboto Condensed Light</vt:lpstr>
      <vt:lpstr>Times New Roman</vt:lpstr>
      <vt:lpstr>Adwaita Mono</vt:lpstr>
      <vt:lpstr>Microsoft YaHei</vt:lpstr>
      <vt:lpstr>Unifont</vt:lpstr>
      <vt:lpstr>Arial Unicode MS</vt:lpstr>
      <vt:lpstr>SimSun</vt:lpstr>
      <vt:lpstr>Technology Consulting by Slidesgo</vt:lpstr>
      <vt:lpstr>Дипломный проект</vt:lpstr>
      <vt:lpstr>Проблемы и цель</vt:lpstr>
      <vt:lpstr>Задачи проекта, объект и предмет исследования</vt:lpstr>
      <vt:lpstr>Требования к системе</vt:lpstr>
      <vt:lpstr>Архитектура:</vt:lpstr>
      <vt:lpstr>База данных</vt:lpstr>
      <vt:lpstr>PowerPoint 演示文稿</vt:lpstr>
      <vt:lpstr>Реализация системы</vt:lpstr>
      <vt:lpstr>Реализация системы (дополнение)</vt:lpstr>
      <vt:lpstr>Реализация системы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</dc:creator>
  <cp:lastModifiedBy>Shau</cp:lastModifiedBy>
  <cp:revision>20</cp:revision>
  <dcterms:created xsi:type="dcterms:W3CDTF">2025-06-05T18:12:36Z</dcterms:created>
  <dcterms:modified xsi:type="dcterms:W3CDTF">2025-06-05T18:12:36Z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