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70" r:id="rId7"/>
    <p:sldId id="260" r:id="rId8"/>
    <p:sldId id="261" r:id="rId9"/>
    <p:sldId id="264" r:id="rId10"/>
    <p:sldId id="262" r:id="rId11"/>
    <p:sldId id="263" r:id="rId12"/>
    <p:sldId id="267" r:id="rId13"/>
    <p:sldId id="268" r:id="rId14"/>
    <p:sldId id="269" r:id="rId15"/>
    <p:sldId id="279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u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84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5"/>
            </a:lvl9pPr>
          </a:lstStyle>
          <a:p/>
        </p:txBody>
      </p:sp>
      <p:sp>
        <p:nvSpPr>
          <p:cNvPr id="9" name="Google Shape;9;p2"/>
          <p:cNvSpPr txBox="1"/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7" y="1183800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7" y="421700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0" y="567743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2"/>
          <p:cNvSpPr/>
          <p:nvPr/>
        </p:nvSpPr>
        <p:spPr>
          <a:xfrm>
            <a:off x="7584433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2"/>
          <p:cNvSpPr/>
          <p:nvPr/>
        </p:nvSpPr>
        <p:spPr>
          <a:xfrm>
            <a:off x="7636092" y="616412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2"/>
          <p:cNvSpPr/>
          <p:nvPr/>
        </p:nvSpPr>
        <p:spPr>
          <a:xfrm>
            <a:off x="7633103" y="613036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>
            <a:off x="7688876" y="66917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" name="Google Shape;30;p2"/>
          <p:cNvSpPr/>
          <p:nvPr/>
        </p:nvSpPr>
        <p:spPr>
          <a:xfrm>
            <a:off x="7685887" y="666189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0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3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1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0" name="Google Shape;550;p11"/>
          <p:cNvSpPr txBox="1"/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1" name="Google Shape;621;p11"/>
          <p:cNvSpPr txBox="1"/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5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16"/>
          <p:cNvSpPr txBox="1"/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3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7" y="5787284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1" y="5753367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3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7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7" y="1387000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7" y="421700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7" y="428367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7" y="916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7" name="Google Shape;827;p17"/>
          <p:cNvSpPr/>
          <p:nvPr/>
        </p:nvSpPr>
        <p:spPr>
          <a:xfrm>
            <a:off x="7769400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17"/>
          <p:cNvSpPr/>
          <p:nvPr/>
        </p:nvSpPr>
        <p:spPr>
          <a:xfrm>
            <a:off x="7821059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9" name="Google Shape;829;p17"/>
          <p:cNvSpPr/>
          <p:nvPr/>
        </p:nvSpPr>
        <p:spPr>
          <a:xfrm>
            <a:off x="7818069" y="1369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0" name="Google Shape;830;p17"/>
          <p:cNvSpPr/>
          <p:nvPr/>
        </p:nvSpPr>
        <p:spPr>
          <a:xfrm>
            <a:off x="7873843" y="1930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1" name="Google Shape;831;p17"/>
          <p:cNvSpPr/>
          <p:nvPr/>
        </p:nvSpPr>
        <p:spPr>
          <a:xfrm>
            <a:off x="7870853" y="1900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3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3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5" y="5787284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5" y="5753367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2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2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/>
        </p:txBody>
      </p:sp>
      <p:sp>
        <p:nvSpPr>
          <p:cNvPr id="913" name="Google Shape;913;p19"/>
          <p:cNvSpPr txBox="1"/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5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lang="en-GB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-GB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843532" y="951004"/>
            <a:ext cx="6504936" cy="4956005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3962400" y="2974848"/>
            <a:ext cx="4267200" cy="10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3962400" y="1548384"/>
            <a:ext cx="3956800" cy="14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>
          <a:xfrm>
            <a:off x="3964300" y="3998976"/>
            <a:ext cx="426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84" name="Google Shape;1084;p21"/>
          <p:cNvSpPr txBox="1"/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3" name="Google Shape;1133;p22"/>
          <p:cNvSpPr txBox="1"/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06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4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5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5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7" name="Google Shape;1227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0" name="Google Shape;1230;p25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1231" name="Google Shape;1231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37" name="Google Shape;1237;p25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1238" name="Google Shape;1238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42" name="Google Shape;1242;p25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3" name="Google Shape;1243;p25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5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5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5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5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8" name="Google Shape;1248;p25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1249" name="Google Shape;1249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2" name="Google Shape;1252;p25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1253" name="Google Shape;125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6" name="Google Shape;1256;p25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1257" name="Google Shape;1257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260" name="Google Shape;1260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1" name="Google Shape;1261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2" name="Google Shape;1262;p25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1263" name="Google Shape;1263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69" name="Google Shape;1269;p25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1270" name="Google Shape;1270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4" name="Google Shape;1274;p25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1275" name="Google Shape;1275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9" name="Google Shape;1279;p25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1280" name="Google Shape;128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3" name="Google Shape;1283;p25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1284" name="Google Shape;128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87" name="Google Shape;1287;p25"/>
          <p:cNvSpPr txBox="1"/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0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5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3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3" y="269833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0" y="1489984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3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4" y="1713233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0" y="3672267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7" y="237567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1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69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3" y="5416033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0" y="4467733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3" y="6387100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6" y="2251657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68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3" y="230031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6" y="2296952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5" y="2352909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5" y="2350105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59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5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2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8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5979325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1" y="797889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18" name="Google Shape;1618;p31"/>
          <p:cNvSpPr txBox="1"/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2453361" y="451100"/>
            <a:ext cx="7285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5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577133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2" name="Google Shape;322;p7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7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7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7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7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799501" y="797889"/>
            <a:ext cx="8604973" cy="4841515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3499104" y="2161004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73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40" name="Google Shape;440;p9"/>
          <p:cNvSpPr txBox="1"/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200" lvl="1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800" lvl="2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400" lvl="3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8000" lvl="4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600" lvl="5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7200" lvl="6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800" lvl="7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400" lvl="8" indent="-42354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7" y="1279567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3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8" y="663509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7" name="Google Shape;457;p9"/>
          <p:cNvSpPr/>
          <p:nvPr/>
        </p:nvSpPr>
        <p:spPr>
          <a:xfrm flipH="1">
            <a:off x="4218719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/>
          <p:nvPr/>
        </p:nvSpPr>
        <p:spPr>
          <a:xfrm flipH="1">
            <a:off x="4270373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9"/>
          <p:cNvSpPr/>
          <p:nvPr/>
        </p:nvSpPr>
        <p:spPr>
          <a:xfrm flipH="1">
            <a:off x="4267367" y="70880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/>
          <p:nvPr/>
        </p:nvSpPr>
        <p:spPr>
          <a:xfrm flipH="1">
            <a:off x="4323521" y="764945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9"/>
          <p:cNvSpPr/>
          <p:nvPr/>
        </p:nvSpPr>
        <p:spPr>
          <a:xfrm flipH="1">
            <a:off x="4320145" y="761956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6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49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3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7" y="5254567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0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7" y="6194067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49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3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6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5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3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19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7" y="702567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0" y="227833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7" y="306200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7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3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3735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237865" y="1772285"/>
            <a:ext cx="5715000" cy="864235"/>
          </a:xfrm>
        </p:spPr>
        <p:txBody>
          <a:bodyPr>
            <a:normAutofit/>
          </a:bodyPr>
          <a:p>
            <a:pPr algn="ctr"/>
            <a:r>
              <a:rPr lang="ru-RU" altLang="en-US" sz="4000" b="1">
                <a:latin typeface="Times New Roman" panose="02020603050405020304" charset="0"/>
                <a:cs typeface="Times New Roman" panose="02020603050405020304" charset="0"/>
              </a:rPr>
              <a:t>Дипломный проект</a:t>
            </a:r>
            <a:endParaRPr lang="ru-RU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3365" y="2540635"/>
            <a:ext cx="9144000" cy="1008380"/>
          </a:xfrm>
        </p:spPr>
        <p:txBody>
          <a:bodyPr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Тема: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Разработка информационной системы по учету работы отдела АСУ в ГБУЗ «Лабинская центральная районная больница» МЗ КК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62935" y="370205"/>
            <a:ext cx="5865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Министерство образования и науки Краснодарского края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Государственное автономное профессиональное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образовательное учреждение Краснодарского края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«Лабинский аграрный техникум»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605520" y="3996690"/>
            <a:ext cx="321246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Выполнил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Федоренко А. Ю.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Группы 541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Руководитель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Ефентьева И. П.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240655" y="6518275"/>
            <a:ext cx="1710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Лабинск 2025 г.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/>
          <p:nvPr>
            <p:ph type="title"/>
          </p:nvPr>
        </p:nvSpPr>
        <p:spPr>
          <a:xfrm>
            <a:off x="7163816" y="2748026"/>
            <a:ext cx="4389200" cy="536400"/>
          </a:xfrm>
        </p:spPr>
        <p:txBody>
          <a:bodyPr/>
          <a:p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Реализация системы (дополнение)</a:t>
            </a:r>
            <a:endParaRPr lang="ru-RU" alt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itle 2"/>
          <p:cNvSpPr/>
          <p:nvPr/>
        </p:nvSpPr>
        <p:spPr>
          <a:xfrm>
            <a:off x="7308215" y="3375025"/>
            <a:ext cx="4500880" cy="536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Модуль авторизации и регистрации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Функционал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7308215" y="3792220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Вход по логину/паролю.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Регистрация новых пользователей с проверкой уникальности данных.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Разграничение прав доступа (роли: администратор, сотрудник АСУ, клиент).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2251075" y="3284220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регистрации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4"/>
          <p:cNvPicPr>
            <a:picLocks noChangeAspect="1"/>
          </p:cNvPicPr>
          <p:nvPr/>
        </p:nvPicPr>
        <p:blipFill>
          <a:blip r:embed="rId1"/>
          <a:srcRect r="83035" b="47180"/>
          <a:stretch>
            <a:fillRect/>
          </a:stretch>
        </p:blipFill>
        <p:spPr>
          <a:xfrm>
            <a:off x="1926590" y="3550285"/>
            <a:ext cx="1550035" cy="2609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My ticket Client view"/>
          <p:cNvPicPr>
            <a:picLocks noChangeAspect="1"/>
          </p:cNvPicPr>
          <p:nvPr/>
        </p:nvPicPr>
        <p:blipFill>
          <a:blip r:embed="rId2"/>
          <a:srcRect t="480" r="82923" b="64218"/>
          <a:stretch>
            <a:fillRect/>
          </a:stretch>
        </p:blipFill>
        <p:spPr>
          <a:xfrm>
            <a:off x="3601720" y="3557905"/>
            <a:ext cx="1603375" cy="1793240"/>
          </a:xfrm>
          <a:prstGeom prst="rect">
            <a:avLst/>
          </a:prstGeom>
        </p:spPr>
      </p:pic>
      <p:pic>
        <p:nvPicPr>
          <p:cNvPr id="33" name="Изображение 33" descr="All tickets admin"/>
          <p:cNvPicPr>
            <a:picLocks noChangeAspect="1"/>
          </p:cNvPicPr>
          <p:nvPr/>
        </p:nvPicPr>
        <p:blipFill>
          <a:blip r:embed="rId3"/>
          <a:srcRect r="83100" b="36905"/>
          <a:stretch>
            <a:fillRect/>
          </a:stretch>
        </p:blipFill>
        <p:spPr>
          <a:xfrm>
            <a:off x="247650" y="3550285"/>
            <a:ext cx="1553845" cy="314071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926590" y="6395720"/>
            <a:ext cx="17037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Уровни доступа</a:t>
            </a:r>
            <a:endParaRPr lang="en-US" altLang="ru-RU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3" y="109855"/>
            <a:ext cx="5932805" cy="3204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/>
          <p:nvPr>
            <p:ph type="title"/>
          </p:nvPr>
        </p:nvSpPr>
        <p:spPr>
          <a:xfrm>
            <a:off x="3173730" y="307975"/>
            <a:ext cx="5844540" cy="816610"/>
          </a:xfrm>
        </p:spPr>
        <p:txBody>
          <a:bodyPr/>
          <a:p>
            <a:pPr algn="l"/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Руководство пользователя</a:t>
            </a:r>
            <a:endParaRPr lang="ru-RU" alt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itle 2"/>
          <p:cNvSpPr/>
          <p:nvPr/>
        </p:nvSpPr>
        <p:spPr>
          <a:xfrm>
            <a:off x="1707261" y="1134491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Основные функции: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1707515" y="1551940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Как создать заявку.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Как назначить исполнителя.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Как сгенерировать отчет.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itle 2"/>
          <p:cNvSpPr/>
          <p:nvPr/>
        </p:nvSpPr>
        <p:spPr>
          <a:xfrm>
            <a:off x="6030341" y="113385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Типовые проблемы и решения: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Subtitle 5"/>
          <p:cNvSpPr/>
          <p:nvPr/>
        </p:nvSpPr>
        <p:spPr>
          <a:xfrm>
            <a:off x="6030595" y="1551305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Ошибки входа (проверка логина/пароля).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Проблемы с сохранением заявок (проверка обязательных полей).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3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598" y="3308350"/>
            <a:ext cx="5932805" cy="320421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5133975" y="6520815"/>
            <a:ext cx="19253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Ошибка входа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800800" y="392176"/>
            <a:ext cx="6596000" cy="780400"/>
          </a:xfrm>
        </p:spPr>
        <p:txBody>
          <a:bodyPr/>
          <a:p>
            <a:r>
              <a:rPr lang="en-US"/>
              <a:t>Результаты проекта</a:t>
            </a:r>
            <a:r>
              <a:rPr lang="ru-RU" altLang="en-US"/>
              <a:t> и перспективы развития</a:t>
            </a:r>
            <a:endParaRPr lang="ru-RU" altLang="en-US"/>
          </a:p>
        </p:txBody>
      </p:sp>
      <p:sp>
        <p:nvSpPr>
          <p:cNvPr id="34" name="Title 2"/>
          <p:cNvSpPr/>
          <p:nvPr/>
        </p:nvSpPr>
        <p:spPr>
          <a:xfrm>
            <a:off x="1584706" y="139928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Достигнутые цели: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1584960" y="1816735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Создана единая система учета заявок.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Автоматизированы процессы документооборота и отчетности.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Повышена прозрачность и контролируемость задач.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itle 2"/>
          <p:cNvSpPr/>
          <p:nvPr/>
        </p:nvSpPr>
        <p:spPr>
          <a:xfrm>
            <a:off x="6060821" y="1410081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>
                <a:latin typeface="Times New Roman" panose="02020603050405020304" charset="0"/>
                <a:cs typeface="Times New Roman" panose="02020603050405020304" charset="0"/>
              </a:rPr>
              <a:t>Возможные доработки: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ubtitle 5"/>
          <p:cNvSpPr/>
          <p:nvPr/>
        </p:nvSpPr>
        <p:spPr>
          <a:xfrm>
            <a:off x="6061075" y="1827530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Веб-интерфейс для удаленного доступа.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Мобильное приложение для оперативного управления.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Интеграция с другими медицинскими системами.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3937635" y="1541780"/>
            <a:ext cx="4316095" cy="1474470"/>
          </a:xfrm>
        </p:spPr>
        <p:txBody>
          <a:bodyPr/>
          <a:p>
            <a:r>
              <a:rPr lang="en-US" sz="6000">
                <a:latin typeface="Times New Roman" panose="02020603050405020304" charset="0"/>
                <a:cs typeface="Times New Roman" panose="02020603050405020304" charset="0"/>
              </a:rPr>
              <a:t>Заключение</a:t>
            </a:r>
            <a:endParaRPr 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50185" y="2837815"/>
            <a:ext cx="71793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Проект подтверждает возможность эффективной автоматизации учета работы ИТ-подразделений в медицинских учреждениях.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3499104" y="2997200"/>
            <a:ext cx="5206000" cy="1048400"/>
          </a:xfrm>
        </p:spPr>
        <p:txBody>
          <a:bodyPr/>
          <a:p>
            <a:r>
              <a:rPr lang="ru-RU" altLang="en-US" sz="6000">
                <a:latin typeface="Times New Roman" panose="02020603050405020304" charset="0"/>
                <a:cs typeface="Times New Roman" panose="02020603050405020304" charset="0"/>
              </a:rPr>
              <a:t>Спасибо за внимание</a:t>
            </a:r>
            <a:endParaRPr lang="ru-RU" altLang="en-US" sz="6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091700" y="389775"/>
            <a:ext cx="8008400" cy="794400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Проблемы и цель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/>
          <p:nvPr>
            <p:ph type="subTitle" idx="1"/>
          </p:nvPr>
        </p:nvSpPr>
        <p:spPr>
          <a:xfrm>
            <a:off x="1186815" y="1877060"/>
            <a:ext cx="4907915" cy="705485"/>
          </a:xfrm>
        </p:spPr>
        <p:txBody>
          <a:bodyPr/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Ручной учет задач (Excel, бумажные журналы).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53440" y="1366520"/>
            <a:ext cx="397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Проблемы текущей системы:</a:t>
            </a:r>
            <a:endParaRPr lang="en-US" sz="24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20" name="Google Shape;1897;p37"/>
          <p:cNvGrpSpPr/>
          <p:nvPr/>
        </p:nvGrpSpPr>
        <p:grpSpPr>
          <a:xfrm rot="0">
            <a:off x="445770" y="1947545"/>
            <a:ext cx="635000" cy="635000"/>
            <a:chOff x="917231" y="750460"/>
            <a:chExt cx="635100" cy="635100"/>
          </a:xfrm>
        </p:grpSpPr>
        <p:sp>
          <p:nvSpPr>
            <p:cNvPr id="21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" name="Google Shape;1937;p37"/>
          <p:cNvSpPr txBox="1"/>
          <p:nvPr/>
        </p:nvSpPr>
        <p:spPr>
          <a:xfrm>
            <a:off x="528066" y="209651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29" name="Subtitle 4"/>
          <p:cNvSpPr/>
          <p:nvPr/>
        </p:nvSpPr>
        <p:spPr>
          <a:xfrm>
            <a:off x="1186180" y="3602355"/>
            <a:ext cx="4270375" cy="7353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Отсутствие единого информационного пространства.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Subtitle 4"/>
          <p:cNvSpPr/>
          <p:nvPr/>
        </p:nvSpPr>
        <p:spPr>
          <a:xfrm>
            <a:off x="1186180" y="2775585"/>
            <a:ext cx="4765675" cy="73723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Дублирование данных и ошибки из-за человеческого фактора.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1" name="Google Shape;1897;p37"/>
          <p:cNvGrpSpPr/>
          <p:nvPr/>
        </p:nvGrpSpPr>
        <p:grpSpPr>
          <a:xfrm rot="0">
            <a:off x="439420" y="2775585"/>
            <a:ext cx="635000" cy="635000"/>
            <a:chOff x="917231" y="750460"/>
            <a:chExt cx="635100" cy="635100"/>
          </a:xfrm>
        </p:grpSpPr>
        <p:sp>
          <p:nvSpPr>
            <p:cNvPr id="32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1937;p37"/>
          <p:cNvSpPr txBox="1"/>
          <p:nvPr/>
        </p:nvSpPr>
        <p:spPr>
          <a:xfrm>
            <a:off x="521716" y="292455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2</a:t>
            </a:r>
            <a:endParaRPr lang="ru-RU" altLang="en-GB"/>
          </a:p>
        </p:txBody>
      </p:sp>
      <p:grpSp>
        <p:nvGrpSpPr>
          <p:cNvPr id="35" name="Google Shape;1897;p37"/>
          <p:cNvGrpSpPr/>
          <p:nvPr/>
        </p:nvGrpSpPr>
        <p:grpSpPr>
          <a:xfrm rot="0">
            <a:off x="449580" y="3652520"/>
            <a:ext cx="635000" cy="635000"/>
            <a:chOff x="917231" y="750460"/>
            <a:chExt cx="635100" cy="635100"/>
          </a:xfrm>
        </p:grpSpPr>
        <p:sp>
          <p:nvSpPr>
            <p:cNvPr id="36" name="Google Shape;1898;p37"/>
            <p:cNvSpPr/>
            <p:nvPr/>
          </p:nvSpPr>
          <p:spPr>
            <a:xfrm>
              <a:off x="917231" y="750460"/>
              <a:ext cx="635100" cy="635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1899;p37"/>
            <p:cNvSpPr/>
            <p:nvPr/>
          </p:nvSpPr>
          <p:spPr>
            <a:xfrm>
              <a:off x="1001943" y="835185"/>
              <a:ext cx="465600" cy="4656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" name="Google Shape;1937;p37"/>
          <p:cNvSpPr txBox="1"/>
          <p:nvPr/>
        </p:nvSpPr>
        <p:spPr>
          <a:xfrm>
            <a:off x="531876" y="3801491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3</a:t>
            </a:r>
            <a:endParaRPr lang="ru-RU" altLang="en-GB"/>
          </a:p>
        </p:txBody>
      </p:sp>
      <p:sp>
        <p:nvSpPr>
          <p:cNvPr id="39" name="Text Box 38"/>
          <p:cNvSpPr txBox="1"/>
          <p:nvPr/>
        </p:nvSpPr>
        <p:spPr>
          <a:xfrm>
            <a:off x="6598285" y="1366520"/>
            <a:ext cx="4260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altLang="en-US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Цель проекта</a:t>
            </a:r>
            <a:r>
              <a:rPr lang="en-US" altLang="ru-RU" sz="24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24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Subtitle 4"/>
          <p:cNvSpPr/>
          <p:nvPr/>
        </p:nvSpPr>
        <p:spPr>
          <a:xfrm>
            <a:off x="6598285" y="2009140"/>
            <a:ext cx="4907915" cy="23901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Целью дипломного проекта является разработка и внедрение информационной системы автоматизированного учёта работы отдела АСУ в ГБУЗ "Лабинская центральная районная больница", которая упростит управление задачами и ресурсами.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453640" y="384175"/>
            <a:ext cx="7285355" cy="122301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Задачи проекта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, объект и предмет исследования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5"/>
          <p:cNvSpPr/>
          <p:nvPr>
            <p:ph type="subTitle" idx="2"/>
          </p:nvPr>
        </p:nvSpPr>
        <p:spPr>
          <a:xfrm>
            <a:off x="1290320" y="2529205"/>
            <a:ext cx="4323080" cy="3616325"/>
          </a:xfrm>
        </p:spPr>
        <p:txBody>
          <a:bodyPr/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Анализ предметной области и требований.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Проектирование архитектуры системы.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Разработка базы данных и клиентского приложения.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buFont typeface="Adwaita Mono" panose="02000509030000000004" charset="0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Subtitle 7"/>
          <p:cNvSpPr/>
          <p:nvPr>
            <p:ph type="subTitle" idx="4"/>
          </p:nvPr>
        </p:nvSpPr>
        <p:spPr>
          <a:xfrm>
            <a:off x="1658620" y="2090420"/>
            <a:ext cx="4323080" cy="438785"/>
          </a:xfrm>
        </p:spPr>
        <p:txBody>
          <a:bodyPr/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Задачи проекта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ubtitle 5"/>
          <p:cNvSpPr/>
          <p:nvPr/>
        </p:nvSpPr>
        <p:spPr>
          <a:xfrm>
            <a:off x="6230620" y="2529205"/>
            <a:ext cx="4323080" cy="975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Процессы управления и учета деятельности отдела АСУ.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Subtitle 7"/>
          <p:cNvSpPr/>
          <p:nvPr/>
        </p:nvSpPr>
        <p:spPr>
          <a:xfrm>
            <a:off x="6230620" y="20904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Объект исследования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Subtitle 5"/>
          <p:cNvSpPr/>
          <p:nvPr/>
        </p:nvSpPr>
        <p:spPr>
          <a:xfrm>
            <a:off x="6192520" y="4053205"/>
            <a:ext cx="4323080" cy="1153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Методы автоматизации учета задач и контроля выполнения работ.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Subtitle 7"/>
          <p:cNvSpPr/>
          <p:nvPr/>
        </p:nvSpPr>
        <p:spPr>
          <a:xfrm>
            <a:off x="6192520" y="36144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Предмет исследования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title"/>
          </p:nvPr>
        </p:nvSpPr>
        <p:spPr>
          <a:xfrm>
            <a:off x="2800800" y="406146"/>
            <a:ext cx="6596000" cy="780400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Функциональные т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ребования к системе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Subtitle 7"/>
          <p:cNvSpPr/>
          <p:nvPr/>
        </p:nvSpPr>
        <p:spPr>
          <a:xfrm>
            <a:off x="1303020" y="139192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Функциональные требования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Subtitle 5"/>
          <p:cNvSpPr/>
          <p:nvPr/>
        </p:nvSpPr>
        <p:spPr>
          <a:xfrm>
            <a:off x="1303020" y="1882140"/>
            <a:ext cx="4323080" cy="3616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Управление заявками (создание, назначение, контроль).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Управление пользователями (роли: администратор, сотрудник, клиент).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Генерация отчетов (DOCX, печать).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Subtitle 4"/>
          <p:cNvSpPr/>
          <p:nvPr/>
        </p:nvSpPr>
        <p:spPr>
          <a:xfrm>
            <a:off x="6996430" y="6215380"/>
            <a:ext cx="2650490" cy="488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Жизненный цикл заявки</a:t>
            </a:r>
            <a:endParaRPr lang="ru-RU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 descr="Managment tickets.drawi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906895" y="1391920"/>
            <a:ext cx="2740025" cy="4823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itle 18"/>
          <p:cNvSpPr/>
          <p:nvPr>
            <p:ph type="title"/>
          </p:nvPr>
        </p:nvSpPr>
        <p:spPr>
          <a:xfrm>
            <a:off x="343535" y="2078990"/>
            <a:ext cx="4778375" cy="1424940"/>
          </a:xfrm>
        </p:spPr>
        <p:txBody>
          <a:bodyPr/>
          <a:p>
            <a:pPr algn="l"/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Технические т</a:t>
            </a:r>
            <a:r>
              <a:rPr 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ребования к системе</a:t>
            </a:r>
            <a:endParaRPr 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Subtitle 7"/>
          <p:cNvSpPr/>
          <p:nvPr/>
        </p:nvSpPr>
        <p:spPr>
          <a:xfrm>
            <a:off x="378460" y="3389630"/>
            <a:ext cx="4323080" cy="4387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Технические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>
                <a:latin typeface="Times New Roman" panose="02020603050405020304" charset="0"/>
                <a:cs typeface="Times New Roman" panose="02020603050405020304" charset="0"/>
              </a:rPr>
              <a:t>требования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Subtitle 5"/>
          <p:cNvSpPr/>
          <p:nvPr/>
        </p:nvSpPr>
        <p:spPr>
          <a:xfrm>
            <a:off x="378460" y="3747770"/>
            <a:ext cx="5192395" cy="11633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Язык программирования: C#.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СУБД: PostgreSQL.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Интерфейс: Windows Forms.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IDE: Microsoft Visual Studio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1185" y="3594100"/>
            <a:ext cx="6140450" cy="295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820" y="229870"/>
            <a:ext cx="6139815" cy="2956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ubtitle 4"/>
          <p:cNvSpPr/>
          <p:nvPr/>
        </p:nvSpPr>
        <p:spPr>
          <a:xfrm>
            <a:off x="6530975" y="3176270"/>
            <a:ext cx="4907915" cy="488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Интерфейс СУБД </a:t>
            </a:r>
            <a:r>
              <a:rPr lang="en-US" altLang="ru-RU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PostgreSQL pgAdmin4</a:t>
            </a:r>
            <a:endParaRPr lang="en-US" altLang="ru-RU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Subtitle 4"/>
          <p:cNvSpPr/>
          <p:nvPr/>
        </p:nvSpPr>
        <p:spPr>
          <a:xfrm>
            <a:off x="6798310" y="6475095"/>
            <a:ext cx="3569970" cy="488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Интерфейс </a:t>
            </a:r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Microsoft Visual Studio</a:t>
            </a:r>
            <a:endParaRPr 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073150" y="2645410"/>
            <a:ext cx="4389120" cy="1372870"/>
          </a:xfrm>
        </p:spPr>
        <p:txBody>
          <a:bodyPr/>
          <a:p>
            <a:r>
              <a:rPr lang="en-US" sz="3740">
                <a:latin typeface="Times New Roman" panose="02020603050405020304" charset="0"/>
                <a:cs typeface="Times New Roman" panose="02020603050405020304" charset="0"/>
              </a:rPr>
              <a:t>Проектирование системы</a:t>
            </a:r>
            <a:endParaRPr lang="en-US" sz="374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/>
          <p:nvPr>
            <p:ph type="title"/>
          </p:nvPr>
        </p:nvSpPr>
        <p:spPr>
          <a:xfrm>
            <a:off x="1072896" y="4018026"/>
            <a:ext cx="4389200" cy="536400"/>
          </a:xfrm>
        </p:spPr>
        <p:txBody>
          <a:bodyPr/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Архитектура: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Изображение 10" descr="diagram-export-5-27-2025-10_58_36-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7005" y="27305"/>
            <a:ext cx="4270375" cy="67925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785745" y="4128770"/>
            <a:ext cx="4860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Трехуровневая (UI, бизнес-логика, данные).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001260" y="5897880"/>
            <a:ext cx="31076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Use Case диаграмма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оказывает взаимодействие пользователей с системой.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>
          <a:xfrm>
            <a:off x="2890139" y="125857"/>
            <a:ext cx="6412800" cy="768000"/>
          </a:xfrm>
        </p:spPr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База данных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Изображение 6" descr="CSWT-uml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0" y="985520"/>
            <a:ext cx="7134860" cy="5685155"/>
          </a:xfrm>
          <a:prstGeom prst="rect">
            <a:avLst/>
          </a:prstGeom>
        </p:spPr>
      </p:pic>
      <p:sp>
        <p:nvSpPr>
          <p:cNvPr id="40" name="Subtitle 4"/>
          <p:cNvSpPr/>
          <p:nvPr/>
        </p:nvSpPr>
        <p:spPr>
          <a:xfrm>
            <a:off x="8131175" y="1067435"/>
            <a:ext cx="3038475" cy="1184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endParaRPr lang="ru-RU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Subtitle 4"/>
          <p:cNvSpPr/>
          <p:nvPr/>
        </p:nvSpPr>
        <p:spPr>
          <a:xfrm>
            <a:off x="8069580" y="914400"/>
            <a:ext cx="3038475" cy="1184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База данных состоит из 9 таблиц и соединена связями 1 ко многим</a:t>
            </a:r>
            <a:endParaRPr lang="ru-RU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Subtitle 4"/>
          <p:cNvSpPr/>
          <p:nvPr/>
        </p:nvSpPr>
        <p:spPr>
          <a:xfrm>
            <a:off x="3223260" y="6424295"/>
            <a:ext cx="4907915" cy="499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86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ER </a:t>
            </a:r>
            <a:r>
              <a:rPr lang="ru-RU" altLang="en-US" sz="1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диаграмма базы данных</a:t>
            </a:r>
            <a:endParaRPr lang="ru-RU" altLang="en-US" sz="1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2091700" y="399935"/>
            <a:ext cx="8008400" cy="794400"/>
          </a:xfrm>
        </p:spPr>
        <p:txBody>
          <a:bodyPr/>
          <a:p>
            <a:r>
              <a:rPr lang="ru-RU" altLang="en-US"/>
              <a:t>Соединение с БД</a:t>
            </a:r>
            <a:endParaRPr lang="ru-RU" altLang="en-US"/>
          </a:p>
        </p:txBody>
      </p:sp>
      <p:sp>
        <p:nvSpPr>
          <p:cNvPr id="35" name="Subtitle 5"/>
          <p:cNvSpPr/>
          <p:nvPr/>
        </p:nvSpPr>
        <p:spPr>
          <a:xfrm>
            <a:off x="441325" y="1413510"/>
            <a:ext cx="4323080" cy="95948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indent="0" algn="l" eaLnBrk="1" fontAlgn="auto" latinLnBrk="0" hangingPunct="1">
              <a:lnSpc>
                <a:spcPct val="100000"/>
              </a:lnSpc>
              <a:buFont typeface="Adwaita Mono" panose="02000509030000000004" charset="0"/>
            </a:pPr>
            <a:r>
              <a:rPr lang="ru-RU" altLang="en-US" sz="1800">
                <a:latin typeface="Times New Roman" panose="02020603050405020304" charset="0"/>
                <a:cs typeface="Times New Roman" panose="02020603050405020304" charset="0"/>
              </a:rPr>
              <a:t>Соедниние с БД осуществляется при помощи драйвера </a:t>
            </a:r>
            <a:r>
              <a:rPr lang="en-US" altLang="ru-RU" sz="1800">
                <a:latin typeface="Times New Roman" panose="02020603050405020304" charset="0"/>
                <a:cs typeface="Times New Roman" panose="02020603050405020304" charset="0"/>
              </a:rPr>
              <a:t>Npgsql</a:t>
            </a:r>
            <a:endParaRPr lang="en-US" altLang="ru-RU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Изображение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8" y="2193608"/>
            <a:ext cx="503872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Изображение 34" descr="Settings D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55" y="1453833"/>
            <a:ext cx="5941060" cy="3216275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1636395" y="3289300"/>
            <a:ext cx="2213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Открытие соединения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994525" y="4652010"/>
            <a:ext cx="2992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настройки подключения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Изображение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" y="3626485"/>
            <a:ext cx="4278630" cy="288798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 Box 17"/>
          <p:cNvSpPr txBox="1"/>
          <p:nvPr/>
        </p:nvSpPr>
        <p:spPr>
          <a:xfrm>
            <a:off x="1306830" y="6514465"/>
            <a:ext cx="28740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Запрос на создание заявки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Title 26"/>
          <p:cNvSpPr/>
          <p:nvPr>
            <p:ph type="title"/>
          </p:nvPr>
        </p:nvSpPr>
        <p:spPr>
          <a:xfrm>
            <a:off x="194056" y="2442591"/>
            <a:ext cx="4389200" cy="536400"/>
          </a:xfrm>
        </p:spPr>
        <p:txBody>
          <a:bodyPr/>
          <a:p>
            <a:r>
              <a:rPr lang="ru-RU" altLang="en-US" sz="374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Реализация системы</a:t>
            </a:r>
            <a:endParaRPr lang="ru-RU" altLang="en-US" sz="374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Title 2"/>
          <p:cNvSpPr/>
          <p:nvPr/>
        </p:nvSpPr>
        <p:spPr>
          <a:xfrm>
            <a:off x="338201" y="2881376"/>
            <a:ext cx="4389200" cy="53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5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Модули системы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Subtitle 5"/>
          <p:cNvSpPr/>
          <p:nvPr/>
        </p:nvSpPr>
        <p:spPr>
          <a:xfrm>
            <a:off x="338455" y="3298825"/>
            <a:ext cx="4323080" cy="19202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2135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Модуль авторизации и регистрации.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Модуль управления заявками.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Модуль отчетности.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 eaLnBrk="1" fontAlgn="auto" latinLnBrk="0" hangingPunct="1">
              <a:lnSpc>
                <a:spcPct val="100000"/>
              </a:lnSpc>
              <a:buFont typeface="Adwaita Mono" panose="02000509030000000004" charset="0"/>
              <a:buChar char="-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Административный модуль.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7997825" y="3188970"/>
            <a:ext cx="18948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заявки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1" name="Picture 40" descr="My ticket Client 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0440" y="3499485"/>
            <a:ext cx="5769610" cy="3121660"/>
          </a:xfrm>
          <a:prstGeom prst="rect">
            <a:avLst/>
          </a:prstGeom>
        </p:spPr>
      </p:pic>
      <p:sp>
        <p:nvSpPr>
          <p:cNvPr id="42" name="Text Box 41"/>
          <p:cNvSpPr txBox="1"/>
          <p:nvPr/>
        </p:nvSpPr>
        <p:spPr>
          <a:xfrm>
            <a:off x="8032115" y="6550025"/>
            <a:ext cx="18605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sz="1600">
                <a:latin typeface="Times New Roman" panose="02020603050405020304" charset="0"/>
                <a:cs typeface="Times New Roman" panose="02020603050405020304" charset="0"/>
              </a:rPr>
              <a:t>Форма моих заявок</a:t>
            </a:r>
            <a:endParaRPr lang="ru-RU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4" name="Изображение 54" descr="Ticket with commen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123" y="136843"/>
            <a:ext cx="5927725" cy="3131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06D"/>
      </a:accent1>
      <a:accent2>
        <a:srgbClr val="FB9E90"/>
      </a:accent2>
      <a:accent3>
        <a:srgbClr val="FFD6CF"/>
      </a:accent3>
      <a:accent4>
        <a:srgbClr val="BEBEBE"/>
      </a:accent4>
      <a:accent5>
        <a:srgbClr val="D95B47"/>
      </a:accent5>
      <a:accent6>
        <a:srgbClr val="9E9E9E"/>
      </a:accent6>
      <a:hlink>
        <a:srgbClr val="FF80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3286</Words>
  <Application>WPS Presentation</Application>
  <PresentationFormat>宽屏</PresentationFormat>
  <Paragraphs>161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Fjalla One</vt:lpstr>
      <vt:lpstr>C059</vt:lpstr>
      <vt:lpstr>Arial</vt:lpstr>
      <vt:lpstr>Barlow Semi Condensed Medium</vt:lpstr>
      <vt:lpstr>Barlow Semi Condensed</vt:lpstr>
      <vt:lpstr>Roboto Condensed Light</vt:lpstr>
      <vt:lpstr>Times New Roman</vt:lpstr>
      <vt:lpstr>Adwaita Mono</vt:lpstr>
      <vt:lpstr>Microsoft YaHei</vt:lpstr>
      <vt:lpstr>Unifont</vt:lpstr>
      <vt:lpstr>Arial Unicode MS</vt:lpstr>
      <vt:lpstr>SimSun</vt:lpstr>
      <vt:lpstr>Technology Consulting by Slidesgo</vt:lpstr>
      <vt:lpstr>Дипломный проект</vt:lpstr>
      <vt:lpstr>Проблемы и цель</vt:lpstr>
      <vt:lpstr>Задачи проекта, объект и предмет исследования</vt:lpstr>
      <vt:lpstr>Функциональные требования к системе</vt:lpstr>
      <vt:lpstr>Технические требования к системе</vt:lpstr>
      <vt:lpstr>Архитектура:</vt:lpstr>
      <vt:lpstr>База данных</vt:lpstr>
      <vt:lpstr>Соединение с БД</vt:lpstr>
      <vt:lpstr>Реализация системы</vt:lpstr>
      <vt:lpstr>Реализация системы (дополнение)</vt:lpstr>
      <vt:lpstr>Руководство пользователя</vt:lpstr>
      <vt:lpstr>Результаты проекта и перспективы развития</vt:lpstr>
      <vt:lpstr>Заключение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</dc:creator>
  <cp:lastModifiedBy>Shau</cp:lastModifiedBy>
  <cp:revision>24</cp:revision>
  <dcterms:created xsi:type="dcterms:W3CDTF">2025-06-09T08:06:16Z</dcterms:created>
  <dcterms:modified xsi:type="dcterms:W3CDTF">2025-06-09T08:06:16Z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