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75" r:id="rId3"/>
    <p:sldId id="257" r:id="rId4"/>
    <p:sldId id="259" r:id="rId5"/>
    <p:sldId id="280" r:id="rId6"/>
    <p:sldId id="289" r:id="rId7"/>
    <p:sldId id="260" r:id="rId8"/>
    <p:sldId id="281" r:id="rId9"/>
    <p:sldId id="258" r:id="rId10"/>
    <p:sldId id="282" r:id="rId11"/>
    <p:sldId id="283" r:id="rId12"/>
    <p:sldId id="284" r:id="rId13"/>
    <p:sldId id="285" r:id="rId14"/>
    <p:sldId id="263" r:id="rId15"/>
    <p:sldId id="286" r:id="rId16"/>
    <p:sldId id="290" r:id="rId17"/>
    <p:sldId id="287" r:id="rId18"/>
    <p:sldId id="291" r:id="rId19"/>
    <p:sldId id="292" r:id="rId20"/>
    <p:sldId id="293" r:id="rId21"/>
    <p:sldId id="288"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E7C00-C465-7E11-1633-30A17022E2A4}" name="Kalide Endale" initials="KE" userId="S::endale.k@northeastern.edu::b25832e2-cb8f-4df2-b961-8d752ed5a0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B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1"/>
    <p:restoredTop sz="94608"/>
  </p:normalViewPr>
  <p:slideViewPr>
    <p:cSldViewPr snapToGrid="0">
      <p:cViewPr varScale="1">
        <p:scale>
          <a:sx n="99" d="100"/>
          <a:sy n="99"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5669-C470-1753-3395-C55C80F1E8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F23B3-1E7D-FD62-3866-A3CE199B5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54B30E-C25A-298B-78E7-43E681FB9EE0}"/>
              </a:ext>
            </a:extLst>
          </p:cNvPr>
          <p:cNvSpPr>
            <a:spLocks noGrp="1"/>
          </p:cNvSpPr>
          <p:nvPr>
            <p:ph type="dt" sz="half" idx="10"/>
          </p:nvPr>
        </p:nvSpPr>
        <p:spPr/>
        <p:txBody>
          <a:bodyPr/>
          <a:lstStyle/>
          <a:p>
            <a:fld id="{9E016143-E03C-4CFD-AFDC-14E5BDEA754C}" type="datetimeFigureOut">
              <a:rPr lang="en-US" smtClean="0"/>
              <a:t>4/10/24</a:t>
            </a:fld>
            <a:endParaRPr lang="en-US"/>
          </a:p>
        </p:txBody>
      </p:sp>
      <p:sp>
        <p:nvSpPr>
          <p:cNvPr id="5" name="Footer Placeholder 4">
            <a:extLst>
              <a:ext uri="{FF2B5EF4-FFF2-40B4-BE49-F238E27FC236}">
                <a16:creationId xmlns:a16="http://schemas.microsoft.com/office/drawing/2014/main" id="{B4C33812-184A-E9D2-F43B-D27F5AB1A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A90D5-2FCD-2806-0753-136AC8D51805}"/>
              </a:ext>
            </a:extLst>
          </p:cNvPr>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3573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8503-A7E3-9C79-5A31-81B7A5351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5487E-1BB8-F716-2656-492B6CD27C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936A6-89A5-65A6-ED39-B53A12C35BDA}"/>
              </a:ext>
            </a:extLst>
          </p:cNvPr>
          <p:cNvSpPr>
            <a:spLocks noGrp="1"/>
          </p:cNvSpPr>
          <p:nvPr>
            <p:ph type="dt" sz="half" idx="10"/>
          </p:nvPr>
        </p:nvSpPr>
        <p:spPr/>
        <p:txBody>
          <a:bodyPr/>
          <a:lstStyle/>
          <a:p>
            <a:fld id="{C033E54A-A8CA-48C1-9504-691B58049D29}" type="datetimeFigureOut">
              <a:rPr lang="en-US" smtClean="0"/>
              <a:t>4/10/24</a:t>
            </a:fld>
            <a:endParaRPr lang="en-US"/>
          </a:p>
        </p:txBody>
      </p:sp>
      <p:sp>
        <p:nvSpPr>
          <p:cNvPr id="5" name="Footer Placeholder 4">
            <a:extLst>
              <a:ext uri="{FF2B5EF4-FFF2-40B4-BE49-F238E27FC236}">
                <a16:creationId xmlns:a16="http://schemas.microsoft.com/office/drawing/2014/main" id="{ABB11E15-1D41-C4F9-FBC6-95462F72E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ABFE2-96D5-D529-32BC-3532B4C405BF}"/>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2248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5B23D-4520-BA88-10DD-3475471184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3095BF-73F4-2715-0F98-69FA09D03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E8680-CBBD-ACB7-7222-92CFCA059D5D}"/>
              </a:ext>
            </a:extLst>
          </p:cNvPr>
          <p:cNvSpPr>
            <a:spLocks noGrp="1"/>
          </p:cNvSpPr>
          <p:nvPr>
            <p:ph type="dt" sz="half" idx="10"/>
          </p:nvPr>
        </p:nvSpPr>
        <p:spPr/>
        <p:txBody>
          <a:bodyPr/>
          <a:lstStyle/>
          <a:p>
            <a:fld id="{B5F6C806-BBF7-471C-9527-881CE2266695}" type="datetimeFigureOut">
              <a:rPr lang="en-US" smtClean="0"/>
              <a:t>4/10/24</a:t>
            </a:fld>
            <a:endParaRPr lang="en-US"/>
          </a:p>
        </p:txBody>
      </p:sp>
      <p:sp>
        <p:nvSpPr>
          <p:cNvPr id="5" name="Footer Placeholder 4">
            <a:extLst>
              <a:ext uri="{FF2B5EF4-FFF2-40B4-BE49-F238E27FC236}">
                <a16:creationId xmlns:a16="http://schemas.microsoft.com/office/drawing/2014/main" id="{21DF1445-BA63-2F7C-036B-6BE927EDC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04A77-6223-6929-84EF-7214366B1FD0}"/>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3474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BD72-E5FB-C2C4-0914-9C4985FEF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FF559-B7F2-9DA2-18D8-F88618299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F24FD-5DAD-4454-4B81-2F2FB8DB0D9D}"/>
              </a:ext>
            </a:extLst>
          </p:cNvPr>
          <p:cNvSpPr>
            <a:spLocks noGrp="1"/>
          </p:cNvSpPr>
          <p:nvPr>
            <p:ph type="dt" sz="half" idx="10"/>
          </p:nvPr>
        </p:nvSpPr>
        <p:spPr/>
        <p:txBody>
          <a:bodyPr/>
          <a:lstStyle/>
          <a:p>
            <a:fld id="{78C94063-DF36-4330-A365-08DA1FA5B7D6}" type="datetimeFigureOut">
              <a:rPr lang="en-US" smtClean="0"/>
              <a:t>4/10/24</a:t>
            </a:fld>
            <a:endParaRPr lang="en-US"/>
          </a:p>
        </p:txBody>
      </p:sp>
      <p:sp>
        <p:nvSpPr>
          <p:cNvPr id="5" name="Footer Placeholder 4">
            <a:extLst>
              <a:ext uri="{FF2B5EF4-FFF2-40B4-BE49-F238E27FC236}">
                <a16:creationId xmlns:a16="http://schemas.microsoft.com/office/drawing/2014/main" id="{AEBC78F8-457A-2A7E-6DCB-BC4DA4003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B9CEC-55E6-356A-0274-DBA6B816557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2621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C272-AAD6-F99C-9941-A6A299F78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934C04-56B7-E3FB-AB5D-6BCC5563D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119E8-FAEB-A743-BCE2-9D02D516B46C}"/>
              </a:ext>
            </a:extLst>
          </p:cNvPr>
          <p:cNvSpPr>
            <a:spLocks noGrp="1"/>
          </p:cNvSpPr>
          <p:nvPr>
            <p:ph type="dt" sz="half" idx="10"/>
          </p:nvPr>
        </p:nvSpPr>
        <p:spPr/>
        <p:txBody>
          <a:bodyPr/>
          <a:lstStyle/>
          <a:p>
            <a:fld id="{908A7C6C-0F39-4D70-8E8D-FE5B9C95FA73}" type="datetimeFigureOut">
              <a:rPr lang="en-US" smtClean="0"/>
              <a:t>4/10/24</a:t>
            </a:fld>
            <a:endParaRPr lang="en-US"/>
          </a:p>
        </p:txBody>
      </p:sp>
      <p:sp>
        <p:nvSpPr>
          <p:cNvPr id="5" name="Footer Placeholder 4">
            <a:extLst>
              <a:ext uri="{FF2B5EF4-FFF2-40B4-BE49-F238E27FC236}">
                <a16:creationId xmlns:a16="http://schemas.microsoft.com/office/drawing/2014/main" id="{BBA29428-8ABE-CD02-C8D7-9350B1B22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911F0-C9B9-F37E-2DD5-F1374112217B}"/>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7985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B826-B9F5-0F44-D7BC-8CE176762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166BE-D73A-B426-8349-421CFFBBB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ABBE0-7BFA-A3CC-56F1-8581BDB80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7257D-D7AB-9660-B0C4-1C49680DF3B7}"/>
              </a:ext>
            </a:extLst>
          </p:cNvPr>
          <p:cNvSpPr>
            <a:spLocks noGrp="1"/>
          </p:cNvSpPr>
          <p:nvPr>
            <p:ph type="dt" sz="half" idx="10"/>
          </p:nvPr>
        </p:nvSpPr>
        <p:spPr/>
        <p:txBody>
          <a:bodyPr/>
          <a:lstStyle/>
          <a:p>
            <a:fld id="{DFCFA4AC-08CC-42CE-BD01-C191750A04EC}" type="datetimeFigureOut">
              <a:rPr lang="en-US" smtClean="0"/>
              <a:t>4/10/24</a:t>
            </a:fld>
            <a:endParaRPr lang="en-US"/>
          </a:p>
        </p:txBody>
      </p:sp>
      <p:sp>
        <p:nvSpPr>
          <p:cNvPr id="6" name="Footer Placeholder 5">
            <a:extLst>
              <a:ext uri="{FF2B5EF4-FFF2-40B4-BE49-F238E27FC236}">
                <a16:creationId xmlns:a16="http://schemas.microsoft.com/office/drawing/2014/main" id="{BED032A3-624E-28D7-CACF-670975D48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DA79C-565C-509B-54DD-B393A3C608B0}"/>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9610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A3C5-15E2-5015-2DDF-B133EEAA85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7DEBDE-B5E4-5A21-A790-019A194059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93CC8C-F034-9339-0A7C-4DAE9B82D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3FAE7-0A40-B183-A57F-4E313F0A9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86F597-98E2-6C28-8BAE-6211168F9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F029FA-2511-7AC9-9BC7-52E9D442D36B}"/>
              </a:ext>
            </a:extLst>
          </p:cNvPr>
          <p:cNvSpPr>
            <a:spLocks noGrp="1"/>
          </p:cNvSpPr>
          <p:nvPr>
            <p:ph type="dt" sz="half" idx="10"/>
          </p:nvPr>
        </p:nvSpPr>
        <p:spPr/>
        <p:txBody>
          <a:bodyPr/>
          <a:lstStyle/>
          <a:p>
            <a:fld id="{1BA7A723-92A7-435B-B681-F25B092FEFEB}" type="datetimeFigureOut">
              <a:rPr lang="en-US" smtClean="0"/>
              <a:t>4/10/24</a:t>
            </a:fld>
            <a:endParaRPr lang="en-US"/>
          </a:p>
        </p:txBody>
      </p:sp>
      <p:sp>
        <p:nvSpPr>
          <p:cNvPr id="8" name="Footer Placeholder 7">
            <a:extLst>
              <a:ext uri="{FF2B5EF4-FFF2-40B4-BE49-F238E27FC236}">
                <a16:creationId xmlns:a16="http://schemas.microsoft.com/office/drawing/2014/main" id="{DACCF98C-E60B-7126-39EC-6282C5E495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F06646-B56C-5499-47D8-141BD0BD51D7}"/>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3549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FC64-5185-030F-3A6A-67432A8C8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A7E1EB-6FF8-75AD-047C-30F3CE8152C8}"/>
              </a:ext>
            </a:extLst>
          </p:cNvPr>
          <p:cNvSpPr>
            <a:spLocks noGrp="1"/>
          </p:cNvSpPr>
          <p:nvPr>
            <p:ph type="dt" sz="half" idx="10"/>
          </p:nvPr>
        </p:nvSpPr>
        <p:spPr/>
        <p:txBody>
          <a:bodyPr/>
          <a:lstStyle/>
          <a:p>
            <a:fld id="{4F170639-886C-4FCF-9EAB-ABB5DA3F3F4A}" type="datetimeFigureOut">
              <a:rPr lang="en-US" smtClean="0"/>
              <a:t>4/10/24</a:t>
            </a:fld>
            <a:endParaRPr lang="en-US"/>
          </a:p>
        </p:txBody>
      </p:sp>
      <p:sp>
        <p:nvSpPr>
          <p:cNvPr id="4" name="Footer Placeholder 3">
            <a:extLst>
              <a:ext uri="{FF2B5EF4-FFF2-40B4-BE49-F238E27FC236}">
                <a16:creationId xmlns:a16="http://schemas.microsoft.com/office/drawing/2014/main" id="{F66241C0-8E9F-C2DA-E853-37691716C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B82F1-3423-516E-E5AC-AE0B87D25226}"/>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0831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BD71B6-A9A4-A20B-07A8-38E0D0AFC48F}"/>
              </a:ext>
            </a:extLst>
          </p:cNvPr>
          <p:cNvSpPr>
            <a:spLocks noGrp="1"/>
          </p:cNvSpPr>
          <p:nvPr>
            <p:ph type="dt" sz="half" idx="10"/>
          </p:nvPr>
        </p:nvSpPr>
        <p:spPr/>
        <p:txBody>
          <a:bodyPr/>
          <a:lstStyle/>
          <a:p>
            <a:fld id="{22230651-31F4-45D2-98AE-A2108F41BC07}" type="datetimeFigureOut">
              <a:rPr lang="en-US" smtClean="0"/>
              <a:t>4/10/24</a:t>
            </a:fld>
            <a:endParaRPr lang="en-US"/>
          </a:p>
        </p:txBody>
      </p:sp>
      <p:sp>
        <p:nvSpPr>
          <p:cNvPr id="3" name="Footer Placeholder 2">
            <a:extLst>
              <a:ext uri="{FF2B5EF4-FFF2-40B4-BE49-F238E27FC236}">
                <a16:creationId xmlns:a16="http://schemas.microsoft.com/office/drawing/2014/main" id="{02424D40-A754-B5BA-62B7-EE83E93C67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A9BAC0-CB7E-FF9F-58D1-3CB09A1775E3}"/>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5120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D4A8-F186-6146-DB48-19E92D130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5D7C44-57CE-0753-9FF1-8DA969128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2C2F41-4492-D847-2CEF-EBE1D1BC4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2AB39-4332-E3A3-3164-F155825C639A}"/>
              </a:ext>
            </a:extLst>
          </p:cNvPr>
          <p:cNvSpPr>
            <a:spLocks noGrp="1"/>
          </p:cNvSpPr>
          <p:nvPr>
            <p:ph type="dt" sz="half" idx="10"/>
          </p:nvPr>
        </p:nvSpPr>
        <p:spPr/>
        <p:txBody>
          <a:bodyPr/>
          <a:lstStyle/>
          <a:p>
            <a:fld id="{6F53789A-C914-4DB1-8815-80B5EC7335C5}" type="datetimeFigureOut">
              <a:rPr lang="en-US" smtClean="0"/>
              <a:t>4/10/24</a:t>
            </a:fld>
            <a:endParaRPr lang="en-US"/>
          </a:p>
        </p:txBody>
      </p:sp>
      <p:sp>
        <p:nvSpPr>
          <p:cNvPr id="6" name="Footer Placeholder 5">
            <a:extLst>
              <a:ext uri="{FF2B5EF4-FFF2-40B4-BE49-F238E27FC236}">
                <a16:creationId xmlns:a16="http://schemas.microsoft.com/office/drawing/2014/main" id="{9311DF52-C846-5961-D977-2DEF54700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6F4A7-10F2-3174-4111-C334DADF2CBD}"/>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9912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F623-D49B-7E04-E09D-0CA691840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454E6F-0D9E-447D-11E7-CFA0F91B9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169E42-D7C2-2837-833D-764F58F09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36AB4-295A-B7EF-DB74-44C15AC0AEE1}"/>
              </a:ext>
            </a:extLst>
          </p:cNvPr>
          <p:cNvSpPr>
            <a:spLocks noGrp="1"/>
          </p:cNvSpPr>
          <p:nvPr>
            <p:ph type="dt" sz="half" idx="10"/>
          </p:nvPr>
        </p:nvSpPr>
        <p:spPr/>
        <p:txBody>
          <a:bodyPr/>
          <a:lstStyle/>
          <a:p>
            <a:fld id="{5E6440AA-91A0-436F-8FDB-C0F939DCAE21}" type="datetimeFigureOut">
              <a:rPr lang="en-US" smtClean="0"/>
              <a:t>4/10/24</a:t>
            </a:fld>
            <a:endParaRPr lang="en-US"/>
          </a:p>
        </p:txBody>
      </p:sp>
      <p:sp>
        <p:nvSpPr>
          <p:cNvPr id="6" name="Footer Placeholder 5">
            <a:extLst>
              <a:ext uri="{FF2B5EF4-FFF2-40B4-BE49-F238E27FC236}">
                <a16:creationId xmlns:a16="http://schemas.microsoft.com/office/drawing/2014/main" id="{EB5F97CE-0498-75BD-15A7-02B7512CFB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48532-BCB3-4158-1A65-AF184A552BC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207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E3770-F9E1-7E8D-F411-02EA55CB7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E453C-53BC-DA7C-E594-5FA8CC32C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FFDA9-CB4A-A0C2-0A78-FE9FB5921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4/10/24</a:t>
            </a:fld>
            <a:endParaRPr lang="en-US"/>
          </a:p>
        </p:txBody>
      </p:sp>
      <p:sp>
        <p:nvSpPr>
          <p:cNvPr id="5" name="Footer Placeholder 4">
            <a:extLst>
              <a:ext uri="{FF2B5EF4-FFF2-40B4-BE49-F238E27FC236}">
                <a16:creationId xmlns:a16="http://schemas.microsoft.com/office/drawing/2014/main" id="{BBCEBA90-8C47-B6DA-057F-AA38C2A62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EAF0AC-E74A-674C-A555-12C0503FA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45504807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9901" y="1122362"/>
            <a:ext cx="11328400" cy="3678237"/>
          </a:xfrm>
        </p:spPr>
        <p:txBody>
          <a:bodyPr>
            <a:normAutofit fontScale="90000"/>
          </a:bodyPr>
          <a:lstStyle/>
          <a:p>
            <a:r>
              <a:rPr lang="en-US" sz="4900" dirty="0">
                <a:cs typeface="Calibri Light"/>
              </a:rPr>
              <a:t>Topic: How is Chinese aid primarily channeled? Is it towards nations that have poor governance, significant poverty levels, or those that maintain strong diplomatic relations with China?</a:t>
            </a:r>
            <a:br>
              <a:rPr lang="en-US" sz="4900" dirty="0">
                <a:cs typeface="Calibri Light"/>
              </a:rPr>
            </a:br>
            <a:br>
              <a:rPr lang="en-US" sz="2400" dirty="0">
                <a:cs typeface="Calibri Light"/>
              </a:rPr>
            </a:br>
            <a:r>
              <a:rPr lang="en-US" sz="2400" i="1" dirty="0">
                <a:cs typeface="Calibri Light"/>
              </a:rPr>
              <a:t>Understanding determinants of Chinese aid and other forms of state financing.	</a:t>
            </a:r>
            <a:r>
              <a:rPr lang="en-US" dirty="0">
                <a:cs typeface="Calibri Light"/>
              </a:rPr>
              <a:t>		</a:t>
            </a:r>
          </a:p>
        </p:txBody>
      </p:sp>
      <p:sp>
        <p:nvSpPr>
          <p:cNvPr id="3" name="Subtitle 2"/>
          <p:cNvSpPr>
            <a:spLocks noGrp="1"/>
          </p:cNvSpPr>
          <p:nvPr>
            <p:ph type="subTitle" idx="1"/>
          </p:nvPr>
        </p:nvSpPr>
        <p:spPr>
          <a:xfrm>
            <a:off x="1368552" y="4800600"/>
            <a:ext cx="5913120" cy="1691640"/>
          </a:xfrm>
        </p:spPr>
        <p:txBody>
          <a:bodyPr vert="horz" lIns="0" tIns="0" rIns="0" bIns="0" rtlCol="0" anchor="t">
            <a:normAutofit/>
          </a:bodyPr>
          <a:lstStyle/>
          <a:p>
            <a:endParaRPr lang="en-US" sz="1800" spc="-50" dirty="0">
              <a:solidFill>
                <a:schemeClr val="tx1"/>
              </a:solidFill>
              <a:latin typeface="+mj-lt"/>
              <a:ea typeface="+mj-ea"/>
              <a:cs typeface="Calibri Light"/>
            </a:endParaRPr>
          </a:p>
          <a:p>
            <a:r>
              <a:rPr lang="en-US" sz="1800" b="1" spc="-50" dirty="0">
                <a:solidFill>
                  <a:schemeClr val="tx1"/>
                </a:solidFill>
                <a:latin typeface="+mj-lt"/>
                <a:ea typeface="+mj-ea"/>
                <a:cs typeface="Calibri Light"/>
              </a:rPr>
              <a:t>By: </a:t>
            </a:r>
            <a:r>
              <a:rPr lang="en-US" sz="1800" b="1" spc="-50" dirty="0" err="1">
                <a:solidFill>
                  <a:schemeClr val="tx1"/>
                </a:solidFill>
                <a:latin typeface="+mj-lt"/>
                <a:ea typeface="+mj-ea"/>
                <a:cs typeface="Calibri Light"/>
              </a:rPr>
              <a:t>Kalide</a:t>
            </a:r>
            <a:r>
              <a:rPr lang="en-US" sz="1800" b="1" spc="-50" dirty="0">
                <a:solidFill>
                  <a:schemeClr val="tx1"/>
                </a:solidFill>
                <a:latin typeface="+mj-lt"/>
                <a:ea typeface="+mj-ea"/>
                <a:cs typeface="Calibri Light"/>
              </a:rPr>
              <a:t> </a:t>
            </a:r>
            <a:r>
              <a:rPr lang="en-US" sz="1800" b="1" spc="-50" dirty="0" err="1">
                <a:solidFill>
                  <a:schemeClr val="tx1"/>
                </a:solidFill>
                <a:latin typeface="+mj-lt"/>
                <a:ea typeface="+mj-ea"/>
                <a:cs typeface="Calibri Light"/>
              </a:rPr>
              <a:t>Endale</a:t>
            </a:r>
            <a:endParaRPr lang="en-US" sz="1800" spc="-50" dirty="0">
              <a:solidFill>
                <a:schemeClr val="tx1"/>
              </a:solidFill>
              <a:latin typeface="+mj-lt"/>
              <a:ea typeface="+mj-ea"/>
              <a:cs typeface="Calibri Ligh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11">
            <a:extLst>
              <a:ext uri="{FF2B5EF4-FFF2-40B4-BE49-F238E27FC236}">
                <a16:creationId xmlns:a16="http://schemas.microsoft.com/office/drawing/2014/main" id="{3F0EE6C6-A376-4C63-80DE-02C149A3E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103694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7">
            <a:extLst>
              <a:ext uri="{FF2B5EF4-FFF2-40B4-BE49-F238E27FC236}">
                <a16:creationId xmlns:a16="http://schemas.microsoft.com/office/drawing/2014/main" id="{85ECA297-1DD9-4D91-A56C-11164CC4E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76181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10">
            <a:extLst>
              <a:ext uri="{FF2B5EF4-FFF2-40B4-BE49-F238E27FC236}">
                <a16:creationId xmlns:a16="http://schemas.microsoft.com/office/drawing/2014/main" id="{0CEB8334-02F9-4D9E-9C07-A7724F967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418503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14">
            <a:extLst>
              <a:ext uri="{FF2B5EF4-FFF2-40B4-BE49-F238E27FC236}">
                <a16:creationId xmlns:a16="http://schemas.microsoft.com/office/drawing/2014/main" id="{CCEAA4F5-E3F3-4701-8BE7-4EC4A28CA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302666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tory 19">
            <a:extLst>
              <a:ext uri="{FF2B5EF4-FFF2-40B4-BE49-F238E27FC236}">
                <a16:creationId xmlns:a16="http://schemas.microsoft.com/office/drawing/2014/main" id="{2DF5C505-0533-4F5E-B2DA-C5F12C179DEB}"/>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1491538" y="304800"/>
            <a:ext cx="8780601" cy="4165600"/>
          </a:xfrm>
          <a:prstGeom prst="rect">
            <a:avLst/>
          </a:prstGeom>
        </p:spPr>
      </p:pic>
    </p:spTree>
    <p:extLst>
      <p:ext uri="{BB962C8B-B14F-4D97-AF65-F5344CB8AC3E}">
        <p14:creationId xmlns:p14="http://schemas.microsoft.com/office/powerpoint/2010/main" val="3443417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Empirical Analysis </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285750" indent="-285750"/>
            <a:r>
              <a:rPr lang="en-US" sz="1400" b="1" dirty="0"/>
              <a:t>I will be creating 2 different sets of equations for my research paper</a:t>
            </a:r>
            <a:endParaRPr lang="en-US" sz="1400" b="1" dirty="0">
              <a:solidFill>
                <a:srgbClr val="000000"/>
              </a:solidFill>
              <a:ea typeface="+mn-lt"/>
              <a:cs typeface="+mn-lt"/>
            </a:endParaRPr>
          </a:p>
          <a:p>
            <a:pPr marL="742950" lvl="1" indent="-285750"/>
            <a:r>
              <a:rPr lang="en-US" sz="1400" dirty="0">
                <a:solidFill>
                  <a:srgbClr val="000000"/>
                </a:solidFill>
                <a:ea typeface="+mn-lt"/>
                <a:cs typeface="+mn-lt"/>
              </a:rPr>
              <a:t>Due to restrictions with time: I’m not able to dive deeper into the data and tease out further relationships or control for endogeneity beyond what’s I’ve done in these two models.</a:t>
            </a:r>
          </a:p>
          <a:p>
            <a:pPr lvl="3"/>
            <a:endParaRPr lang="en-US" spc="10" dirty="0">
              <a:solidFill>
                <a:srgbClr val="000000"/>
              </a:solidFill>
            </a:endParaRPr>
          </a:p>
          <a:p>
            <a:pPr lvl="2"/>
            <a:endParaRPr lang="en-US" spc="10" dirty="0">
              <a:solidFill>
                <a:srgbClr val="000000"/>
              </a:solidFill>
            </a:endParaRPr>
          </a:p>
          <a:p>
            <a:pPr lvl="3"/>
            <a:endParaRPr lang="en-US" spc="10" dirty="0">
              <a:solidFill>
                <a:srgbClr val="000000"/>
              </a:solidFill>
            </a:endParaRPr>
          </a:p>
          <a:p>
            <a:pPr lvl="3"/>
            <a:endParaRPr lang="en-US" spc="10" dirty="0">
              <a:solidFill>
                <a:srgbClr val="000000"/>
              </a:solidFill>
            </a:endParaRPr>
          </a:p>
        </p:txBody>
      </p:sp>
      <p:pic>
        <p:nvPicPr>
          <p:cNvPr id="4" name="Picture 3">
            <a:extLst>
              <a:ext uri="{FF2B5EF4-FFF2-40B4-BE49-F238E27FC236}">
                <a16:creationId xmlns:a16="http://schemas.microsoft.com/office/drawing/2014/main" id="{A851CAE7-7B1D-5FB3-7656-0DFEDD487946}"/>
              </a:ext>
            </a:extLst>
          </p:cNvPr>
          <p:cNvPicPr>
            <a:picLocks noChangeAspect="1"/>
          </p:cNvPicPr>
          <p:nvPr/>
        </p:nvPicPr>
        <p:blipFill>
          <a:blip r:embed="rId2"/>
          <a:stretch>
            <a:fillRect/>
          </a:stretch>
        </p:blipFill>
        <p:spPr>
          <a:xfrm>
            <a:off x="2213233" y="2381250"/>
            <a:ext cx="6756400" cy="3517900"/>
          </a:xfrm>
          <a:prstGeom prst="rect">
            <a:avLst/>
          </a:prstGeom>
        </p:spPr>
      </p:pic>
    </p:spTree>
    <p:extLst>
      <p:ext uri="{BB962C8B-B14F-4D97-AF65-F5344CB8AC3E}">
        <p14:creationId xmlns:p14="http://schemas.microsoft.com/office/powerpoint/2010/main" val="369950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Results #1</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285750" indent="-285750"/>
            <a:endParaRPr lang="en-US" sz="1400" dirty="0">
              <a:solidFill>
                <a:srgbClr val="000000"/>
              </a:solidFill>
              <a:ea typeface="+mn-lt"/>
              <a:cs typeface="+mn-lt"/>
            </a:endParaRPr>
          </a:p>
          <a:p>
            <a:pPr lvl="3"/>
            <a:r>
              <a:rPr lang="en-US" b="1" i="0" dirty="0">
                <a:solidFill>
                  <a:srgbClr val="FFFFFF"/>
                </a:solidFill>
                <a:effectLst/>
                <a:latin typeface="Söhne Mono"/>
              </a:rPr>
              <a:t>markdown</a:t>
            </a:r>
            <a:endParaRPr lang="en-US" spc="10" dirty="0">
              <a:solidFill>
                <a:srgbClr val="000000"/>
              </a:solidFill>
            </a:endParaRPr>
          </a:p>
        </p:txBody>
      </p:sp>
      <p:pic>
        <p:nvPicPr>
          <p:cNvPr id="5" name="Picture 4">
            <a:extLst>
              <a:ext uri="{FF2B5EF4-FFF2-40B4-BE49-F238E27FC236}">
                <a16:creationId xmlns:a16="http://schemas.microsoft.com/office/drawing/2014/main" id="{5B1D64AD-DC00-077A-8E1B-9B23133911A5}"/>
              </a:ext>
            </a:extLst>
          </p:cNvPr>
          <p:cNvPicPr>
            <a:picLocks noChangeAspect="1"/>
          </p:cNvPicPr>
          <p:nvPr/>
        </p:nvPicPr>
        <p:blipFill>
          <a:blip r:embed="rId2"/>
          <a:stretch>
            <a:fillRect/>
          </a:stretch>
        </p:blipFill>
        <p:spPr>
          <a:xfrm>
            <a:off x="3366579" y="0"/>
            <a:ext cx="5458841" cy="6858000"/>
          </a:xfrm>
          <a:prstGeom prst="rect">
            <a:avLst/>
          </a:prstGeom>
        </p:spPr>
      </p:pic>
    </p:spTree>
    <p:extLst>
      <p:ext uri="{BB962C8B-B14F-4D97-AF65-F5344CB8AC3E}">
        <p14:creationId xmlns:p14="http://schemas.microsoft.com/office/powerpoint/2010/main" val="193331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Empirical Analysis </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285750" indent="-285750"/>
            <a:r>
              <a:rPr lang="en-US" sz="1400" b="1" dirty="0"/>
              <a:t>I will be creating 2 different sets of equations for my research paper</a:t>
            </a:r>
            <a:endParaRPr lang="en-US" sz="1400" b="1" dirty="0">
              <a:solidFill>
                <a:srgbClr val="000000"/>
              </a:solidFill>
              <a:ea typeface="+mn-lt"/>
              <a:cs typeface="+mn-lt"/>
            </a:endParaRPr>
          </a:p>
          <a:p>
            <a:pPr marL="742950" lvl="1" indent="-285750"/>
            <a:r>
              <a:rPr lang="en-US" sz="1400" dirty="0">
                <a:solidFill>
                  <a:srgbClr val="000000"/>
                </a:solidFill>
                <a:ea typeface="+mn-lt"/>
                <a:cs typeface="+mn-lt"/>
              </a:rPr>
              <a:t>Due to restrictions with time: I’m not able to dive deeper into the data and tease out further relationships or control for endogeneity beyond what’s I’ve done in these two models.</a:t>
            </a:r>
          </a:p>
          <a:p>
            <a:pPr lvl="3"/>
            <a:endParaRPr lang="en-US" spc="10" dirty="0">
              <a:solidFill>
                <a:srgbClr val="000000"/>
              </a:solidFill>
            </a:endParaRPr>
          </a:p>
          <a:p>
            <a:pPr lvl="2"/>
            <a:endParaRPr lang="en-US" spc="10" dirty="0">
              <a:solidFill>
                <a:srgbClr val="000000"/>
              </a:solidFill>
            </a:endParaRPr>
          </a:p>
          <a:p>
            <a:pPr lvl="3"/>
            <a:endParaRPr lang="en-US" spc="10" dirty="0">
              <a:solidFill>
                <a:srgbClr val="000000"/>
              </a:solidFill>
            </a:endParaRPr>
          </a:p>
          <a:p>
            <a:pPr lvl="3"/>
            <a:endParaRPr lang="en-US" spc="10" dirty="0">
              <a:solidFill>
                <a:srgbClr val="000000"/>
              </a:solidFill>
            </a:endParaRPr>
          </a:p>
        </p:txBody>
      </p:sp>
      <p:pic>
        <p:nvPicPr>
          <p:cNvPr id="8" name="Picture 7">
            <a:extLst>
              <a:ext uri="{FF2B5EF4-FFF2-40B4-BE49-F238E27FC236}">
                <a16:creationId xmlns:a16="http://schemas.microsoft.com/office/drawing/2014/main" id="{7515ED00-5B56-5C72-1C79-0FCFD3903AF5}"/>
              </a:ext>
            </a:extLst>
          </p:cNvPr>
          <p:cNvPicPr>
            <a:picLocks noChangeAspect="1"/>
          </p:cNvPicPr>
          <p:nvPr/>
        </p:nvPicPr>
        <p:blipFill>
          <a:blip r:embed="rId2"/>
          <a:stretch>
            <a:fillRect/>
          </a:stretch>
        </p:blipFill>
        <p:spPr>
          <a:xfrm>
            <a:off x="2225933" y="2323984"/>
            <a:ext cx="6731000" cy="2921000"/>
          </a:xfrm>
          <a:prstGeom prst="rect">
            <a:avLst/>
          </a:prstGeom>
        </p:spPr>
      </p:pic>
      <p:pic>
        <p:nvPicPr>
          <p:cNvPr id="9" name="Picture 8">
            <a:extLst>
              <a:ext uri="{FF2B5EF4-FFF2-40B4-BE49-F238E27FC236}">
                <a16:creationId xmlns:a16="http://schemas.microsoft.com/office/drawing/2014/main" id="{929D715A-B6BE-1596-A499-F1E64D97AF35}"/>
              </a:ext>
            </a:extLst>
          </p:cNvPr>
          <p:cNvPicPr>
            <a:picLocks noChangeAspect="1"/>
          </p:cNvPicPr>
          <p:nvPr/>
        </p:nvPicPr>
        <p:blipFill>
          <a:blip r:embed="rId3"/>
          <a:stretch>
            <a:fillRect/>
          </a:stretch>
        </p:blipFill>
        <p:spPr>
          <a:xfrm>
            <a:off x="2486283" y="5114784"/>
            <a:ext cx="6210300" cy="762000"/>
          </a:xfrm>
          <a:prstGeom prst="rect">
            <a:avLst/>
          </a:prstGeom>
        </p:spPr>
      </p:pic>
    </p:spTree>
    <p:extLst>
      <p:ext uri="{BB962C8B-B14F-4D97-AF65-F5344CB8AC3E}">
        <p14:creationId xmlns:p14="http://schemas.microsoft.com/office/powerpoint/2010/main" val="125753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Results #2</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1371600" lvl="3" indent="0">
              <a:buNone/>
            </a:pPr>
            <a:endParaRPr lang="en-US" spc="10" dirty="0">
              <a:solidFill>
                <a:srgbClr val="000000"/>
              </a:solidFill>
            </a:endParaRPr>
          </a:p>
          <a:p>
            <a:pPr lvl="2"/>
            <a:endParaRPr lang="en-US" spc="10" dirty="0">
              <a:solidFill>
                <a:srgbClr val="000000"/>
              </a:solidFill>
            </a:endParaRPr>
          </a:p>
          <a:p>
            <a:pPr lvl="3"/>
            <a:endParaRPr lang="en-US" spc="10" dirty="0">
              <a:solidFill>
                <a:srgbClr val="000000"/>
              </a:solidFill>
            </a:endParaRPr>
          </a:p>
          <a:p>
            <a:pPr lvl="3"/>
            <a:endParaRPr lang="en-US" spc="10" dirty="0">
              <a:solidFill>
                <a:srgbClr val="000000"/>
              </a:solidFill>
            </a:endParaRPr>
          </a:p>
        </p:txBody>
      </p:sp>
      <p:pic>
        <p:nvPicPr>
          <p:cNvPr id="7" name="Picture 6">
            <a:extLst>
              <a:ext uri="{FF2B5EF4-FFF2-40B4-BE49-F238E27FC236}">
                <a16:creationId xmlns:a16="http://schemas.microsoft.com/office/drawing/2014/main" id="{E63D91D0-1101-CA9D-DF11-436C1B16AE25}"/>
              </a:ext>
            </a:extLst>
          </p:cNvPr>
          <p:cNvPicPr>
            <a:picLocks noChangeAspect="1"/>
          </p:cNvPicPr>
          <p:nvPr/>
        </p:nvPicPr>
        <p:blipFill>
          <a:blip r:embed="rId2"/>
          <a:stretch>
            <a:fillRect/>
          </a:stretch>
        </p:blipFill>
        <p:spPr>
          <a:xfrm>
            <a:off x="3752189" y="0"/>
            <a:ext cx="4687621" cy="6858000"/>
          </a:xfrm>
          <a:prstGeom prst="rect">
            <a:avLst/>
          </a:prstGeom>
        </p:spPr>
      </p:pic>
    </p:spTree>
    <p:extLst>
      <p:ext uri="{BB962C8B-B14F-4D97-AF65-F5344CB8AC3E}">
        <p14:creationId xmlns:p14="http://schemas.microsoft.com/office/powerpoint/2010/main" val="2628640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Results #2</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1371600" lvl="3" indent="0">
              <a:buNone/>
            </a:pPr>
            <a:endParaRPr lang="en-US" spc="10" dirty="0">
              <a:solidFill>
                <a:srgbClr val="000000"/>
              </a:solidFill>
            </a:endParaRPr>
          </a:p>
          <a:p>
            <a:pPr lvl="2"/>
            <a:endParaRPr lang="en-US" spc="10" dirty="0">
              <a:solidFill>
                <a:srgbClr val="000000"/>
              </a:solidFill>
            </a:endParaRPr>
          </a:p>
          <a:p>
            <a:pPr lvl="3"/>
            <a:endParaRPr lang="en-US" spc="10" dirty="0">
              <a:solidFill>
                <a:srgbClr val="000000"/>
              </a:solidFill>
            </a:endParaRPr>
          </a:p>
          <a:p>
            <a:pPr lvl="3"/>
            <a:endParaRPr lang="en-US" spc="10" dirty="0">
              <a:solidFill>
                <a:srgbClr val="000000"/>
              </a:solidFill>
            </a:endParaRPr>
          </a:p>
        </p:txBody>
      </p:sp>
      <p:pic>
        <p:nvPicPr>
          <p:cNvPr id="4" name="Picture 3">
            <a:extLst>
              <a:ext uri="{FF2B5EF4-FFF2-40B4-BE49-F238E27FC236}">
                <a16:creationId xmlns:a16="http://schemas.microsoft.com/office/drawing/2014/main" id="{9B8DD0CA-2BEB-FB34-1EA5-17413D48315F}"/>
              </a:ext>
            </a:extLst>
          </p:cNvPr>
          <p:cNvPicPr>
            <a:picLocks noChangeAspect="1"/>
          </p:cNvPicPr>
          <p:nvPr/>
        </p:nvPicPr>
        <p:blipFill>
          <a:blip r:embed="rId2"/>
          <a:stretch>
            <a:fillRect/>
          </a:stretch>
        </p:blipFill>
        <p:spPr>
          <a:xfrm>
            <a:off x="3985084" y="0"/>
            <a:ext cx="4221832" cy="6858000"/>
          </a:xfrm>
          <a:prstGeom prst="rect">
            <a:avLst/>
          </a:prstGeom>
        </p:spPr>
      </p:pic>
    </p:spTree>
    <p:extLst>
      <p:ext uri="{BB962C8B-B14F-4D97-AF65-F5344CB8AC3E}">
        <p14:creationId xmlns:p14="http://schemas.microsoft.com/office/powerpoint/2010/main" val="150622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B63A-7BB1-4995-85D5-ECE4BAB66FA3}"/>
              </a:ext>
            </a:extLst>
          </p:cNvPr>
          <p:cNvSpPr>
            <a:spLocks noGrp="1"/>
          </p:cNvSpPr>
          <p:nvPr>
            <p:ph type="title"/>
          </p:nvPr>
        </p:nvSpPr>
        <p:spPr>
          <a:xfrm>
            <a:off x="692562" y="1092725"/>
            <a:ext cx="9692640" cy="843838"/>
          </a:xfrm>
        </p:spPr>
        <p:txBody>
          <a:bodyPr>
            <a:normAutofit/>
          </a:bodyPr>
          <a:lstStyle/>
          <a:p>
            <a:pPr algn="ctr"/>
            <a:r>
              <a:rPr lang="en-US" dirty="0"/>
              <a:t>Agenda</a:t>
            </a:r>
          </a:p>
        </p:txBody>
      </p:sp>
      <p:sp>
        <p:nvSpPr>
          <p:cNvPr id="3" name="Content Placeholder 2">
            <a:extLst>
              <a:ext uri="{FF2B5EF4-FFF2-40B4-BE49-F238E27FC236}">
                <a16:creationId xmlns:a16="http://schemas.microsoft.com/office/drawing/2014/main" id="{5E309667-E9B8-4626-A6FD-42C739C903D5}"/>
              </a:ext>
            </a:extLst>
          </p:cNvPr>
          <p:cNvSpPr>
            <a:spLocks noGrp="1"/>
          </p:cNvSpPr>
          <p:nvPr>
            <p:ph idx="1"/>
          </p:nvPr>
        </p:nvSpPr>
        <p:spPr>
          <a:xfrm>
            <a:off x="692562" y="2074041"/>
            <a:ext cx="9690187" cy="4351337"/>
          </a:xfrm>
        </p:spPr>
        <p:txBody>
          <a:bodyPr vert="horz" lIns="91440" tIns="45720" rIns="91440" bIns="45720" rtlCol="0" anchor="t">
            <a:normAutofit/>
          </a:bodyPr>
          <a:lstStyle/>
          <a:p>
            <a:r>
              <a:rPr lang="en-US" dirty="0"/>
              <a:t>Introduction</a:t>
            </a:r>
          </a:p>
          <a:p>
            <a:r>
              <a:rPr lang="en-US" dirty="0"/>
              <a:t>Background</a:t>
            </a:r>
          </a:p>
          <a:p>
            <a:r>
              <a:rPr lang="en-US" dirty="0"/>
              <a:t>Data Sources</a:t>
            </a:r>
          </a:p>
          <a:p>
            <a:r>
              <a:rPr lang="en-US" dirty="0"/>
              <a:t>EDA</a:t>
            </a:r>
          </a:p>
          <a:p>
            <a:r>
              <a:rPr lang="en-US" dirty="0"/>
              <a:t>Empirical Analysis</a:t>
            </a:r>
          </a:p>
          <a:p>
            <a:r>
              <a:rPr lang="en-US" dirty="0"/>
              <a:t>Robustness Check &amp; Further Research</a:t>
            </a:r>
          </a:p>
          <a:p>
            <a:r>
              <a:rPr lang="en-US" dirty="0"/>
              <a:t>Conclusions</a:t>
            </a:r>
          </a:p>
        </p:txBody>
      </p:sp>
    </p:spTree>
    <p:extLst>
      <p:ext uri="{BB962C8B-B14F-4D97-AF65-F5344CB8AC3E}">
        <p14:creationId xmlns:p14="http://schemas.microsoft.com/office/powerpoint/2010/main" val="1671946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Results #2</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1371600" lvl="3" indent="0">
              <a:buNone/>
            </a:pPr>
            <a:endParaRPr lang="en-US" spc="10" dirty="0">
              <a:solidFill>
                <a:srgbClr val="000000"/>
              </a:solidFill>
            </a:endParaRPr>
          </a:p>
          <a:p>
            <a:pPr lvl="2"/>
            <a:endParaRPr lang="en-US" spc="10" dirty="0">
              <a:solidFill>
                <a:srgbClr val="000000"/>
              </a:solidFill>
            </a:endParaRPr>
          </a:p>
          <a:p>
            <a:pPr lvl="3"/>
            <a:endParaRPr lang="en-US" spc="10" dirty="0">
              <a:solidFill>
                <a:srgbClr val="000000"/>
              </a:solidFill>
            </a:endParaRPr>
          </a:p>
          <a:p>
            <a:pPr lvl="3"/>
            <a:endParaRPr lang="en-US" spc="10" dirty="0">
              <a:solidFill>
                <a:srgbClr val="000000"/>
              </a:solidFill>
            </a:endParaRPr>
          </a:p>
        </p:txBody>
      </p:sp>
      <p:pic>
        <p:nvPicPr>
          <p:cNvPr id="5" name="Picture 4">
            <a:extLst>
              <a:ext uri="{FF2B5EF4-FFF2-40B4-BE49-F238E27FC236}">
                <a16:creationId xmlns:a16="http://schemas.microsoft.com/office/drawing/2014/main" id="{BD15BBD3-AFF3-96F8-01B3-AC71741AA180}"/>
              </a:ext>
            </a:extLst>
          </p:cNvPr>
          <p:cNvPicPr>
            <a:picLocks noChangeAspect="1"/>
          </p:cNvPicPr>
          <p:nvPr/>
        </p:nvPicPr>
        <p:blipFill>
          <a:blip r:embed="rId2"/>
          <a:stretch>
            <a:fillRect/>
          </a:stretch>
        </p:blipFill>
        <p:spPr>
          <a:xfrm>
            <a:off x="3587337" y="0"/>
            <a:ext cx="5017325" cy="6858000"/>
          </a:xfrm>
          <a:prstGeom prst="rect">
            <a:avLst/>
          </a:prstGeom>
        </p:spPr>
      </p:pic>
    </p:spTree>
    <p:extLst>
      <p:ext uri="{BB962C8B-B14F-4D97-AF65-F5344CB8AC3E}">
        <p14:creationId xmlns:p14="http://schemas.microsoft.com/office/powerpoint/2010/main" val="234422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Robustness Check &amp; Further Research</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285750" indent="-285750"/>
            <a:r>
              <a:rPr lang="en-US" sz="1400" dirty="0">
                <a:solidFill>
                  <a:srgbClr val="000000"/>
                </a:solidFill>
                <a:ea typeface="+mn-lt"/>
                <a:cs typeface="+mn-lt"/>
              </a:rPr>
              <a:t>Model could be improved/strengthened in various ways:</a:t>
            </a:r>
          </a:p>
          <a:p>
            <a:pPr marL="742950" lvl="1" indent="-285750"/>
            <a:r>
              <a:rPr lang="en-US" sz="1400" dirty="0">
                <a:solidFill>
                  <a:srgbClr val="000000"/>
                </a:solidFill>
                <a:ea typeface="+mn-lt"/>
                <a:cs typeface="+mn-lt"/>
              </a:rPr>
              <a:t>Substitute different indexes for the Institutional proxy</a:t>
            </a:r>
          </a:p>
          <a:p>
            <a:pPr marL="742950" lvl="1" indent="-285750"/>
            <a:r>
              <a:rPr lang="en-US" sz="1400" dirty="0">
                <a:solidFill>
                  <a:srgbClr val="000000"/>
                </a:solidFill>
                <a:ea typeface="+mn-lt"/>
                <a:cs typeface="+mn-lt"/>
              </a:rPr>
              <a:t>Run a control for aid dependency (can be proxied Chinese OF as a share of the recipient's GNI)</a:t>
            </a:r>
          </a:p>
          <a:p>
            <a:pPr marL="742950" lvl="1" indent="-285750"/>
            <a:r>
              <a:rPr lang="en-US" sz="1400" dirty="0">
                <a:solidFill>
                  <a:srgbClr val="000000"/>
                </a:solidFill>
                <a:ea typeface="+mn-lt"/>
                <a:cs typeface="+mn-lt"/>
              </a:rPr>
              <a:t>Alternatively, there could be other factors that would improve the power of our model if we controlled for it</a:t>
            </a:r>
            <a:endParaRPr lang="en-US" sz="2400" dirty="0">
              <a:solidFill>
                <a:srgbClr val="000000"/>
              </a:solidFill>
              <a:ea typeface="+mn-lt"/>
              <a:cs typeface="+mn-lt"/>
            </a:endParaRPr>
          </a:p>
          <a:p>
            <a:pPr marL="742950" lvl="1" indent="-285750"/>
            <a:r>
              <a:rPr lang="en-US" sz="1400" dirty="0">
                <a:solidFill>
                  <a:srgbClr val="000000"/>
                </a:solidFill>
                <a:ea typeface="+mn-lt"/>
                <a:cs typeface="+mn-lt"/>
              </a:rPr>
              <a:t>A few other comments are provided below:</a:t>
            </a:r>
          </a:p>
          <a:p>
            <a:pPr marL="914400" lvl="2" indent="0">
              <a:buNone/>
            </a:pPr>
            <a:endParaRPr lang="en-US" spc="10" dirty="0">
              <a:solidFill>
                <a:srgbClr val="000000"/>
              </a:solidFill>
            </a:endParaRPr>
          </a:p>
          <a:p>
            <a:pPr lvl="2"/>
            <a:endParaRPr lang="en-US" spc="10" dirty="0">
              <a:solidFill>
                <a:srgbClr val="000000"/>
              </a:solidFill>
            </a:endParaRPr>
          </a:p>
          <a:p>
            <a:pPr lvl="2"/>
            <a:endParaRPr lang="en-US" spc="10" dirty="0">
              <a:solidFill>
                <a:srgbClr val="000000"/>
              </a:solidFill>
            </a:endParaRPr>
          </a:p>
          <a:p>
            <a:pPr lvl="2"/>
            <a:endParaRPr lang="en-US" spc="10" dirty="0">
              <a:solidFill>
                <a:srgbClr val="000000"/>
              </a:solidFill>
            </a:endParaRPr>
          </a:p>
          <a:p>
            <a:pPr marL="914400" lvl="2" indent="0">
              <a:buNone/>
            </a:pPr>
            <a:endParaRPr lang="en-US" spc="10" dirty="0">
              <a:solidFill>
                <a:srgbClr val="000000"/>
              </a:solidFill>
            </a:endParaRPr>
          </a:p>
        </p:txBody>
      </p:sp>
      <p:pic>
        <p:nvPicPr>
          <p:cNvPr id="5" name="Picture 4">
            <a:extLst>
              <a:ext uri="{FF2B5EF4-FFF2-40B4-BE49-F238E27FC236}">
                <a16:creationId xmlns:a16="http://schemas.microsoft.com/office/drawing/2014/main" id="{43D70D41-8511-1793-CDEE-5572371F5A87}"/>
              </a:ext>
            </a:extLst>
          </p:cNvPr>
          <p:cNvPicPr>
            <a:picLocks noChangeAspect="1"/>
          </p:cNvPicPr>
          <p:nvPr/>
        </p:nvPicPr>
        <p:blipFill>
          <a:blip r:embed="rId2"/>
          <a:stretch>
            <a:fillRect/>
          </a:stretch>
        </p:blipFill>
        <p:spPr>
          <a:xfrm>
            <a:off x="2498982" y="3232117"/>
            <a:ext cx="6998703" cy="1911350"/>
          </a:xfrm>
          <a:prstGeom prst="rect">
            <a:avLst/>
          </a:prstGeom>
        </p:spPr>
      </p:pic>
      <p:pic>
        <p:nvPicPr>
          <p:cNvPr id="6" name="Picture 5">
            <a:extLst>
              <a:ext uri="{FF2B5EF4-FFF2-40B4-BE49-F238E27FC236}">
                <a16:creationId xmlns:a16="http://schemas.microsoft.com/office/drawing/2014/main" id="{96850DE4-EED5-15F1-052A-CD38567D74B6}"/>
              </a:ext>
            </a:extLst>
          </p:cNvPr>
          <p:cNvPicPr>
            <a:picLocks noChangeAspect="1"/>
          </p:cNvPicPr>
          <p:nvPr/>
        </p:nvPicPr>
        <p:blipFill>
          <a:blip r:embed="rId3"/>
          <a:stretch>
            <a:fillRect/>
          </a:stretch>
        </p:blipFill>
        <p:spPr>
          <a:xfrm>
            <a:off x="2498982" y="5016467"/>
            <a:ext cx="6324600" cy="965200"/>
          </a:xfrm>
          <a:prstGeom prst="rect">
            <a:avLst/>
          </a:prstGeom>
        </p:spPr>
      </p:pic>
    </p:spTree>
    <p:extLst>
      <p:ext uri="{BB962C8B-B14F-4D97-AF65-F5344CB8AC3E}">
        <p14:creationId xmlns:p14="http://schemas.microsoft.com/office/powerpoint/2010/main" val="3008997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Conclusion</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285750" indent="-285750"/>
            <a:r>
              <a:rPr lang="en-US" sz="1400" dirty="0">
                <a:solidFill>
                  <a:srgbClr val="000000"/>
                </a:solidFill>
                <a:ea typeface="+mn-lt"/>
                <a:cs typeface="+mn-lt"/>
              </a:rPr>
              <a:t>Western Scholars have traditionally labelled Chinese aid as “rouge” because it was believed that China was 1)undermining the efforts DAC countries have made in creating a stable Africa via their conditionalities</a:t>
            </a:r>
            <a:endParaRPr lang="en-US" sz="2400" dirty="0">
              <a:solidFill>
                <a:srgbClr val="000000"/>
              </a:solidFill>
              <a:ea typeface="+mn-lt"/>
              <a:cs typeface="+mn-lt"/>
            </a:endParaRPr>
          </a:p>
          <a:p>
            <a:pPr marL="285750" indent="-285750"/>
            <a:r>
              <a:rPr lang="en-US" sz="1400" dirty="0">
                <a:solidFill>
                  <a:srgbClr val="000000"/>
                </a:solidFill>
                <a:ea typeface="+mn-lt"/>
                <a:cs typeface="+mn-lt"/>
              </a:rPr>
              <a:t>However, because of the emergence of data, we are beginning to econometric evidence that this isn’t the case</a:t>
            </a:r>
          </a:p>
          <a:p>
            <a:pPr marL="285750" indent="-285750"/>
            <a:r>
              <a:rPr lang="en-US" sz="1400" dirty="0">
                <a:solidFill>
                  <a:srgbClr val="000000"/>
                </a:solidFill>
                <a:ea typeface="+mn-lt"/>
                <a:cs typeface="+mn-lt"/>
              </a:rPr>
              <a:t>Although China’s approach to aid is different, it is providing African countries with optionality and helping building infrastructure (considered a riskier investment by DAC country partners)</a:t>
            </a:r>
          </a:p>
          <a:p>
            <a:pPr lvl="2"/>
            <a:endParaRPr lang="en-US" spc="10" dirty="0">
              <a:solidFill>
                <a:srgbClr val="000000"/>
              </a:solidFill>
            </a:endParaRPr>
          </a:p>
          <a:p>
            <a:pPr lvl="2"/>
            <a:endParaRPr lang="en-US" spc="10" dirty="0">
              <a:solidFill>
                <a:srgbClr val="000000"/>
              </a:solidFill>
            </a:endParaRPr>
          </a:p>
          <a:p>
            <a:pPr lvl="2"/>
            <a:endParaRPr lang="en-US" spc="10" dirty="0">
              <a:solidFill>
                <a:srgbClr val="000000"/>
              </a:solidFill>
            </a:endParaRPr>
          </a:p>
          <a:p>
            <a:pPr marL="914400" lvl="2" indent="0">
              <a:buNone/>
            </a:pPr>
            <a:endParaRPr lang="en-US" spc="10" dirty="0">
              <a:solidFill>
                <a:srgbClr val="000000"/>
              </a:solidFill>
            </a:endParaRPr>
          </a:p>
        </p:txBody>
      </p:sp>
    </p:spTree>
    <p:extLst>
      <p:ext uri="{BB962C8B-B14F-4D97-AF65-F5344CB8AC3E}">
        <p14:creationId xmlns:p14="http://schemas.microsoft.com/office/powerpoint/2010/main" val="84425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2FA5E-73E9-4460-9559-E08F17935E19}"/>
              </a:ext>
            </a:extLst>
          </p:cNvPr>
          <p:cNvSpPr>
            <a:spLocks noGrp="1"/>
          </p:cNvSpPr>
          <p:nvPr>
            <p:ph type="title"/>
          </p:nvPr>
        </p:nvSpPr>
        <p:spPr>
          <a:xfrm>
            <a:off x="4360073" y="548465"/>
            <a:ext cx="6992202" cy="1267636"/>
          </a:xfrm>
        </p:spPr>
        <p:txBody>
          <a:bodyPr anchor="b">
            <a:noAutofit/>
          </a:bodyPr>
          <a:lstStyle/>
          <a:p>
            <a:r>
              <a:rPr lang="en-US" dirty="0"/>
              <a:t>Introduction: rise of a new superpower as an Aid Provider</a:t>
            </a:r>
          </a:p>
        </p:txBody>
      </p:sp>
      <p:pic>
        <p:nvPicPr>
          <p:cNvPr id="22" name="Picture 21" descr="Low angle view of modern skyscrapers rising straight up against a dramatic sky">
            <a:extLst>
              <a:ext uri="{FF2B5EF4-FFF2-40B4-BE49-F238E27FC236}">
                <a16:creationId xmlns:a16="http://schemas.microsoft.com/office/drawing/2014/main" id="{B35F99BF-895B-7377-2C0A-61158B027229}"/>
              </a:ext>
            </a:extLst>
          </p:cNvPr>
          <p:cNvPicPr>
            <a:picLocks noChangeAspect="1"/>
          </p:cNvPicPr>
          <p:nvPr/>
        </p:nvPicPr>
        <p:blipFill rotWithShape="1">
          <a:blip r:embed="rId2"/>
          <a:srcRect l="19430" r="39724"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BC293DFA-824D-4C23-9A63-6FC5BCEF3D4F}"/>
              </a:ext>
            </a:extLst>
          </p:cNvPr>
          <p:cNvSpPr>
            <a:spLocks noGrp="1"/>
          </p:cNvSpPr>
          <p:nvPr>
            <p:ph idx="1"/>
          </p:nvPr>
        </p:nvSpPr>
        <p:spPr>
          <a:xfrm>
            <a:off x="4360072" y="1917710"/>
            <a:ext cx="7665303" cy="4940290"/>
          </a:xfrm>
        </p:spPr>
        <p:txBody>
          <a:bodyPr vert="horz" lIns="0" tIns="0" rIns="0" bIns="0" rtlCol="0">
            <a:noAutofit/>
          </a:bodyPr>
          <a:lstStyle/>
          <a:p>
            <a:r>
              <a:rPr lang="en-US" sz="1400" b="0" i="0" dirty="0">
                <a:effectLst/>
                <a:latin typeface="Arial" panose="020B0604020202020204" pitchFamily="34" charset="0"/>
              </a:rPr>
              <a:t>The literature on Chinese Official Finance points to different phases of</a:t>
            </a:r>
            <a:br>
              <a:rPr lang="en-US" sz="1400" dirty="0"/>
            </a:br>
            <a:r>
              <a:rPr lang="en-US" sz="1400" b="0" i="0" dirty="0">
                <a:effectLst/>
                <a:latin typeface="Arial" panose="020B0604020202020204" pitchFamily="34" charset="0"/>
              </a:rPr>
              <a:t>geopolitical strategy.</a:t>
            </a:r>
          </a:p>
          <a:p>
            <a:pPr lvl="1"/>
            <a:r>
              <a:rPr lang="en-US" sz="1400" b="0" i="0" dirty="0">
                <a:effectLst/>
                <a:latin typeface="Arial" panose="020B0604020202020204" pitchFamily="34" charset="0"/>
              </a:rPr>
              <a:t>During the period of 1956-1960, its believed that China’s motives for aid was</a:t>
            </a:r>
            <a:br>
              <a:rPr lang="en-US" sz="1400" dirty="0"/>
            </a:br>
            <a:r>
              <a:rPr lang="en-US" sz="1400" b="0" i="0" dirty="0">
                <a:effectLst/>
                <a:latin typeface="Arial" panose="020B0604020202020204" pitchFamily="34" charset="0"/>
              </a:rPr>
              <a:t>largely </a:t>
            </a:r>
            <a:r>
              <a:rPr lang="en-US" sz="1400" b="1" i="0" dirty="0">
                <a:effectLst/>
                <a:latin typeface="Arial" panose="020B0604020202020204" pitchFamily="34" charset="0"/>
              </a:rPr>
              <a:t>motivated by political and ideological considerations</a:t>
            </a:r>
            <a:r>
              <a:rPr lang="en-US" sz="1400" b="0" i="0" dirty="0">
                <a:effectLst/>
                <a:latin typeface="Arial" panose="020B0604020202020204" pitchFamily="34" charset="0"/>
              </a:rPr>
              <a:t>.</a:t>
            </a:r>
          </a:p>
          <a:p>
            <a:pPr lvl="1"/>
            <a:r>
              <a:rPr lang="en-US" sz="1400" b="0" i="0" dirty="0">
                <a:effectLst/>
                <a:latin typeface="Arial" panose="020B0604020202020204" pitchFamily="34" charset="0"/>
              </a:rPr>
              <a:t>By 1969, after 9th National Congress, it is believed there was a shift in</a:t>
            </a:r>
            <a:br>
              <a:rPr lang="en-US" sz="1400" dirty="0"/>
            </a:br>
            <a:r>
              <a:rPr lang="en-US" sz="1400" b="0" i="0" dirty="0">
                <a:effectLst/>
                <a:latin typeface="Arial" panose="020B0604020202020204" pitchFamily="34" charset="0"/>
              </a:rPr>
              <a:t>priority for aid. During this phase (2nd phase: 1970-1978), aid was used to</a:t>
            </a:r>
            <a:br>
              <a:rPr lang="en-US" sz="1400" dirty="0"/>
            </a:br>
            <a:r>
              <a:rPr lang="en-US" sz="1400" b="0" i="0" dirty="0">
                <a:effectLst/>
                <a:latin typeface="Arial" panose="020B0604020202020204" pitchFamily="34" charset="0"/>
              </a:rPr>
              <a:t>garner </a:t>
            </a:r>
            <a:r>
              <a:rPr lang="en-US" sz="1400" b="1" i="0" dirty="0">
                <a:effectLst/>
                <a:latin typeface="Arial" panose="020B0604020202020204" pitchFamily="34" charset="0"/>
              </a:rPr>
              <a:t>support for One China policy (also known as the period of checkbook</a:t>
            </a:r>
            <a:br>
              <a:rPr lang="en-US" sz="1400" b="1" dirty="0"/>
            </a:br>
            <a:r>
              <a:rPr lang="en-US" sz="1400" b="1" i="0" dirty="0">
                <a:effectLst/>
                <a:latin typeface="Arial" panose="020B0604020202020204" pitchFamily="34" charset="0"/>
              </a:rPr>
              <a:t>diplomacy)</a:t>
            </a:r>
            <a:r>
              <a:rPr lang="en-US" sz="1400" b="0" i="0" dirty="0">
                <a:effectLst/>
                <a:latin typeface="Arial" panose="020B0604020202020204" pitchFamily="34" charset="0"/>
              </a:rPr>
              <a:t>. It is during this period we see a lot of African countries sever</a:t>
            </a:r>
            <a:br>
              <a:rPr lang="en-US" sz="1400" dirty="0"/>
            </a:br>
            <a:r>
              <a:rPr lang="en-US" sz="1400" b="0" i="0" dirty="0">
                <a:effectLst/>
                <a:latin typeface="Arial" panose="020B0604020202020204" pitchFamily="34" charset="0"/>
              </a:rPr>
              <a:t>their ties with Taiwan.</a:t>
            </a:r>
          </a:p>
          <a:p>
            <a:pPr lvl="1"/>
            <a:r>
              <a:rPr lang="en-US" sz="1400" b="0" i="0" dirty="0">
                <a:effectLst/>
                <a:latin typeface="Arial" panose="020B0604020202020204" pitchFamily="34" charset="0"/>
              </a:rPr>
              <a:t>The third phase (1979-1989) is the period of reform under the leadership of</a:t>
            </a:r>
            <a:br>
              <a:rPr lang="en-US" sz="1400" dirty="0"/>
            </a:br>
            <a:r>
              <a:rPr lang="en-US" sz="1400" b="0" i="0" dirty="0">
                <a:effectLst/>
                <a:latin typeface="Arial" panose="020B0604020202020204" pitchFamily="34" charset="0"/>
              </a:rPr>
              <a:t>PM Deng Xiaoping. </a:t>
            </a:r>
            <a:r>
              <a:rPr lang="en-US" sz="1400" b="1" i="0" dirty="0">
                <a:effectLst/>
                <a:latin typeface="Arial" panose="020B0604020202020204" pitchFamily="34" charset="0"/>
              </a:rPr>
              <a:t>China during this period liberalized its economy and</a:t>
            </a:r>
            <a:br>
              <a:rPr lang="en-US" sz="1400" b="1" dirty="0"/>
            </a:br>
            <a:r>
              <a:rPr lang="en-US" sz="1400" b="1" i="0" dirty="0">
                <a:effectLst/>
                <a:latin typeface="Arial" panose="020B0604020202020204" pitchFamily="34" charset="0"/>
              </a:rPr>
              <a:t>became more influential in China’s aid allocation decisions (Resource driven)</a:t>
            </a:r>
            <a:r>
              <a:rPr lang="en-US" sz="1400" b="0" i="0" dirty="0">
                <a:effectLst/>
                <a:latin typeface="Arial" panose="020B0604020202020204" pitchFamily="34" charset="0"/>
              </a:rPr>
              <a:t>.</a:t>
            </a:r>
          </a:p>
          <a:p>
            <a:pPr lvl="1"/>
            <a:r>
              <a:rPr lang="en-US" sz="1400" b="0" i="0" dirty="0">
                <a:effectLst/>
                <a:latin typeface="Arial" panose="020B0604020202020204" pitchFamily="34" charset="0"/>
              </a:rPr>
              <a:t>The fourth period (1990-1995), this </a:t>
            </a:r>
            <a:r>
              <a:rPr lang="en-US" sz="1400" b="1" i="0" dirty="0">
                <a:effectLst/>
                <a:latin typeface="Arial" panose="020B0604020202020204" pitchFamily="34" charset="0"/>
              </a:rPr>
              <a:t>era of Chinese aid policy was guided by</a:t>
            </a:r>
            <a:br>
              <a:rPr lang="en-US" sz="1400" b="1" dirty="0"/>
            </a:br>
            <a:r>
              <a:rPr lang="en-US" sz="1400" b="1" i="0" dirty="0">
                <a:effectLst/>
                <a:latin typeface="Arial" panose="020B0604020202020204" pitchFamily="34" charset="0"/>
              </a:rPr>
              <a:t>the aftermath of the Tiananmen Square incident in 1989(Buying Influence)</a:t>
            </a:r>
            <a:r>
              <a:rPr lang="en-US" sz="1400" b="0" i="0" dirty="0">
                <a:effectLst/>
                <a:latin typeface="Arial" panose="020B0604020202020204" pitchFamily="34" charset="0"/>
              </a:rPr>
              <a:t>. After this moment, China actively sought diplomatic support and increased aid substantially to</a:t>
            </a:r>
            <a:br>
              <a:rPr lang="en-US" sz="1400" dirty="0"/>
            </a:br>
            <a:r>
              <a:rPr lang="en-US" sz="1400" b="0" i="0" dirty="0">
                <a:effectLst/>
                <a:latin typeface="Arial" panose="020B0604020202020204" pitchFamily="34" charset="0"/>
              </a:rPr>
              <a:t>African and Latin American allies to reward their ”all-weather friends”.</a:t>
            </a:r>
          </a:p>
          <a:p>
            <a:pPr lvl="1"/>
            <a:r>
              <a:rPr lang="en-US" sz="1400" b="0" i="0" dirty="0">
                <a:effectLst/>
                <a:latin typeface="Arial" panose="020B0604020202020204" pitchFamily="34" charset="0"/>
              </a:rPr>
              <a:t>China’s fifth period (1996-2006), aid was reformed, introducing</a:t>
            </a:r>
            <a:br>
              <a:rPr lang="en-US" sz="1400" dirty="0"/>
            </a:br>
            <a:r>
              <a:rPr lang="en-US" sz="1400" b="0" i="0" dirty="0">
                <a:effectLst/>
                <a:latin typeface="Arial" panose="020B0604020202020204" pitchFamily="34" charset="0"/>
              </a:rPr>
              <a:t>market-oriented principles and emphasizing linkages between aid, trade and</a:t>
            </a:r>
            <a:br>
              <a:rPr lang="en-US" sz="1400" dirty="0"/>
            </a:br>
            <a:r>
              <a:rPr lang="en-US" sz="1400" b="0" i="0" dirty="0">
                <a:effectLst/>
                <a:latin typeface="Arial" panose="020B0604020202020204" pitchFamily="34" charset="0"/>
              </a:rPr>
              <a:t>investment (</a:t>
            </a:r>
            <a:r>
              <a:rPr lang="en-US" sz="1400" b="0" i="0" dirty="0" err="1">
                <a:effectLst/>
                <a:latin typeface="Arial" panose="020B0604020202020204" pitchFamily="34" charset="0"/>
              </a:rPr>
              <a:t>Brautigam</a:t>
            </a:r>
            <a:r>
              <a:rPr lang="en-US" sz="1400" b="0" i="0" dirty="0">
                <a:effectLst/>
                <a:latin typeface="Arial" panose="020B0604020202020204" pitchFamily="34" charset="0"/>
              </a:rPr>
              <a:t> 2009).</a:t>
            </a:r>
            <a:endParaRPr lang="en-US" sz="1400" b="1" dirty="0"/>
          </a:p>
        </p:txBody>
      </p:sp>
    </p:spTree>
    <p:extLst>
      <p:ext uri="{BB962C8B-B14F-4D97-AF65-F5344CB8AC3E}">
        <p14:creationId xmlns:p14="http://schemas.microsoft.com/office/powerpoint/2010/main" val="413725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Why is Chinese Aid Interesting?</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285750" indent="-285750"/>
            <a:r>
              <a:rPr lang="en-US" sz="1400" dirty="0">
                <a:solidFill>
                  <a:srgbClr val="000000"/>
                </a:solidFill>
                <a:ea typeface="+mn-lt"/>
                <a:cs typeface="+mn-lt"/>
              </a:rPr>
              <a:t>The Development Assistance Committee (DAC) is the governing body of 24 countries that standardized what is considered concessional aid, Official Development Assistance (ODA) and what is not in regard to development, a residual category called Other Official Flows (OOF)</a:t>
            </a:r>
          </a:p>
          <a:p>
            <a:pPr marL="742950" lvl="1" indent="-285750"/>
            <a:r>
              <a:rPr lang="en-US" sz="1400" dirty="0">
                <a:solidFill>
                  <a:srgbClr val="000000"/>
                </a:solidFill>
                <a:ea typeface="+mn-lt"/>
                <a:cs typeface="+mn-lt"/>
              </a:rPr>
              <a:t>These standards and reporting procedure were set in place as early as 1972</a:t>
            </a:r>
          </a:p>
          <a:p>
            <a:pPr marL="742950" lvl="1" indent="-285750"/>
            <a:r>
              <a:rPr lang="en-US" sz="1400" dirty="0">
                <a:solidFill>
                  <a:srgbClr val="000000"/>
                </a:solidFill>
                <a:ea typeface="+mn-lt"/>
                <a:cs typeface="+mn-lt"/>
              </a:rPr>
              <a:t>All western power. At the time of defining Aid, China was an Aid recipient country, so they played no role in shaping this definition</a:t>
            </a:r>
          </a:p>
          <a:p>
            <a:pPr marL="285750" indent="-285750"/>
            <a:r>
              <a:rPr lang="en-US" sz="1400" dirty="0">
                <a:solidFill>
                  <a:srgbClr val="000000"/>
                </a:solidFill>
                <a:ea typeface="+mn-lt"/>
                <a:cs typeface="+mn-lt"/>
              </a:rPr>
              <a:t>However, as China becomes an increasingly important player in the Aid game, this has provided recipient countries with another alternative set of financing.</a:t>
            </a:r>
          </a:p>
          <a:p>
            <a:pPr marL="285750" indent="-285750"/>
            <a:r>
              <a:rPr lang="en-US" sz="1400" dirty="0">
                <a:solidFill>
                  <a:srgbClr val="000000"/>
                </a:solidFill>
                <a:ea typeface="+mn-lt"/>
                <a:cs typeface="+mn-lt"/>
              </a:rPr>
              <a:t>This new financing channel have troubled Scholars, since 1) China doesn’t follow the internationally </a:t>
            </a:r>
            <a:r>
              <a:rPr lang="en-US" sz="1400" dirty="0" err="1">
                <a:solidFill>
                  <a:srgbClr val="000000"/>
                </a:solidFill>
                <a:ea typeface="+mn-lt"/>
                <a:cs typeface="+mn-lt"/>
              </a:rPr>
              <a:t>standardised</a:t>
            </a:r>
            <a:r>
              <a:rPr lang="en-US" sz="1400" dirty="0">
                <a:solidFill>
                  <a:srgbClr val="000000"/>
                </a:solidFill>
                <a:ea typeface="+mn-lt"/>
                <a:cs typeface="+mn-lt"/>
              </a:rPr>
              <a:t> rules for financing set by the DAC countries. 2) China doesn’t publish data on this Aid activities</a:t>
            </a:r>
          </a:p>
          <a:p>
            <a:pPr marL="285750" indent="-285750"/>
            <a:r>
              <a:rPr lang="en-US" sz="1400" dirty="0">
                <a:solidFill>
                  <a:srgbClr val="000000"/>
                </a:solidFill>
                <a:ea typeface="+mn-lt"/>
                <a:cs typeface="+mn-lt"/>
              </a:rPr>
              <a:t>This visible difference in Aid game has created an apple to oranges issue. That is, we cannot at face value compare the aid that China provides since the rules that govern ODA financing for DAC countries and China are different.</a:t>
            </a:r>
          </a:p>
          <a:p>
            <a:pPr marL="742950" lvl="1" indent="-285750"/>
            <a:r>
              <a:rPr lang="en-US" sz="1400" dirty="0">
                <a:solidFill>
                  <a:srgbClr val="000000"/>
                </a:solidFill>
                <a:ea typeface="+mn-lt"/>
                <a:cs typeface="+mn-lt"/>
              </a:rPr>
              <a:t>Typically, DAC countries provide loans that tied to conditions that liberalize the economy, reduce the role of governance, democratize the government and restructuring debt. Furthermore, DAC has shifted towards assisting in social sectors: education, women's health, etc..</a:t>
            </a:r>
          </a:p>
          <a:p>
            <a:pPr marL="742950" lvl="1" indent="-285750"/>
            <a:r>
              <a:rPr lang="en-US" sz="1400" dirty="0">
                <a:solidFill>
                  <a:srgbClr val="000000"/>
                </a:solidFill>
                <a:ea typeface="+mn-lt"/>
                <a:cs typeface="+mn-lt"/>
              </a:rPr>
              <a:t>China’s aid takes many forms. China provides packages that bundle together finance from several different windows: some concessional and some of it market rate. Additionally, China is also known to underwrite risky loans via resources secured lending, investing in sectors DAC countries generally avoided</a:t>
            </a:r>
          </a:p>
          <a:p>
            <a:pPr marL="742950" lvl="1" indent="-285750"/>
            <a:r>
              <a:rPr lang="en-US" sz="1400" dirty="0">
                <a:solidFill>
                  <a:srgbClr val="000000"/>
                </a:solidFill>
                <a:ea typeface="+mn-lt"/>
                <a:cs typeface="+mn-lt"/>
              </a:rPr>
              <a:t>China also adopted a policy of non-interference, encouraging African countries to find political and economic models of development to suit their own particular circumstances </a:t>
            </a:r>
            <a:endParaRPr lang="en-US" sz="1400" spc="10" dirty="0">
              <a:solidFill>
                <a:srgbClr val="000000"/>
              </a:solidFill>
            </a:endParaRPr>
          </a:p>
          <a:p>
            <a:pPr lvl="1"/>
            <a:endParaRPr lang="en-US" spc="10" dirty="0">
              <a:solidFill>
                <a:srgbClr val="000000"/>
              </a:solidFill>
            </a:endParaRPr>
          </a:p>
          <a:p>
            <a:pPr lvl="3"/>
            <a:endParaRPr lang="en-US" spc="10" dirty="0">
              <a:solidFill>
                <a:srgbClr val="000000"/>
              </a:solidFill>
            </a:endParaRPr>
          </a:p>
          <a:p>
            <a:pPr lvl="2"/>
            <a:endParaRPr lang="en-US" spc="10" dirty="0">
              <a:solidFill>
                <a:srgbClr val="000000"/>
              </a:solidFill>
            </a:endParaRPr>
          </a:p>
          <a:p>
            <a:pPr lvl="3"/>
            <a:endParaRPr lang="en-US" spc="10" dirty="0">
              <a:solidFill>
                <a:srgbClr val="000000"/>
              </a:solidFill>
            </a:endParaRPr>
          </a:p>
          <a:p>
            <a:pPr lvl="3"/>
            <a:endParaRPr lang="en-US" spc="10" dirty="0">
              <a:solidFill>
                <a:srgbClr val="000000"/>
              </a:solidFill>
            </a:endParaRPr>
          </a:p>
        </p:txBody>
      </p:sp>
    </p:spTree>
    <p:extLst>
      <p:ext uri="{BB962C8B-B14F-4D97-AF65-F5344CB8AC3E}">
        <p14:creationId xmlns:p14="http://schemas.microsoft.com/office/powerpoint/2010/main" val="155051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Data Sources</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285750" indent="-285750"/>
            <a:r>
              <a:rPr lang="en-US" sz="1400" dirty="0">
                <a:solidFill>
                  <a:srgbClr val="000000"/>
                </a:solidFill>
                <a:ea typeface="+mn-lt"/>
                <a:cs typeface="+mn-lt"/>
              </a:rPr>
              <a:t>As stated earlier, data on Chinese Official Finance is Dearth. </a:t>
            </a:r>
          </a:p>
          <a:p>
            <a:pPr marL="285750" indent="-285750"/>
            <a:r>
              <a:rPr lang="en-US" sz="1400" dirty="0">
                <a:solidFill>
                  <a:srgbClr val="000000"/>
                </a:solidFill>
                <a:ea typeface="+mn-lt"/>
                <a:cs typeface="+mn-lt"/>
              </a:rPr>
              <a:t>To Combat this issue, College of William and Mary (aid data) and number of universities collaborated to create one of the few large database on Chinese Official finance at the project level</a:t>
            </a:r>
          </a:p>
          <a:p>
            <a:pPr marL="285750" indent="-285750"/>
            <a:r>
              <a:rPr lang="en-US" sz="1400" dirty="0">
                <a:solidFill>
                  <a:srgbClr val="000000"/>
                </a:solidFill>
                <a:ea typeface="+mn-lt"/>
                <a:cs typeface="+mn-lt"/>
              </a:rPr>
              <a:t>The project scraped articles on project announcement and commitments from the Chinese Government, SOE, or Policy banks. This was done by looking at announcements from the likes of governments, intergovernmental organizations, non-governmental organizations, research institutions, etc..</a:t>
            </a:r>
          </a:p>
          <a:p>
            <a:pPr marL="285750" indent="-285750"/>
            <a:r>
              <a:rPr lang="en-US" sz="1400" dirty="0">
                <a:solidFill>
                  <a:srgbClr val="000000"/>
                </a:solidFill>
                <a:ea typeface="+mn-lt"/>
                <a:cs typeface="+mn-lt"/>
              </a:rPr>
              <a:t>The current version (the most updated) has project level data from 2000 – 2017. There are 13,428 projects recorded and standardized so far. Researchers have noted Total commitments amounts, the flow class, the dispersing agency, the recipient country, and so on.</a:t>
            </a:r>
          </a:p>
          <a:p>
            <a:pPr marL="285750" indent="-285750"/>
            <a:r>
              <a:rPr lang="en-US" sz="1400" dirty="0">
                <a:solidFill>
                  <a:srgbClr val="000000"/>
                </a:solidFill>
                <a:ea typeface="+mn-lt"/>
                <a:cs typeface="+mn-lt"/>
              </a:rPr>
              <a:t>Other data sources:</a:t>
            </a:r>
          </a:p>
          <a:p>
            <a:pPr marL="742950" lvl="1" indent="-285750"/>
            <a:r>
              <a:rPr lang="en-US" sz="1400" dirty="0">
                <a:solidFill>
                  <a:srgbClr val="000000"/>
                </a:solidFill>
                <a:ea typeface="+mn-lt"/>
                <a:cs typeface="+mn-lt"/>
              </a:rPr>
              <a:t>To complete this data set, I’ve collected data from the world bank that captures the characteristics of countries</a:t>
            </a:r>
          </a:p>
          <a:p>
            <a:pPr marL="742950" lvl="1" indent="-285750"/>
            <a:r>
              <a:rPr lang="en-US" sz="1400" dirty="0">
                <a:solidFill>
                  <a:srgbClr val="000000"/>
                </a:solidFill>
                <a:ea typeface="+mn-lt"/>
                <a:cs typeface="+mn-lt"/>
              </a:rPr>
              <a:t>Pulled Electoral Democracy data Index from Our World in Data (based on OWID V-Dem), that measures economic freedom in each country (proxy for high quality institutions)</a:t>
            </a:r>
          </a:p>
          <a:p>
            <a:pPr marL="742950" lvl="1" indent="-285750"/>
            <a:r>
              <a:rPr lang="en-US" sz="1400" dirty="0">
                <a:solidFill>
                  <a:srgbClr val="000000"/>
                </a:solidFill>
                <a:ea typeface="+mn-lt"/>
                <a:cs typeface="+mn-lt"/>
              </a:rPr>
              <a:t>Collected data on countries diplomatic relationship with Taiwan</a:t>
            </a:r>
          </a:p>
          <a:p>
            <a:pPr marL="742950" lvl="1" indent="-285750"/>
            <a:r>
              <a:rPr lang="en-US" sz="1400" dirty="0">
                <a:solidFill>
                  <a:srgbClr val="000000"/>
                </a:solidFill>
                <a:ea typeface="+mn-lt"/>
                <a:cs typeface="+mn-lt"/>
              </a:rPr>
              <a:t>Collected data on disasters from OCHA (</a:t>
            </a:r>
            <a:r>
              <a:rPr lang="en-US" sz="1400" dirty="0" err="1">
                <a:solidFill>
                  <a:srgbClr val="000000"/>
                </a:solidFill>
                <a:ea typeface="+mn-lt"/>
                <a:cs typeface="+mn-lt"/>
              </a:rPr>
              <a:t>reliefweb</a:t>
            </a:r>
            <a:r>
              <a:rPr lang="en-US" sz="1400" dirty="0">
                <a:solidFill>
                  <a:srgbClr val="000000"/>
                </a:solidFill>
                <a:ea typeface="+mn-lt"/>
                <a:cs typeface="+mn-lt"/>
              </a:rPr>
              <a:t>)</a:t>
            </a:r>
          </a:p>
          <a:p>
            <a:pPr marL="742950" lvl="1" indent="-285750"/>
            <a:endParaRPr lang="en-US" sz="1400" dirty="0">
              <a:solidFill>
                <a:srgbClr val="000000"/>
              </a:solidFill>
              <a:ea typeface="+mn-lt"/>
              <a:cs typeface="+mn-lt"/>
            </a:endParaRPr>
          </a:p>
          <a:p>
            <a:pPr lvl="3"/>
            <a:endParaRPr lang="en-US" spc="10" dirty="0">
              <a:solidFill>
                <a:srgbClr val="000000"/>
              </a:solidFill>
            </a:endParaRPr>
          </a:p>
          <a:p>
            <a:pPr lvl="2"/>
            <a:endParaRPr lang="en-US" spc="10" dirty="0">
              <a:solidFill>
                <a:srgbClr val="000000"/>
              </a:solidFill>
            </a:endParaRPr>
          </a:p>
          <a:p>
            <a:pPr lvl="3"/>
            <a:endParaRPr lang="en-US" spc="10" dirty="0">
              <a:solidFill>
                <a:srgbClr val="000000"/>
              </a:solidFill>
            </a:endParaRPr>
          </a:p>
          <a:p>
            <a:pPr lvl="3"/>
            <a:endParaRPr lang="en-US" spc="10" dirty="0">
              <a:solidFill>
                <a:srgbClr val="000000"/>
              </a:solidFill>
            </a:endParaRPr>
          </a:p>
        </p:txBody>
      </p:sp>
    </p:spTree>
    <p:extLst>
      <p:ext uri="{BB962C8B-B14F-4D97-AF65-F5344CB8AC3E}">
        <p14:creationId xmlns:p14="http://schemas.microsoft.com/office/powerpoint/2010/main" val="139389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745113" y="164312"/>
            <a:ext cx="9692640" cy="1325562"/>
          </a:xfrm>
        </p:spPr>
        <p:txBody>
          <a:bodyPr/>
          <a:lstStyle/>
          <a:p>
            <a:pPr algn="ctr"/>
            <a:r>
              <a:rPr lang="en-US" dirty="0"/>
              <a:t>Literature Review</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lnSpcReduction="10000"/>
          </a:bodyPr>
          <a:lstStyle/>
          <a:p>
            <a:pPr marL="0" indent="0">
              <a:buNone/>
            </a:pPr>
            <a:endParaRPr lang="en-US" sz="1400" dirty="0">
              <a:solidFill>
                <a:srgbClr val="000000"/>
              </a:solidFill>
              <a:ea typeface="+mn-lt"/>
              <a:cs typeface="+mn-lt"/>
            </a:endParaRPr>
          </a:p>
          <a:p>
            <a:pPr marL="285750" indent="-285750"/>
            <a:r>
              <a:rPr lang="en-US" sz="1400" spc="10" dirty="0">
                <a:solidFill>
                  <a:srgbClr val="000000"/>
                </a:solidFill>
              </a:rPr>
              <a:t>China’s official aid </a:t>
            </a:r>
            <a:r>
              <a:rPr lang="en-US" sz="1400" spc="10" dirty="0" err="1">
                <a:solidFill>
                  <a:srgbClr val="000000"/>
                </a:solidFill>
              </a:rPr>
              <a:t>programme</a:t>
            </a:r>
            <a:r>
              <a:rPr lang="en-US" sz="1400" spc="10" dirty="0">
                <a:solidFill>
                  <a:srgbClr val="000000"/>
                </a:solidFill>
              </a:rPr>
              <a:t> is widely misunderstood. A large reason for this lies in a lack of transparency by the Chinese government regarding their flows of official aid and  other official finance. At the same time, however, considerable public information does exist (</a:t>
            </a:r>
            <a:r>
              <a:rPr lang="en-US" sz="1400" spc="10" dirty="0" err="1">
                <a:solidFill>
                  <a:srgbClr val="000000"/>
                </a:solidFill>
              </a:rPr>
              <a:t>Bräutigam</a:t>
            </a:r>
            <a:r>
              <a:rPr lang="en-US" sz="1400" spc="10" dirty="0">
                <a:solidFill>
                  <a:srgbClr val="000000"/>
                </a:solidFill>
              </a:rPr>
              <a:t>, 2009) </a:t>
            </a:r>
          </a:p>
          <a:p>
            <a:pPr marL="285750" indent="-285750"/>
            <a:r>
              <a:rPr lang="en-US" sz="1400" dirty="0">
                <a:solidFill>
                  <a:srgbClr val="000000"/>
                </a:solidFill>
                <a:ea typeface="+mn-lt"/>
                <a:cs typeface="+mn-lt"/>
              </a:rPr>
              <a:t>Nielsen (2011) studying the withdrawal of AID by DAC countries shows that sudden aid shocks significantly increase the likelihood of conflict onset. By adding Chinese funding data, the results suggest that sudden withdrawals of traditional aid are only more likely to induce conflict in the absence of sufficient alternative funding from China</a:t>
            </a:r>
            <a:r>
              <a:rPr lang="en-US" sz="1400" spc="10" dirty="0">
                <a:solidFill>
                  <a:srgbClr val="000000"/>
                </a:solidFill>
              </a:rPr>
              <a:t>.</a:t>
            </a:r>
          </a:p>
          <a:p>
            <a:pPr marL="285750" indent="-285750"/>
            <a:r>
              <a:rPr lang="en-US" sz="1400" spc="10" dirty="0" err="1">
                <a:solidFill>
                  <a:srgbClr val="000000"/>
                </a:solidFill>
              </a:rPr>
              <a:t>Alesina</a:t>
            </a:r>
            <a:r>
              <a:rPr lang="en-US" sz="1400" spc="10" dirty="0">
                <a:solidFill>
                  <a:srgbClr val="000000"/>
                </a:solidFill>
              </a:rPr>
              <a:t> and Dollar (2000) finds that colonial past and political alliances are major determinants. a non-democratic former colony receives almost 25 dollars per capita, a democratic non-colony about 14 dollars per capita.</a:t>
            </a:r>
          </a:p>
          <a:p>
            <a:pPr marL="285750" indent="-285750"/>
            <a:r>
              <a:rPr lang="en-US" sz="1400" spc="10" dirty="0">
                <a:solidFill>
                  <a:srgbClr val="000000"/>
                </a:solidFill>
              </a:rPr>
              <a:t>Dreher (2018) ODA-like flows and grants are guided more by foreign policy interests than other types of official financing. Second, less concessional forms of official finance are influenced to a larger degree by economic considerations (H2). </a:t>
            </a:r>
          </a:p>
          <a:p>
            <a:pPr marL="285750" indent="-285750"/>
            <a:r>
              <a:rPr lang="en-US" sz="1400" spc="10" dirty="0">
                <a:solidFill>
                  <a:srgbClr val="000000"/>
                </a:solidFill>
              </a:rPr>
              <a:t>Dreher (2018) Commitments of OOF-like financing are significantly and positively correlated with trade, while this is not true for ODA-like flows. Further, they find out that Chinese ODA to Africa is strongly oriented toward poorer countries and OOF with stronger more advanced economies</a:t>
            </a:r>
          </a:p>
          <a:p>
            <a:pPr marL="285750" indent="-285750"/>
            <a:r>
              <a:rPr lang="en-US" sz="1400" spc="10" dirty="0">
                <a:solidFill>
                  <a:srgbClr val="000000"/>
                </a:solidFill>
              </a:rPr>
              <a:t>Dreher (2018) Countries that have befriended China, as measured by their voting in the UNGA, get punished for being friendlier with the West, as indicated by their UNSC membership</a:t>
            </a:r>
          </a:p>
          <a:p>
            <a:pPr marL="285750" indent="-285750"/>
            <a:r>
              <a:rPr lang="en-US" sz="1400" spc="10" dirty="0" err="1">
                <a:solidFill>
                  <a:srgbClr val="000000"/>
                </a:solidFill>
              </a:rPr>
              <a:t>Broich</a:t>
            </a:r>
            <a:r>
              <a:rPr lang="en-US" sz="1400" spc="10" dirty="0">
                <a:solidFill>
                  <a:srgbClr val="000000"/>
                </a:solidFill>
              </a:rPr>
              <a:t> (2017) Chinese development finance does not systematically flow to more authoritarian countries, controlling for strategic, economic, political, institutional and geographic confounding factors.</a:t>
            </a:r>
          </a:p>
          <a:p>
            <a:pPr marL="285750" indent="-285750"/>
            <a:r>
              <a:rPr lang="en-US" sz="1400" spc="10" dirty="0">
                <a:solidFill>
                  <a:srgbClr val="000000"/>
                </a:solidFill>
              </a:rPr>
              <a:t>Cooper (2019) Chinese investment supports national economic growth and is servicing Africa’s widely acknowledged infrastructure gap: a small body of rigorous evidence, largely derived from </a:t>
            </a:r>
            <a:r>
              <a:rPr lang="en-US" sz="1400" spc="10" dirty="0" err="1">
                <a:solidFill>
                  <a:srgbClr val="000000"/>
                </a:solidFill>
              </a:rPr>
              <a:t>AidData</a:t>
            </a:r>
            <a:r>
              <a:rPr lang="en-US" sz="1400" spc="10" dirty="0">
                <a:solidFill>
                  <a:srgbClr val="000000"/>
                </a:solidFill>
              </a:rPr>
              <a:t> datasets on Chinese investment in Africa, finds that Chinese investments have positive economic growth impacts including increases in GDP and flattening spatial inequalities.</a:t>
            </a:r>
          </a:p>
          <a:p>
            <a:pPr marL="285750" indent="-285750"/>
            <a:endParaRPr lang="en-US" sz="1400" spc="10" dirty="0">
              <a:solidFill>
                <a:srgbClr val="000000"/>
              </a:solidFill>
            </a:endParaRPr>
          </a:p>
          <a:p>
            <a:pPr marL="285750" indent="-285750"/>
            <a:endParaRPr lang="en-US" sz="1400" spc="10" dirty="0">
              <a:solidFill>
                <a:srgbClr val="000000"/>
              </a:solidFill>
            </a:endParaRPr>
          </a:p>
          <a:p>
            <a:pPr marL="285750" indent="-285750"/>
            <a:endParaRPr lang="en-US" sz="1400" spc="10" dirty="0">
              <a:solidFill>
                <a:srgbClr val="000000"/>
              </a:solidFill>
            </a:endParaRPr>
          </a:p>
          <a:p>
            <a:pPr marL="285750" indent="-285750"/>
            <a:endParaRPr lang="en-US" sz="1400" spc="10" dirty="0">
              <a:solidFill>
                <a:srgbClr val="000000"/>
              </a:solidFill>
            </a:endParaRPr>
          </a:p>
          <a:p>
            <a:pPr marL="285750" indent="-285750"/>
            <a:endParaRPr lang="en-US" sz="1400" spc="10" dirty="0">
              <a:solidFill>
                <a:srgbClr val="000000"/>
              </a:solidFill>
            </a:endParaRPr>
          </a:p>
          <a:p>
            <a:pPr marL="285750" indent="-285750"/>
            <a:endParaRPr lang="en-US" sz="1400" spc="10" dirty="0">
              <a:solidFill>
                <a:srgbClr val="000000"/>
              </a:solidFill>
            </a:endParaRPr>
          </a:p>
          <a:p>
            <a:pPr marL="285750" indent="-285750"/>
            <a:endParaRPr lang="en-US" sz="1400" spc="10" dirty="0">
              <a:solidFill>
                <a:srgbClr val="000000"/>
              </a:solidFill>
            </a:endParaRPr>
          </a:p>
          <a:p>
            <a:pPr lvl="2"/>
            <a:endParaRPr lang="en-US" sz="1400" spc="10" dirty="0">
              <a:solidFill>
                <a:srgbClr val="000000"/>
              </a:solidFill>
            </a:endParaRPr>
          </a:p>
          <a:p>
            <a:pPr lvl="3"/>
            <a:endParaRPr lang="en-US" spc="10" dirty="0">
              <a:solidFill>
                <a:srgbClr val="000000"/>
              </a:solidFill>
            </a:endParaRPr>
          </a:p>
          <a:p>
            <a:pPr lvl="3"/>
            <a:endParaRPr lang="en-US" spc="10" dirty="0">
              <a:solidFill>
                <a:srgbClr val="000000"/>
              </a:solidFill>
            </a:endParaRPr>
          </a:p>
        </p:txBody>
      </p:sp>
    </p:spTree>
    <p:extLst>
      <p:ext uri="{BB962C8B-B14F-4D97-AF65-F5344CB8AC3E}">
        <p14:creationId xmlns:p14="http://schemas.microsoft.com/office/powerpoint/2010/main" val="60957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8AA8-454A-4770-A09F-6FA57E7D5D02}"/>
              </a:ext>
            </a:extLst>
          </p:cNvPr>
          <p:cNvSpPr>
            <a:spLocks noGrp="1"/>
          </p:cNvSpPr>
          <p:nvPr>
            <p:ph type="title"/>
          </p:nvPr>
        </p:nvSpPr>
        <p:spPr/>
        <p:txBody>
          <a:bodyPr/>
          <a:lstStyle/>
          <a:p>
            <a:pPr algn="ctr"/>
            <a:r>
              <a:rPr lang="en-US"/>
              <a:t>Exploratory Data Analysis</a:t>
            </a:r>
          </a:p>
        </p:txBody>
      </p:sp>
    </p:spTree>
    <p:extLst>
      <p:ext uri="{BB962C8B-B14F-4D97-AF65-F5344CB8AC3E}">
        <p14:creationId xmlns:p14="http://schemas.microsoft.com/office/powerpoint/2010/main" val="144216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DD43AEF8-1F75-45FE-BFBC-8DB123A7D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8">
            <a:extLst>
              <a:ext uri="{FF2B5EF4-FFF2-40B4-BE49-F238E27FC236}">
                <a16:creationId xmlns:a16="http://schemas.microsoft.com/office/drawing/2014/main" id="{77DE1D88-45FC-441E-AB32-7A522BFE0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999074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1468</Words>
  <Application>Microsoft Macintosh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Söhne Mono</vt:lpstr>
      <vt:lpstr>Arial</vt:lpstr>
      <vt:lpstr>Calibri</vt:lpstr>
      <vt:lpstr>Calibri Light</vt:lpstr>
      <vt:lpstr>Office Theme</vt:lpstr>
      <vt:lpstr>Topic: How is Chinese aid primarily channeled? Is it towards nations that have poor governance, significant poverty levels, or those that maintain strong diplomatic relations with China?  Understanding determinants of Chinese aid and other forms of state financing.   </vt:lpstr>
      <vt:lpstr>Agenda</vt:lpstr>
      <vt:lpstr>Introduction: rise of a new superpower as an Aid Provider</vt:lpstr>
      <vt:lpstr>Why is Chinese Aid Interesting?</vt:lpstr>
      <vt:lpstr>Data Sources</vt:lpstr>
      <vt:lpstr>Literature Review</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Empirical Analysis </vt:lpstr>
      <vt:lpstr>Results #1</vt:lpstr>
      <vt:lpstr>Empirical Analysis </vt:lpstr>
      <vt:lpstr>Results #2</vt:lpstr>
      <vt:lpstr>Results #2</vt:lpstr>
      <vt:lpstr>Results #2</vt:lpstr>
      <vt:lpstr>Robustness Check &amp; Further Research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Kalide Endale</cp:lastModifiedBy>
  <cp:revision>7</cp:revision>
  <dcterms:created xsi:type="dcterms:W3CDTF">2021-12-05T22:38:22Z</dcterms:created>
  <dcterms:modified xsi:type="dcterms:W3CDTF">2024-04-10T18:42:36Z</dcterms:modified>
</cp:coreProperties>
</file>