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6" r:id="rId2"/>
    <p:sldId id="275" r:id="rId3"/>
    <p:sldId id="257" r:id="rId4"/>
    <p:sldId id="259" r:id="rId5"/>
    <p:sldId id="260" r:id="rId6"/>
    <p:sldId id="268" r:id="rId7"/>
    <p:sldId id="282" r:id="rId8"/>
    <p:sldId id="287" r:id="rId9"/>
    <p:sldId id="283" r:id="rId10"/>
    <p:sldId id="284" r:id="rId11"/>
    <p:sldId id="285" r:id="rId12"/>
    <p:sldId id="286" r:id="rId13"/>
    <p:sldId id="277" r:id="rId14"/>
    <p:sldId id="266" r:id="rId15"/>
    <p:sldId id="272" r:id="rId16"/>
    <p:sldId id="276" r:id="rId17"/>
    <p:sldId id="278" r:id="rId18"/>
    <p:sldId id="27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64E7C00-C465-7E11-1633-30A17022E2A4}" name="Kalide Endale" initials="KE" userId="S::endale.k@northeastern.edu::b25832e2-cb8f-4df2-b961-8d752ed5a076"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B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EFD7F4-8FE4-463F-8D0D-87C0F2943FD1}" v="1140" dt="2022-04-25T21:00:36.945"/>
    <p1510:client id="{7AE732CD-E5B7-451B-15F7-3DA0B254E742}" v="295" dt="2022-04-26T15:58:52.945"/>
    <p1510:client id="{8D381658-E696-C8A6-1DD8-A20FB4D4BA93}" v="928" dt="2022-04-25T20:43:37.503"/>
    <p1510:client id="{DCF33C70-D13E-BF13-5DB5-92E9BAFA0355}" v="1920" dt="2022-04-25T05:09: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varScale="1">
        <p:scale>
          <a:sx n="70" d="100"/>
          <a:sy n="70" d="100"/>
        </p:scale>
        <p:origin x="57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9E016143-E03C-4CFD-AFDC-14E5BDEA754C}" type="datetimeFigureOut">
              <a:rPr lang="en-US" smtClean="0"/>
              <a:t>4/26/2022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84126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3E54A-A8CA-48C1-9504-691B58049D29}"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01945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6C806-BBF7-471C-9527-881CE2266695}"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92880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94063-DF36-4330-A365-08DA1FA5B7D6}"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35067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17069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CFA4AC-08CC-42CE-BD01-C191750A04EC}" type="datetimeFigureOut">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91166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59FD0C-5451-4CA0-86AF-E70AE3279989}" type="datetimeFigureOut">
              <a:rPr lang="en-US" smtClean="0"/>
              <a:t>4/26/2022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145812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smtClean="0"/>
              <a:t>4/26/2022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95240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smtClean="0"/>
              <a:t>4/26/2022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43972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41531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05483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0E59FD0C-5451-4CA0-86AF-E70AE3279989}" type="datetimeFigureOut">
              <a:rPr lang="en-US" smtClean="0"/>
              <a:t>4/26/2022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2697078776"/>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sldNum="0" hdr="0" ftr="0" dt="0"/>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medium.com/analytics-vidhya/the-math-behind-logistic-regression-c2f04ca27bca" TargetMode="External"/><Relationship Id="rId3" Type="http://schemas.openxmlformats.org/officeDocument/2006/relationships/hyperlink" Target="https://www.mygreatlearning.com/blog/gridsearchcv/" TargetMode="External"/><Relationship Id="rId7" Type="http://schemas.openxmlformats.org/officeDocument/2006/relationships/hyperlink" Target="https://christophm.github.io/interpretable-ml-book/logistic.html" TargetMode="External"/><Relationship Id="rId2" Type="http://schemas.openxmlformats.org/officeDocument/2006/relationships/hyperlink" Target="https://medium.com/swlh/k-nearest-neighbor-ca2593d7a3c4" TargetMode="External"/><Relationship Id="rId1" Type="http://schemas.openxmlformats.org/officeDocument/2006/relationships/slideLayout" Target="../slideLayouts/slideLayout2.xml"/><Relationship Id="rId6" Type="http://schemas.openxmlformats.org/officeDocument/2006/relationships/hyperlink" Target="https://medium.com/@rdhawan201455/knn-k-nearest-neighbour-algorithm-maths-behind-it-and-how-to-find-the-best-value-for-k-6ff5b0955e3d" TargetMode="External"/><Relationship Id="rId5" Type="http://schemas.openxmlformats.org/officeDocument/2006/relationships/hyperlink" Target="https://towardsdatascience.com/smote-fdce2f605729" TargetMode="External"/><Relationship Id="rId10" Type="http://schemas.openxmlformats.org/officeDocument/2006/relationships/hyperlink" Target="https://towardsdatascience.com/understanding-random-forest-58381e0602d2" TargetMode="External"/><Relationship Id="rId4" Type="http://schemas.openxmlformats.org/officeDocument/2006/relationships/hyperlink" Target="https://www.ibisworld.com/industry-statistics/market-size/credit-card-issuing-united-states/" TargetMode="External"/><Relationship Id="rId9" Type="http://schemas.openxmlformats.org/officeDocument/2006/relationships/hyperlink" Target="https://www.kaggle.com/rikdifos/credit-card-approval-prediction"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3136C039-F5E0-42C7-AFB4-E1FC5B286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1489"/>
            <a:ext cx="11292840" cy="2606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914400" y="4624001"/>
            <a:ext cx="9777603" cy="1152524"/>
          </a:xfrm>
        </p:spPr>
        <p:txBody>
          <a:bodyPr>
            <a:normAutofit/>
          </a:bodyPr>
          <a:lstStyle/>
          <a:p>
            <a:r>
              <a:rPr lang="en-US" sz="4800" dirty="0">
                <a:cs typeface="Calibri Light"/>
              </a:rPr>
              <a:t>Credit Card Risk Prediction</a:t>
            </a:r>
          </a:p>
        </p:txBody>
      </p:sp>
      <p:sp>
        <p:nvSpPr>
          <p:cNvPr id="3" name="Subtitle 2"/>
          <p:cNvSpPr>
            <a:spLocks noGrp="1"/>
          </p:cNvSpPr>
          <p:nvPr>
            <p:ph type="subTitle" idx="1"/>
          </p:nvPr>
        </p:nvSpPr>
        <p:spPr>
          <a:xfrm>
            <a:off x="1044498" y="5738657"/>
            <a:ext cx="9777603" cy="854555"/>
          </a:xfrm>
        </p:spPr>
        <p:txBody>
          <a:bodyPr vert="horz" lIns="0" tIns="0" rIns="0" bIns="0" rtlCol="0" anchor="t">
            <a:noAutofit/>
          </a:bodyPr>
          <a:lstStyle/>
          <a:p>
            <a:endParaRPr lang="en-US" sz="400" spc="-50">
              <a:latin typeface="+mj-lt"/>
              <a:ea typeface="+mj-ea"/>
              <a:cs typeface="Calibri Light"/>
            </a:endParaRPr>
          </a:p>
          <a:p>
            <a:endParaRPr lang="en-US" sz="400" spc="-50">
              <a:latin typeface="+mj-lt"/>
              <a:ea typeface="+mj-ea"/>
              <a:cs typeface="Calibri Light"/>
            </a:endParaRPr>
          </a:p>
          <a:p>
            <a:r>
              <a:rPr lang="en-US" sz="2100" b="1" spc="-50">
                <a:latin typeface="+mj-lt"/>
                <a:ea typeface="+mj-ea"/>
                <a:cs typeface="Calibri Light"/>
              </a:rPr>
              <a:t>Created by: </a:t>
            </a:r>
            <a:r>
              <a:rPr lang="en-US" sz="2100" spc="-50">
                <a:latin typeface="+mj-lt"/>
                <a:ea typeface="+mj-ea"/>
                <a:cs typeface="Calibri Light"/>
              </a:rPr>
              <a:t>Donovan Johnson and </a:t>
            </a:r>
            <a:r>
              <a:rPr lang="en-US" sz="2100" spc="-50">
                <a:ea typeface="+mn-lt"/>
                <a:cs typeface="+mn-lt"/>
              </a:rPr>
              <a:t>Kalide Endale</a:t>
            </a:r>
            <a:endParaRPr lang="en-US" sz="2100" spc="-50">
              <a:latin typeface="+mj-lt"/>
              <a:ea typeface="+mj-ea"/>
              <a:cs typeface="Calibri Light"/>
            </a:endParaRPr>
          </a:p>
        </p:txBody>
      </p:sp>
      <p:sp>
        <p:nvSpPr>
          <p:cNvPr id="27" name="Rectangle 10">
            <a:extLst>
              <a:ext uri="{FF2B5EF4-FFF2-40B4-BE49-F238E27FC236}">
                <a16:creationId xmlns:a16="http://schemas.microsoft.com/office/drawing/2014/main" id="{7AB26B25-DCD4-4574-8050-200124370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1"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C379C0B6-B346-4D31-BDE5-9A0CA6E40352}"/>
              </a:ext>
            </a:extLst>
          </p:cNvPr>
          <p:cNvPicPr>
            <a:picLocks noChangeAspect="1"/>
          </p:cNvPicPr>
          <p:nvPr/>
        </p:nvPicPr>
        <p:blipFill rotWithShape="1">
          <a:blip r:embed="rId2"/>
          <a:srcRect t="24274" r="-1" b="3717"/>
          <a:stretch/>
        </p:blipFill>
        <p:spPr>
          <a:xfrm>
            <a:off x="459550" y="10"/>
            <a:ext cx="10833289" cy="4251479"/>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7F617-9C4E-E9A4-4D98-0B3EFBD5D9D7}"/>
              </a:ext>
            </a:extLst>
          </p:cNvPr>
          <p:cNvSpPr>
            <a:spLocks noGrp="1"/>
          </p:cNvSpPr>
          <p:nvPr>
            <p:ph type="title"/>
          </p:nvPr>
        </p:nvSpPr>
        <p:spPr>
          <a:xfrm>
            <a:off x="770805" y="82531"/>
            <a:ext cx="9692640" cy="1397124"/>
          </a:xfrm>
        </p:spPr>
        <p:txBody>
          <a:bodyPr/>
          <a:lstStyle/>
          <a:p>
            <a:r>
              <a:rPr lang="en-US"/>
              <a:t>Logistic Regression</a:t>
            </a:r>
          </a:p>
        </p:txBody>
      </p:sp>
      <p:pic>
        <p:nvPicPr>
          <p:cNvPr id="4" name="Picture 3">
            <a:extLst>
              <a:ext uri="{FF2B5EF4-FFF2-40B4-BE49-F238E27FC236}">
                <a16:creationId xmlns:a16="http://schemas.microsoft.com/office/drawing/2014/main" id="{8F2779ED-C524-4A48-BD35-10359905C3D7}"/>
              </a:ext>
            </a:extLst>
          </p:cNvPr>
          <p:cNvPicPr>
            <a:picLocks noChangeAspect="1"/>
          </p:cNvPicPr>
          <p:nvPr/>
        </p:nvPicPr>
        <p:blipFill>
          <a:blip r:embed="rId2"/>
          <a:stretch>
            <a:fillRect/>
          </a:stretch>
        </p:blipFill>
        <p:spPr>
          <a:xfrm>
            <a:off x="768390" y="2357306"/>
            <a:ext cx="3835479" cy="3343164"/>
          </a:xfrm>
          <a:prstGeom prst="rect">
            <a:avLst/>
          </a:prstGeom>
        </p:spPr>
      </p:pic>
      <p:pic>
        <p:nvPicPr>
          <p:cNvPr id="2050" name="Picture 2">
            <a:extLst>
              <a:ext uri="{FF2B5EF4-FFF2-40B4-BE49-F238E27FC236}">
                <a16:creationId xmlns:a16="http://schemas.microsoft.com/office/drawing/2014/main" id="{CA456F49-4B15-4A72-BCBF-6805284656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216" y="4075607"/>
            <a:ext cx="4097639" cy="27812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588012A-2445-4BE7-87C1-7E036D278E8B}"/>
              </a:ext>
            </a:extLst>
          </p:cNvPr>
          <p:cNvSpPr txBox="1"/>
          <p:nvPr/>
        </p:nvSpPr>
        <p:spPr>
          <a:xfrm>
            <a:off x="5816648" y="1588444"/>
            <a:ext cx="5473620" cy="2031325"/>
          </a:xfrm>
          <a:prstGeom prst="rect">
            <a:avLst/>
          </a:prstGeom>
          <a:noFill/>
        </p:spPr>
        <p:txBody>
          <a:bodyPr wrap="square" lIns="91440" tIns="45720" rIns="91440" bIns="45720" rtlCol="0" anchor="t">
            <a:spAutoFit/>
          </a:bodyPr>
          <a:lstStyle/>
          <a:p>
            <a:r>
              <a:rPr lang="en-US" b="1" u="sng" spc="10" dirty="0">
                <a:solidFill>
                  <a:schemeClr val="tx1">
                    <a:lumMod val="65000"/>
                    <a:lumOff val="35000"/>
                  </a:schemeClr>
                </a:solidFill>
                <a:ea typeface="+mn-lt"/>
                <a:cs typeface="+mn-lt"/>
              </a:rPr>
              <a:t>Hyper-parameter Tuning:</a:t>
            </a:r>
            <a:br>
              <a:rPr lang="en-US" spc="10" dirty="0">
                <a:solidFill>
                  <a:schemeClr val="tx1">
                    <a:lumMod val="65000"/>
                    <a:lumOff val="35000"/>
                  </a:schemeClr>
                </a:solidFill>
                <a:ea typeface="+mn-lt"/>
                <a:cs typeface="+mn-lt"/>
              </a:rPr>
            </a:br>
            <a:r>
              <a:rPr lang="en-US" b="1" spc="10" dirty="0">
                <a:solidFill>
                  <a:schemeClr val="tx1">
                    <a:lumMod val="65000"/>
                    <a:lumOff val="35000"/>
                  </a:schemeClr>
                </a:solidFill>
                <a:ea typeface="+mn-lt"/>
                <a:cs typeface="+mn-lt"/>
              </a:rPr>
              <a:t>Penalty</a:t>
            </a:r>
            <a:r>
              <a:rPr lang="en-US" spc="10" dirty="0">
                <a:solidFill>
                  <a:schemeClr val="tx1">
                    <a:lumMod val="65000"/>
                    <a:lumOff val="35000"/>
                  </a:schemeClr>
                </a:solidFill>
                <a:ea typeface="+mn-lt"/>
                <a:cs typeface="+mn-lt"/>
              </a:rPr>
              <a:t>: Specify the norm of the penalty: 'l1', 'l2', '</a:t>
            </a:r>
            <a:r>
              <a:rPr lang="en-US" spc="10" dirty="0" err="1">
                <a:solidFill>
                  <a:schemeClr val="tx1">
                    <a:lumMod val="65000"/>
                    <a:lumOff val="35000"/>
                  </a:schemeClr>
                </a:solidFill>
                <a:ea typeface="+mn-lt"/>
                <a:cs typeface="+mn-lt"/>
              </a:rPr>
              <a:t>elasticnet</a:t>
            </a:r>
            <a:r>
              <a:rPr lang="en-US" spc="10" dirty="0">
                <a:solidFill>
                  <a:schemeClr val="tx1">
                    <a:lumMod val="65000"/>
                    <a:lumOff val="35000"/>
                  </a:schemeClr>
                </a:solidFill>
                <a:ea typeface="+mn-lt"/>
                <a:cs typeface="+mn-lt"/>
              </a:rPr>
              <a:t>’.</a:t>
            </a:r>
          </a:p>
          <a:p>
            <a:r>
              <a:rPr lang="en-US" b="1" spc="10" dirty="0">
                <a:solidFill>
                  <a:schemeClr val="tx1">
                    <a:lumMod val="65000"/>
                    <a:lumOff val="35000"/>
                  </a:schemeClr>
                </a:solidFill>
                <a:ea typeface="+mn-lt"/>
                <a:cs typeface="+mn-lt"/>
              </a:rPr>
              <a:t>C</a:t>
            </a:r>
            <a:r>
              <a:rPr lang="en-US" spc="10" dirty="0">
                <a:solidFill>
                  <a:schemeClr val="tx1">
                    <a:lumMod val="65000"/>
                    <a:lumOff val="35000"/>
                  </a:schemeClr>
                </a:solidFill>
                <a:ea typeface="+mn-lt"/>
                <a:cs typeface="+mn-lt"/>
              </a:rPr>
              <a:t>: Controls the penalty strength.</a:t>
            </a:r>
          </a:p>
          <a:p>
            <a:r>
              <a:rPr lang="en-US" b="1" spc="10" dirty="0">
                <a:solidFill>
                  <a:schemeClr val="tx1">
                    <a:lumMod val="65000"/>
                    <a:lumOff val="35000"/>
                  </a:schemeClr>
                </a:solidFill>
                <a:ea typeface="+mn-lt"/>
                <a:cs typeface="+mn-lt"/>
              </a:rPr>
              <a:t>Solver</a:t>
            </a:r>
            <a:r>
              <a:rPr lang="en-US" spc="10" dirty="0">
                <a:solidFill>
                  <a:schemeClr val="tx1">
                    <a:lumMod val="65000"/>
                    <a:lumOff val="35000"/>
                  </a:schemeClr>
                </a:solidFill>
                <a:ea typeface="+mn-lt"/>
                <a:cs typeface="+mn-lt"/>
              </a:rPr>
              <a:t>: different solvers which try to find the parameter weights that minimize a cost function: 'newton-cg', '</a:t>
            </a:r>
            <a:r>
              <a:rPr lang="en-US" spc="10" dirty="0" err="1">
                <a:solidFill>
                  <a:schemeClr val="tx1">
                    <a:lumMod val="65000"/>
                    <a:lumOff val="35000"/>
                  </a:schemeClr>
                </a:solidFill>
                <a:ea typeface="+mn-lt"/>
                <a:cs typeface="+mn-lt"/>
              </a:rPr>
              <a:t>lbfgs</a:t>
            </a:r>
            <a:r>
              <a:rPr lang="en-US" spc="10" dirty="0">
                <a:solidFill>
                  <a:schemeClr val="tx1">
                    <a:lumMod val="65000"/>
                    <a:lumOff val="35000"/>
                  </a:schemeClr>
                </a:solidFill>
                <a:ea typeface="+mn-lt"/>
                <a:cs typeface="+mn-lt"/>
              </a:rPr>
              <a:t>', '</a:t>
            </a:r>
            <a:r>
              <a:rPr lang="en-US" spc="10" dirty="0" err="1">
                <a:solidFill>
                  <a:schemeClr val="tx1">
                    <a:lumMod val="65000"/>
                    <a:lumOff val="35000"/>
                  </a:schemeClr>
                </a:solidFill>
                <a:ea typeface="+mn-lt"/>
                <a:cs typeface="+mn-lt"/>
              </a:rPr>
              <a:t>liblinear</a:t>
            </a:r>
            <a:r>
              <a:rPr lang="en-US" spc="10" dirty="0">
                <a:solidFill>
                  <a:schemeClr val="tx1">
                    <a:lumMod val="65000"/>
                    <a:lumOff val="35000"/>
                  </a:schemeClr>
                </a:solidFill>
                <a:ea typeface="+mn-lt"/>
                <a:cs typeface="+mn-lt"/>
              </a:rPr>
              <a:t>'.</a:t>
            </a:r>
          </a:p>
        </p:txBody>
      </p:sp>
      <p:sp>
        <p:nvSpPr>
          <p:cNvPr id="8" name="TextBox 7">
            <a:extLst>
              <a:ext uri="{FF2B5EF4-FFF2-40B4-BE49-F238E27FC236}">
                <a16:creationId xmlns:a16="http://schemas.microsoft.com/office/drawing/2014/main" id="{B17A0A58-5A04-4620-8E96-2BF3E8A51798}"/>
              </a:ext>
            </a:extLst>
          </p:cNvPr>
          <p:cNvSpPr txBox="1"/>
          <p:nvPr/>
        </p:nvSpPr>
        <p:spPr>
          <a:xfrm>
            <a:off x="764796" y="1593531"/>
            <a:ext cx="3835479" cy="646331"/>
          </a:xfrm>
          <a:prstGeom prst="rect">
            <a:avLst/>
          </a:prstGeom>
          <a:noFill/>
        </p:spPr>
        <p:txBody>
          <a:bodyPr wrap="square" lIns="91440" tIns="45720" rIns="91440" bIns="45720" anchor="t">
            <a:spAutoFit/>
          </a:bodyPr>
          <a:lstStyle/>
          <a:p>
            <a:r>
              <a:rPr lang="en-US" b="1" spc="10" dirty="0">
                <a:solidFill>
                  <a:schemeClr val="tx1">
                    <a:lumMod val="65000"/>
                    <a:lumOff val="35000"/>
                  </a:schemeClr>
                </a:solidFill>
                <a:ea typeface="+mn-lt"/>
                <a:cs typeface="+mn-lt"/>
              </a:rPr>
              <a:t>Accuracy:</a:t>
            </a:r>
            <a:r>
              <a:rPr lang="en-US" spc="10" dirty="0">
                <a:solidFill>
                  <a:schemeClr val="tx1">
                    <a:lumMod val="65000"/>
                    <a:lumOff val="35000"/>
                  </a:schemeClr>
                </a:solidFill>
                <a:ea typeface="+mn-lt"/>
                <a:cs typeface="+mn-lt"/>
              </a:rPr>
              <a:t>  0.5654</a:t>
            </a:r>
            <a:endParaRPr lang="en-US" dirty="0">
              <a:solidFill>
                <a:schemeClr val="tx1">
                  <a:lumMod val="65000"/>
                  <a:lumOff val="35000"/>
                </a:schemeClr>
              </a:solidFill>
            </a:endParaRPr>
          </a:p>
          <a:p>
            <a:r>
              <a:rPr lang="en-US" b="1" spc="10" dirty="0">
                <a:solidFill>
                  <a:schemeClr val="tx1">
                    <a:lumMod val="65000"/>
                    <a:lumOff val="35000"/>
                  </a:schemeClr>
                </a:solidFill>
                <a:ea typeface="+mn-lt"/>
                <a:cs typeface="+mn-lt"/>
              </a:rPr>
              <a:t>F1 score:</a:t>
            </a:r>
            <a:r>
              <a:rPr lang="en-US" spc="10" dirty="0">
                <a:solidFill>
                  <a:schemeClr val="tx1">
                    <a:lumMod val="65000"/>
                    <a:lumOff val="35000"/>
                  </a:schemeClr>
                </a:solidFill>
                <a:ea typeface="+mn-lt"/>
                <a:cs typeface="+mn-lt"/>
              </a:rPr>
              <a:t>  0.0652</a:t>
            </a:r>
            <a:endParaRPr lang="en-US" dirty="0">
              <a:solidFill>
                <a:schemeClr val="tx1">
                  <a:lumMod val="65000"/>
                  <a:lumOff val="35000"/>
                </a:schemeClr>
              </a:solidFill>
            </a:endParaRPr>
          </a:p>
        </p:txBody>
      </p:sp>
    </p:spTree>
    <p:extLst>
      <p:ext uri="{BB962C8B-B14F-4D97-AF65-F5344CB8AC3E}">
        <p14:creationId xmlns:p14="http://schemas.microsoft.com/office/powerpoint/2010/main" val="1250378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4374C-936A-34B8-23E9-C18E3148C2BC}"/>
              </a:ext>
            </a:extLst>
          </p:cNvPr>
          <p:cNvSpPr>
            <a:spLocks noGrp="1"/>
          </p:cNvSpPr>
          <p:nvPr>
            <p:ph type="title"/>
          </p:nvPr>
        </p:nvSpPr>
        <p:spPr>
          <a:xfrm>
            <a:off x="1003080" y="49783"/>
            <a:ext cx="9692640" cy="1397124"/>
          </a:xfrm>
        </p:spPr>
        <p:txBody>
          <a:bodyPr/>
          <a:lstStyle/>
          <a:p>
            <a:r>
              <a:rPr lang="en-US" err="1"/>
              <a:t>Adaboost</a:t>
            </a:r>
          </a:p>
        </p:txBody>
      </p:sp>
      <p:pic>
        <p:nvPicPr>
          <p:cNvPr id="4098" name="Picture 2">
            <a:extLst>
              <a:ext uri="{FF2B5EF4-FFF2-40B4-BE49-F238E27FC236}">
                <a16:creationId xmlns:a16="http://schemas.microsoft.com/office/drawing/2014/main" id="{6ABD5A2B-F40A-4124-93A4-B5222F2DBB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815" y="2539585"/>
            <a:ext cx="3504861" cy="305498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49ED12B5-424D-4EA1-9521-857972B79C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3026" y="3694699"/>
            <a:ext cx="4657087" cy="317324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80F5A42-6D95-496A-B39E-D2BE7B2527C0}"/>
              </a:ext>
            </a:extLst>
          </p:cNvPr>
          <p:cNvSpPr txBox="1"/>
          <p:nvPr/>
        </p:nvSpPr>
        <p:spPr>
          <a:xfrm>
            <a:off x="917780" y="1666742"/>
            <a:ext cx="3631561" cy="660708"/>
          </a:xfrm>
          <a:prstGeom prst="rect">
            <a:avLst/>
          </a:prstGeom>
          <a:noFill/>
        </p:spPr>
        <p:txBody>
          <a:bodyPr wrap="square" lIns="91440" tIns="45720" rIns="91440" bIns="45720" anchor="t">
            <a:spAutoFit/>
          </a:bodyPr>
          <a:lstStyle/>
          <a:p>
            <a:r>
              <a:rPr lang="en-US" b="1" spc="10" dirty="0">
                <a:solidFill>
                  <a:srgbClr val="46464A"/>
                </a:solidFill>
              </a:rPr>
              <a:t>Accuracy:</a:t>
            </a:r>
            <a:r>
              <a:rPr lang="en-US" spc="10" dirty="0">
                <a:solidFill>
                  <a:srgbClr val="46464A"/>
                </a:solidFill>
              </a:rPr>
              <a:t>  0.7053</a:t>
            </a:r>
            <a:endParaRPr lang="en-US" dirty="0">
              <a:solidFill>
                <a:srgbClr val="000000"/>
              </a:solidFill>
            </a:endParaRPr>
          </a:p>
          <a:p>
            <a:r>
              <a:rPr lang="en-US" b="1" spc="10" dirty="0">
                <a:solidFill>
                  <a:srgbClr val="46464A"/>
                </a:solidFill>
              </a:rPr>
              <a:t>F1 score:</a:t>
            </a:r>
            <a:r>
              <a:rPr lang="en-US" spc="10" dirty="0">
                <a:solidFill>
                  <a:srgbClr val="46464A"/>
                </a:solidFill>
              </a:rPr>
              <a:t>  0.1078</a:t>
            </a:r>
            <a:endParaRPr lang="en-US"/>
          </a:p>
        </p:txBody>
      </p:sp>
      <p:sp>
        <p:nvSpPr>
          <p:cNvPr id="9" name="TextBox 8">
            <a:extLst>
              <a:ext uri="{FF2B5EF4-FFF2-40B4-BE49-F238E27FC236}">
                <a16:creationId xmlns:a16="http://schemas.microsoft.com/office/drawing/2014/main" id="{C96214C8-4BD2-4345-B6F8-3857E5892EA0}"/>
              </a:ext>
            </a:extLst>
          </p:cNvPr>
          <p:cNvSpPr txBox="1"/>
          <p:nvPr/>
        </p:nvSpPr>
        <p:spPr>
          <a:xfrm>
            <a:off x="5340629" y="1666749"/>
            <a:ext cx="5931781" cy="2031325"/>
          </a:xfrm>
          <a:prstGeom prst="rect">
            <a:avLst/>
          </a:prstGeom>
          <a:noFill/>
        </p:spPr>
        <p:txBody>
          <a:bodyPr wrap="square" lIns="91440" tIns="45720" rIns="91440" bIns="45720" anchor="t">
            <a:spAutoFit/>
          </a:bodyPr>
          <a:lstStyle/>
          <a:p>
            <a:r>
              <a:rPr lang="en-US" b="1" u="sng" spc="10" dirty="0">
                <a:solidFill>
                  <a:srgbClr val="46464A"/>
                </a:solidFill>
              </a:rPr>
              <a:t>Hyper-parameter Tuning:</a:t>
            </a:r>
          </a:p>
          <a:p>
            <a:r>
              <a:rPr lang="en-US" b="1" spc="10" dirty="0" err="1">
                <a:solidFill>
                  <a:srgbClr val="46464A"/>
                </a:solidFill>
              </a:rPr>
              <a:t>Learning_rate</a:t>
            </a:r>
            <a:r>
              <a:rPr lang="en-US" spc="10" dirty="0">
                <a:solidFill>
                  <a:srgbClr val="46464A"/>
                </a:solidFill>
              </a:rPr>
              <a:t>: The rate at which we are adjusting the weights of our model with respect to the loss gradient.</a:t>
            </a:r>
            <a:endParaRPr lang="en-US" dirty="0"/>
          </a:p>
          <a:p>
            <a:r>
              <a:rPr lang="en-US" b="1" spc="10" dirty="0" err="1">
                <a:solidFill>
                  <a:srgbClr val="46464A"/>
                </a:solidFill>
              </a:rPr>
              <a:t>n_estimators</a:t>
            </a:r>
            <a:r>
              <a:rPr lang="en-US" spc="10" dirty="0">
                <a:solidFill>
                  <a:srgbClr val="46464A"/>
                </a:solidFill>
              </a:rPr>
              <a:t>: The maximum number of estimators at which boosting is terminated. In case of perfect fit, the learning procedure is stopped early.</a:t>
            </a:r>
          </a:p>
        </p:txBody>
      </p:sp>
    </p:spTree>
    <p:extLst>
      <p:ext uri="{BB962C8B-B14F-4D97-AF65-F5344CB8AC3E}">
        <p14:creationId xmlns:p14="http://schemas.microsoft.com/office/powerpoint/2010/main" val="359272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C1CD0-1BC1-0D9A-38CB-B7FFD557ED56}"/>
              </a:ext>
            </a:extLst>
          </p:cNvPr>
          <p:cNvSpPr>
            <a:spLocks noGrp="1"/>
          </p:cNvSpPr>
          <p:nvPr>
            <p:ph type="title"/>
          </p:nvPr>
        </p:nvSpPr>
        <p:spPr>
          <a:xfrm>
            <a:off x="974324" y="107292"/>
            <a:ext cx="9591999" cy="1325238"/>
          </a:xfrm>
        </p:spPr>
        <p:txBody>
          <a:bodyPr/>
          <a:lstStyle/>
          <a:p>
            <a:r>
              <a:rPr lang="en-US"/>
              <a:t>Random Forest</a:t>
            </a:r>
          </a:p>
        </p:txBody>
      </p:sp>
      <p:pic>
        <p:nvPicPr>
          <p:cNvPr id="5122" name="Picture 2">
            <a:extLst>
              <a:ext uri="{FF2B5EF4-FFF2-40B4-BE49-F238E27FC236}">
                <a16:creationId xmlns:a16="http://schemas.microsoft.com/office/drawing/2014/main" id="{10E058A9-2A4D-46F4-8E64-2AD0149A10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929" y="2611474"/>
            <a:ext cx="3487928" cy="299695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81CC4A4-5D0F-435D-B3D7-E0EEC7AC744D}"/>
              </a:ext>
            </a:extLst>
          </p:cNvPr>
          <p:cNvSpPr txBox="1"/>
          <p:nvPr/>
        </p:nvSpPr>
        <p:spPr>
          <a:xfrm>
            <a:off x="974386" y="1640303"/>
            <a:ext cx="3919108" cy="707886"/>
          </a:xfrm>
          <a:prstGeom prst="rect">
            <a:avLst/>
          </a:prstGeom>
          <a:noFill/>
        </p:spPr>
        <p:txBody>
          <a:bodyPr wrap="square" lIns="91440" tIns="45720" rIns="91440" bIns="45720" anchor="t">
            <a:spAutoFit/>
          </a:bodyPr>
          <a:lstStyle/>
          <a:p>
            <a:r>
              <a:rPr lang="en-US" sz="2000" b="1" spc="10" dirty="0">
                <a:solidFill>
                  <a:srgbClr val="46464A"/>
                </a:solidFill>
              </a:rPr>
              <a:t>Accuracy: </a:t>
            </a:r>
            <a:r>
              <a:rPr lang="en-US" sz="2000" spc="10" dirty="0">
                <a:solidFill>
                  <a:srgbClr val="46464A"/>
                </a:solidFill>
              </a:rPr>
              <a:t> 0.9668</a:t>
            </a:r>
          </a:p>
          <a:p>
            <a:r>
              <a:rPr lang="en-US" sz="2000" b="1" spc="10" dirty="0">
                <a:solidFill>
                  <a:srgbClr val="46464A"/>
                </a:solidFill>
              </a:rPr>
              <a:t>F1 score:</a:t>
            </a:r>
            <a:r>
              <a:rPr lang="en-US" sz="2000" spc="10" dirty="0">
                <a:solidFill>
                  <a:srgbClr val="46464A"/>
                </a:solidFill>
              </a:rPr>
              <a:t>  0.6057</a:t>
            </a:r>
          </a:p>
        </p:txBody>
      </p:sp>
      <p:pic>
        <p:nvPicPr>
          <p:cNvPr id="10" name="Picture 9" descr="Shape, square&#10;&#10;Description automatically generated">
            <a:extLst>
              <a:ext uri="{FF2B5EF4-FFF2-40B4-BE49-F238E27FC236}">
                <a16:creationId xmlns:a16="http://schemas.microsoft.com/office/drawing/2014/main" id="{B4D1C83B-04D5-41BE-A329-12627FC371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8293" y="3888790"/>
            <a:ext cx="4372159" cy="2967631"/>
          </a:xfrm>
          <a:prstGeom prst="rect">
            <a:avLst/>
          </a:prstGeom>
        </p:spPr>
      </p:pic>
      <p:sp>
        <p:nvSpPr>
          <p:cNvPr id="13" name="TextBox 12">
            <a:extLst>
              <a:ext uri="{FF2B5EF4-FFF2-40B4-BE49-F238E27FC236}">
                <a16:creationId xmlns:a16="http://schemas.microsoft.com/office/drawing/2014/main" id="{09951C77-782B-441D-A5B4-5434F4F20873}"/>
              </a:ext>
            </a:extLst>
          </p:cNvPr>
          <p:cNvSpPr txBox="1"/>
          <p:nvPr/>
        </p:nvSpPr>
        <p:spPr>
          <a:xfrm>
            <a:off x="5488814" y="1592041"/>
            <a:ext cx="5801743" cy="2031325"/>
          </a:xfrm>
          <a:prstGeom prst="rect">
            <a:avLst/>
          </a:prstGeom>
          <a:noFill/>
        </p:spPr>
        <p:txBody>
          <a:bodyPr wrap="square" lIns="91440" tIns="45720" rIns="91440" bIns="45720" anchor="t">
            <a:spAutoFit/>
          </a:bodyPr>
          <a:lstStyle/>
          <a:p>
            <a:r>
              <a:rPr lang="en-US" b="1" u="sng" spc="10" dirty="0">
                <a:solidFill>
                  <a:srgbClr val="46464A"/>
                </a:solidFill>
              </a:rPr>
              <a:t>Hyper-parameter Tuning:</a:t>
            </a:r>
          </a:p>
          <a:p>
            <a:r>
              <a:rPr lang="en-US" b="1" spc="10" dirty="0">
                <a:solidFill>
                  <a:srgbClr val="46464A"/>
                </a:solidFill>
              </a:rPr>
              <a:t>Criterion</a:t>
            </a:r>
            <a:r>
              <a:rPr lang="en-US" spc="10" dirty="0">
                <a:solidFill>
                  <a:srgbClr val="46464A"/>
                </a:solidFill>
              </a:rPr>
              <a:t>: The function to measure the quality of a split. Supported criteria are “</a:t>
            </a:r>
            <a:r>
              <a:rPr lang="en-US" spc="10" dirty="0" err="1">
                <a:solidFill>
                  <a:srgbClr val="46464A"/>
                </a:solidFill>
              </a:rPr>
              <a:t>gini</a:t>
            </a:r>
            <a:r>
              <a:rPr lang="en-US" spc="10" dirty="0">
                <a:solidFill>
                  <a:srgbClr val="46464A"/>
                </a:solidFill>
              </a:rPr>
              <a:t>” for the Gini impurity and “entropy” for the information gain.</a:t>
            </a:r>
            <a:endParaRPr lang="en-US"/>
          </a:p>
          <a:p>
            <a:endParaRPr lang="en-US" spc="10" dirty="0">
              <a:solidFill>
                <a:srgbClr val="46464A"/>
              </a:solidFill>
            </a:endParaRPr>
          </a:p>
          <a:p>
            <a:r>
              <a:rPr lang="en-US" b="1" spc="10" dirty="0" err="1">
                <a:solidFill>
                  <a:srgbClr val="46464A"/>
                </a:solidFill>
              </a:rPr>
              <a:t>min_samples_split</a:t>
            </a:r>
            <a:r>
              <a:rPr lang="en-US" spc="10" dirty="0">
                <a:solidFill>
                  <a:srgbClr val="46464A"/>
                </a:solidFill>
              </a:rPr>
              <a:t>: The minimum number of samples required to split an internal node</a:t>
            </a:r>
          </a:p>
        </p:txBody>
      </p:sp>
    </p:spTree>
    <p:extLst>
      <p:ext uri="{BB962C8B-B14F-4D97-AF65-F5344CB8AC3E}">
        <p14:creationId xmlns:p14="http://schemas.microsoft.com/office/powerpoint/2010/main" val="2896605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BE085-E0A1-4461-9884-8FA6C73A1714}"/>
              </a:ext>
            </a:extLst>
          </p:cNvPr>
          <p:cNvSpPr>
            <a:spLocks noGrp="1"/>
          </p:cNvSpPr>
          <p:nvPr>
            <p:ph type="title"/>
          </p:nvPr>
        </p:nvSpPr>
        <p:spPr>
          <a:xfrm>
            <a:off x="715772" y="260192"/>
            <a:ext cx="9692640" cy="850582"/>
          </a:xfrm>
        </p:spPr>
        <p:txBody>
          <a:bodyPr/>
          <a:lstStyle/>
          <a:p>
            <a:pPr algn="ctr"/>
            <a:r>
              <a:rPr lang="en-US"/>
              <a:t>Final Model Conclusion</a:t>
            </a:r>
          </a:p>
        </p:txBody>
      </p:sp>
      <p:sp>
        <p:nvSpPr>
          <p:cNvPr id="11" name="Content Placeholder 2">
            <a:extLst>
              <a:ext uri="{FF2B5EF4-FFF2-40B4-BE49-F238E27FC236}">
                <a16:creationId xmlns:a16="http://schemas.microsoft.com/office/drawing/2014/main" id="{BF191258-2AA1-409A-8F78-8DAD7D2BAD3E}"/>
              </a:ext>
            </a:extLst>
          </p:cNvPr>
          <p:cNvSpPr txBox="1">
            <a:spLocks/>
          </p:cNvSpPr>
          <p:nvPr/>
        </p:nvSpPr>
        <p:spPr>
          <a:xfrm>
            <a:off x="582088" y="1821180"/>
            <a:ext cx="2461600" cy="4351337"/>
          </a:xfrm>
          <a:prstGeom prst="rect">
            <a:avLst/>
          </a:prstGeom>
        </p:spPr>
        <p:txBody>
          <a:bodyPr vert="horz" lIns="91440" tIns="45720" rIns="91440" bIns="45720" rtlCol="0" anchor="t">
            <a:normAutofit/>
          </a:bodyPr>
          <a:lstStyle>
            <a:lvl1pPr marL="0" indent="0" algn="l" defTabSz="914400" rtl="0" eaLnBrk="1" latinLnBrk="0" hangingPunct="1">
              <a:lnSpc>
                <a:spcPct val="95000"/>
              </a:lnSpc>
              <a:spcBef>
                <a:spcPts val="0"/>
              </a:spcBef>
              <a:spcAft>
                <a:spcPts val="200"/>
              </a:spcAft>
              <a:buClr>
                <a:schemeClr val="accent1"/>
              </a:buClr>
              <a:buSzPct val="80000"/>
              <a:buFont typeface="Arial" pitchFamily="34" charset="0"/>
              <a:buNone/>
              <a:defRPr sz="2000" b="0" kern="1200" spc="10" baseline="0">
                <a:solidFill>
                  <a:schemeClr val="tx2"/>
                </a:solidFill>
                <a:latin typeface="+mn-lt"/>
                <a:ea typeface="+mn-ea"/>
                <a:cs typeface="+mn-cs"/>
              </a:defRPr>
            </a:lvl1pPr>
            <a:lvl2pPr marL="457200" indent="0" algn="l" defTabSz="914400" rtl="0" eaLnBrk="1" latinLnBrk="0" hangingPunct="1">
              <a:lnSpc>
                <a:spcPct val="90000"/>
              </a:lnSpc>
              <a:spcBef>
                <a:spcPts val="300"/>
              </a:spcBef>
              <a:spcAft>
                <a:spcPts val="300"/>
              </a:spcAft>
              <a:buClr>
                <a:schemeClr val="accent1"/>
              </a:buClr>
              <a:buFont typeface="Wingdings 2" pitchFamily="18" charset="2"/>
              <a:buNone/>
              <a:defRPr sz="2000" b="1" kern="1200">
                <a:solidFill>
                  <a:schemeClr val="tx1">
                    <a:lumMod val="85000"/>
                    <a:lumOff val="15000"/>
                  </a:schemeClr>
                </a:solidFill>
                <a:latin typeface="+mn-lt"/>
                <a:ea typeface="+mn-ea"/>
                <a:cs typeface="+mn-cs"/>
              </a:defRPr>
            </a:lvl2pPr>
            <a:lvl3pPr marL="914400" indent="0" algn="l" defTabSz="914400" rtl="0" eaLnBrk="1" latinLnBrk="0" hangingPunct="1">
              <a:lnSpc>
                <a:spcPct val="90000"/>
              </a:lnSpc>
              <a:spcBef>
                <a:spcPts val="300"/>
              </a:spcBef>
              <a:spcAft>
                <a:spcPts val="300"/>
              </a:spcAft>
              <a:buClr>
                <a:schemeClr val="accent1"/>
              </a:buClr>
              <a:buFont typeface="Wingdings 2" pitchFamily="18" charset="2"/>
              <a:buNone/>
              <a:defRPr sz="1800" b="1" kern="1200">
                <a:solidFill>
                  <a:schemeClr val="tx1">
                    <a:lumMod val="85000"/>
                    <a:lumOff val="15000"/>
                  </a:schemeClr>
                </a:solidFill>
                <a:latin typeface="+mn-lt"/>
                <a:ea typeface="+mn-ea"/>
                <a:cs typeface="+mn-cs"/>
              </a:defRPr>
            </a:lvl3pPr>
            <a:lvl4pPr marL="13716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4pPr>
            <a:lvl5pPr marL="18288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5pPr>
            <a:lvl6pPr marL="22860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6pPr>
            <a:lvl7pPr marL="27432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7pPr>
            <a:lvl8pPr marL="32004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8pPr>
            <a:lvl9pPr marL="36576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9pPr>
          </a:lstStyle>
          <a:p>
            <a:pPr marL="342900" indent="-342900">
              <a:buChar char="•"/>
            </a:pPr>
            <a:r>
              <a:rPr lang="en-US" sz="1800" dirty="0">
                <a:solidFill>
                  <a:srgbClr val="46464A"/>
                </a:solidFill>
              </a:rPr>
              <a:t>Most important features from our final model are Length of employment, Age, Income, and Size of family in that order.</a:t>
            </a:r>
          </a:p>
          <a:p>
            <a:pPr marL="342900" indent="-342900">
              <a:buChar char="•"/>
            </a:pPr>
            <a:r>
              <a:rPr lang="en-US" sz="1800" dirty="0">
                <a:solidFill>
                  <a:srgbClr val="46464A"/>
                </a:solidFill>
              </a:rPr>
              <a:t>After these four, there is a significant drop out in importance.</a:t>
            </a:r>
          </a:p>
        </p:txBody>
      </p:sp>
      <p:pic>
        <p:nvPicPr>
          <p:cNvPr id="7" name="Picture 6" descr="A picture containing histogram&#10;&#10;Description automatically generated">
            <a:extLst>
              <a:ext uri="{FF2B5EF4-FFF2-40B4-BE49-F238E27FC236}">
                <a16:creationId xmlns:a16="http://schemas.microsoft.com/office/drawing/2014/main" id="{2BD3EF1E-A679-4A07-99F5-06CE38C68B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9968" y="1110774"/>
            <a:ext cx="8356607" cy="5578865"/>
          </a:xfrm>
          <a:prstGeom prst="rect">
            <a:avLst/>
          </a:prstGeom>
        </p:spPr>
      </p:pic>
    </p:spTree>
    <p:extLst>
      <p:ext uri="{BB962C8B-B14F-4D97-AF65-F5344CB8AC3E}">
        <p14:creationId xmlns:p14="http://schemas.microsoft.com/office/powerpoint/2010/main" val="4175177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7FE4-3A7C-4698-8D5E-3B5955FB54A5}"/>
              </a:ext>
            </a:extLst>
          </p:cNvPr>
          <p:cNvSpPr>
            <a:spLocks noGrp="1"/>
          </p:cNvSpPr>
          <p:nvPr>
            <p:ph type="title"/>
          </p:nvPr>
        </p:nvSpPr>
        <p:spPr>
          <a:xfrm>
            <a:off x="804671" y="518160"/>
            <a:ext cx="9953974" cy="777240"/>
          </a:xfrm>
        </p:spPr>
        <p:txBody>
          <a:bodyPr>
            <a:normAutofit/>
          </a:bodyPr>
          <a:lstStyle/>
          <a:p>
            <a:pPr algn="ctr"/>
            <a:r>
              <a:rPr lang="en-US" sz="4000"/>
              <a:t>Discussion</a:t>
            </a:r>
            <a:endParaRPr lang="en-US"/>
          </a:p>
        </p:txBody>
      </p:sp>
      <p:sp>
        <p:nvSpPr>
          <p:cNvPr id="7" name="Content Placeholder 6">
            <a:extLst>
              <a:ext uri="{FF2B5EF4-FFF2-40B4-BE49-F238E27FC236}">
                <a16:creationId xmlns:a16="http://schemas.microsoft.com/office/drawing/2014/main" id="{AFAFB26E-B233-4929-B938-7096D7D4D81C}"/>
              </a:ext>
            </a:extLst>
          </p:cNvPr>
          <p:cNvSpPr>
            <a:spLocks noGrp="1"/>
          </p:cNvSpPr>
          <p:nvPr>
            <p:ph idx="1"/>
          </p:nvPr>
        </p:nvSpPr>
        <p:spPr>
          <a:xfrm>
            <a:off x="804671" y="1499235"/>
            <a:ext cx="4836509" cy="5187156"/>
          </a:xfrm>
        </p:spPr>
        <p:txBody>
          <a:bodyPr vert="horz" lIns="91440" tIns="45720" rIns="91440" bIns="45720" rtlCol="0" anchor="t">
            <a:noAutofit/>
          </a:bodyPr>
          <a:lstStyle/>
          <a:p>
            <a:pPr marL="0" indent="0">
              <a:buNone/>
            </a:pPr>
            <a:r>
              <a:rPr lang="en-US" sz="1800" b="1" dirty="0">
                <a:solidFill>
                  <a:srgbClr val="46464A"/>
                </a:solidFill>
              </a:rPr>
              <a:t>Who could benefit:</a:t>
            </a:r>
          </a:p>
          <a:p>
            <a:pPr>
              <a:buFont typeface="Arial" pitchFamily="18" charset="2"/>
              <a:buChar char="•"/>
            </a:pPr>
            <a:r>
              <a:rPr lang="en-US" sz="1800" dirty="0">
                <a:solidFill>
                  <a:srgbClr val="46464A"/>
                </a:solidFill>
              </a:rPr>
              <a:t>Credit card companies can use or build off our models</a:t>
            </a:r>
          </a:p>
          <a:p>
            <a:pPr>
              <a:buFont typeface="Arial" pitchFamily="18" charset="2"/>
              <a:buChar char="•"/>
            </a:pPr>
            <a:r>
              <a:rPr lang="en-US" sz="1800" dirty="0">
                <a:solidFill>
                  <a:srgbClr val="46464A"/>
                </a:solidFill>
              </a:rPr>
              <a:t>Individual applicants: Understand the important indicators that to credit card companies </a:t>
            </a:r>
          </a:p>
          <a:p>
            <a:pPr marL="0" indent="0">
              <a:buNone/>
            </a:pPr>
            <a:r>
              <a:rPr lang="en-US" sz="1800" b="1" dirty="0">
                <a:solidFill>
                  <a:srgbClr val="46464A"/>
                </a:solidFill>
              </a:rPr>
              <a:t>Limitations:</a:t>
            </a:r>
          </a:p>
          <a:p>
            <a:pPr>
              <a:buFont typeface="Arial" pitchFamily="18" charset="2"/>
              <a:buChar char="•"/>
            </a:pPr>
            <a:r>
              <a:rPr lang="en-US" sz="1800" dirty="0">
                <a:solidFill>
                  <a:srgbClr val="46464A"/>
                </a:solidFill>
              </a:rPr>
              <a:t>Models are computationally expensive especially when applying hyper-parameters</a:t>
            </a:r>
          </a:p>
          <a:p>
            <a:pPr>
              <a:buFont typeface="Arial" pitchFamily="18" charset="2"/>
              <a:buChar char="•"/>
            </a:pPr>
            <a:r>
              <a:rPr lang="en-US" sz="1800" dirty="0">
                <a:solidFill>
                  <a:srgbClr val="46464A"/>
                </a:solidFill>
              </a:rPr>
              <a:t>Other immeasurable factors not captured by dataset may have improved model</a:t>
            </a:r>
          </a:p>
          <a:p>
            <a:pPr>
              <a:buFont typeface="Arial" pitchFamily="18" charset="2"/>
              <a:buChar char="•"/>
            </a:pPr>
            <a:r>
              <a:rPr lang="en-US" sz="1800" dirty="0">
                <a:solidFill>
                  <a:srgbClr val="46464A"/>
                </a:solidFill>
              </a:rPr>
              <a:t>Limited knowledge working with unbalanced data. Other oversampling techniques could have been used.</a:t>
            </a:r>
          </a:p>
          <a:p>
            <a:pPr>
              <a:buFont typeface="Arial" pitchFamily="34" charset="0"/>
              <a:buChar char="•"/>
            </a:pPr>
            <a:endParaRPr lang="en-US"/>
          </a:p>
          <a:p>
            <a:endParaRPr lang="en-US"/>
          </a:p>
          <a:p>
            <a:endParaRPr lang="en-US"/>
          </a:p>
        </p:txBody>
      </p:sp>
      <p:sp>
        <p:nvSpPr>
          <p:cNvPr id="3" name="Content Placeholder 6">
            <a:extLst>
              <a:ext uri="{FF2B5EF4-FFF2-40B4-BE49-F238E27FC236}">
                <a16:creationId xmlns:a16="http://schemas.microsoft.com/office/drawing/2014/main" id="{54663D0D-E752-4D65-A5C4-AFA04619A73E}"/>
              </a:ext>
            </a:extLst>
          </p:cNvPr>
          <p:cNvSpPr txBox="1">
            <a:spLocks/>
          </p:cNvSpPr>
          <p:nvPr/>
        </p:nvSpPr>
        <p:spPr>
          <a:xfrm>
            <a:off x="5757671" y="1499235"/>
            <a:ext cx="4977003" cy="5192869"/>
          </a:xfrm>
          <a:prstGeom prst="rect">
            <a:avLst/>
          </a:prstGeom>
        </p:spPr>
        <p:txBody>
          <a:bodyPr vert="horz" lIns="91440" tIns="45720" rIns="91440" bIns="45720" rtlCol="0" anchor="t">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nSpc>
                <a:spcPct val="75000"/>
              </a:lnSpc>
              <a:buNone/>
            </a:pPr>
            <a:r>
              <a:rPr lang="en-US" b="1" dirty="0">
                <a:solidFill>
                  <a:srgbClr val="46464A"/>
                </a:solidFill>
              </a:rPr>
              <a:t>Possible improvements:</a:t>
            </a:r>
          </a:p>
          <a:p>
            <a:pPr>
              <a:lnSpc>
                <a:spcPct val="75000"/>
              </a:lnSpc>
            </a:pPr>
            <a:r>
              <a:rPr lang="en-US" dirty="0">
                <a:solidFill>
                  <a:srgbClr val="46464A"/>
                </a:solidFill>
              </a:rPr>
              <a:t>Random forest regression tuning</a:t>
            </a:r>
          </a:p>
          <a:p>
            <a:pPr lvl="1">
              <a:lnSpc>
                <a:spcPct val="75000"/>
              </a:lnSpc>
            </a:pPr>
            <a:r>
              <a:rPr lang="en-US" sz="1800" spc="10" dirty="0">
                <a:solidFill>
                  <a:srgbClr val="46464A"/>
                </a:solidFill>
              </a:rPr>
              <a:t>Additional hyperparameter tuning</a:t>
            </a:r>
            <a:endParaRPr lang="en-US" sz="1800" spc="10" dirty="0"/>
          </a:p>
          <a:p>
            <a:pPr>
              <a:lnSpc>
                <a:spcPct val="75000"/>
              </a:lnSpc>
            </a:pPr>
            <a:r>
              <a:rPr lang="en-US" dirty="0">
                <a:solidFill>
                  <a:srgbClr val="46464A"/>
                </a:solidFill>
                <a:ea typeface="+mn-lt"/>
                <a:cs typeface="+mn-lt"/>
              </a:rPr>
              <a:t>Run other non-linear classification models</a:t>
            </a:r>
            <a:endParaRPr lang="en-US" dirty="0">
              <a:solidFill>
                <a:srgbClr val="000000"/>
              </a:solidFill>
              <a:ea typeface="+mn-lt"/>
              <a:cs typeface="+mn-lt"/>
            </a:endParaRPr>
          </a:p>
          <a:p>
            <a:pPr>
              <a:lnSpc>
                <a:spcPct val="75000"/>
              </a:lnSpc>
            </a:pPr>
            <a:r>
              <a:rPr lang="en-US" dirty="0">
                <a:solidFill>
                  <a:srgbClr val="46464A"/>
                </a:solidFill>
              </a:rPr>
              <a:t>More domain expertise</a:t>
            </a:r>
            <a:endParaRPr lang="en-US" dirty="0"/>
          </a:p>
          <a:p>
            <a:pPr marL="617220" lvl="2" indent="-342900">
              <a:lnSpc>
                <a:spcPct val="75000"/>
              </a:lnSpc>
              <a:spcBef>
                <a:spcPts val="1400"/>
              </a:spcBef>
              <a:spcAft>
                <a:spcPts val="200"/>
              </a:spcAft>
              <a:buSzPct val="80000"/>
            </a:pPr>
            <a:r>
              <a:rPr lang="en-US" sz="1600" spc="10" dirty="0">
                <a:solidFill>
                  <a:srgbClr val="46464A"/>
                </a:solidFill>
              </a:rPr>
              <a:t>Could lead to development of stronger models</a:t>
            </a:r>
          </a:p>
          <a:p>
            <a:pPr>
              <a:lnSpc>
                <a:spcPct val="75000"/>
              </a:lnSpc>
            </a:pPr>
            <a:r>
              <a:rPr lang="en-US" dirty="0">
                <a:solidFill>
                  <a:srgbClr val="46464A"/>
                </a:solidFill>
              </a:rPr>
              <a:t>Unsupervised clustering models</a:t>
            </a:r>
          </a:p>
          <a:p>
            <a:pPr lvl="1"/>
            <a:endParaRPr lang="en-US" spc="10" dirty="0">
              <a:solidFill>
                <a:srgbClr val="000000"/>
              </a:solidFill>
            </a:endParaRPr>
          </a:p>
          <a:p>
            <a:pPr lvl="1"/>
            <a:endParaRPr lang="en-US" spc="10" dirty="0">
              <a:solidFill>
                <a:srgbClr val="000000"/>
              </a:solidFill>
            </a:endParaRPr>
          </a:p>
          <a:p>
            <a:pPr lvl="1"/>
            <a:endParaRPr lang="en-US" spc="10" dirty="0">
              <a:solidFill>
                <a:srgbClr val="000000"/>
              </a:solidFill>
            </a:endParaRPr>
          </a:p>
        </p:txBody>
      </p:sp>
    </p:spTree>
    <p:extLst>
      <p:ext uri="{BB962C8B-B14F-4D97-AF65-F5344CB8AC3E}">
        <p14:creationId xmlns:p14="http://schemas.microsoft.com/office/powerpoint/2010/main" val="858485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D6E9-D25B-4B8E-8829-DB93BDB4C697}"/>
              </a:ext>
            </a:extLst>
          </p:cNvPr>
          <p:cNvSpPr>
            <a:spLocks noGrp="1"/>
          </p:cNvSpPr>
          <p:nvPr>
            <p:ph type="title"/>
          </p:nvPr>
        </p:nvSpPr>
        <p:spPr/>
        <p:txBody>
          <a:bodyPr/>
          <a:lstStyle/>
          <a:p>
            <a:pPr algn="ctr"/>
            <a:r>
              <a:rPr lang="en-US"/>
              <a:t>Work Citation</a:t>
            </a:r>
          </a:p>
        </p:txBody>
      </p:sp>
      <p:sp>
        <p:nvSpPr>
          <p:cNvPr id="3" name="Content Placeholder 2">
            <a:extLst>
              <a:ext uri="{FF2B5EF4-FFF2-40B4-BE49-F238E27FC236}">
                <a16:creationId xmlns:a16="http://schemas.microsoft.com/office/drawing/2014/main" id="{A7D75654-3D08-4F1C-BCE6-FDD9B1C07368}"/>
              </a:ext>
            </a:extLst>
          </p:cNvPr>
          <p:cNvSpPr>
            <a:spLocks noGrp="1"/>
          </p:cNvSpPr>
          <p:nvPr>
            <p:ph idx="1"/>
          </p:nvPr>
        </p:nvSpPr>
        <p:spPr/>
        <p:txBody>
          <a:bodyPr vert="horz" lIns="91440" tIns="45720" rIns="91440" bIns="45720" rtlCol="0" anchor="t">
            <a:normAutofit fontScale="47500" lnSpcReduction="20000"/>
          </a:bodyPr>
          <a:lstStyle/>
          <a:p>
            <a:r>
              <a:rPr lang="en-US">
                <a:ea typeface="+mn-lt"/>
                <a:cs typeface="+mn-lt"/>
              </a:rPr>
              <a:t>Christopher, A. (2021, February 3). </a:t>
            </a:r>
            <a:r>
              <a:rPr lang="en-US" i="1">
                <a:ea typeface="+mn-lt"/>
                <a:cs typeface="+mn-lt"/>
              </a:rPr>
              <a:t>K-Nearest Neighbor</a:t>
            </a:r>
            <a:r>
              <a:rPr lang="en-US">
                <a:ea typeface="+mn-lt"/>
                <a:cs typeface="+mn-lt"/>
              </a:rPr>
              <a:t>. Medium. Retrieved March 16, 2022, from </a:t>
            </a:r>
            <a:r>
              <a:rPr lang="en-US">
                <a:ea typeface="+mn-lt"/>
                <a:cs typeface="+mn-lt"/>
                <a:hlinkClick r:id="rId2"/>
              </a:rPr>
              <a:t>https://medium.com/swlh/k-nearest-neighbor-ca2593d7a3c4</a:t>
            </a:r>
            <a:r>
              <a:rPr lang="en-US">
                <a:ea typeface="+mn-lt"/>
                <a:cs typeface="+mn-lt"/>
              </a:rPr>
              <a:t> </a:t>
            </a:r>
          </a:p>
          <a:p>
            <a:r>
              <a:rPr lang="en-US" err="1">
                <a:ea typeface="+mn-lt"/>
                <a:cs typeface="+mn-lt"/>
              </a:rPr>
              <a:t>GreatLearningTeam</a:t>
            </a:r>
            <a:r>
              <a:rPr lang="en-US">
                <a:ea typeface="+mn-lt"/>
                <a:cs typeface="+mn-lt"/>
              </a:rPr>
              <a:t>. “Hyperparameter Tuning with GRIDSEARCHCV.” </a:t>
            </a:r>
            <a:r>
              <a:rPr lang="en-US" i="1" err="1">
                <a:ea typeface="+mn-lt"/>
                <a:cs typeface="+mn-lt"/>
              </a:rPr>
              <a:t>GreatLearning</a:t>
            </a:r>
            <a:r>
              <a:rPr lang="en-US" i="1">
                <a:ea typeface="+mn-lt"/>
                <a:cs typeface="+mn-lt"/>
              </a:rPr>
              <a:t> Blog: Free Resources What Matters to Shape Your Career!</a:t>
            </a:r>
            <a:r>
              <a:rPr lang="en-US">
                <a:ea typeface="+mn-lt"/>
                <a:cs typeface="+mn-lt"/>
              </a:rPr>
              <a:t>, 20 Sept. 2020, </a:t>
            </a:r>
            <a:r>
              <a:rPr lang="en-US">
                <a:ea typeface="+mn-lt"/>
                <a:cs typeface="+mn-lt"/>
                <a:hlinkClick r:id="rId3"/>
              </a:rPr>
              <a:t>https://www.mygreatlearning.com/blog/gridsearchcv/</a:t>
            </a:r>
            <a:r>
              <a:rPr lang="en-US">
                <a:ea typeface="+mn-lt"/>
                <a:cs typeface="+mn-lt"/>
              </a:rPr>
              <a:t>. </a:t>
            </a:r>
          </a:p>
          <a:p>
            <a:r>
              <a:rPr lang="en-US">
                <a:ea typeface="+mn-lt"/>
                <a:cs typeface="+mn-lt"/>
              </a:rPr>
              <a:t>IBISWorld. (2021, July 31). </a:t>
            </a:r>
            <a:r>
              <a:rPr lang="en-US" i="1">
                <a:ea typeface="+mn-lt"/>
                <a:cs typeface="+mn-lt"/>
              </a:rPr>
              <a:t>Industry market research, reports, and Statistics</a:t>
            </a:r>
            <a:r>
              <a:rPr lang="en-US">
                <a:ea typeface="+mn-lt"/>
                <a:cs typeface="+mn-lt"/>
              </a:rPr>
              <a:t>. IBISWorld. Retrieved March 15, 2022, from </a:t>
            </a:r>
            <a:r>
              <a:rPr lang="en-US">
                <a:ea typeface="+mn-lt"/>
                <a:cs typeface="+mn-lt"/>
                <a:hlinkClick r:id="rId4"/>
              </a:rPr>
              <a:t>https://www.ibisworld.com/industry-statistics/market-size/credit-card-issuing-united-states/</a:t>
            </a:r>
            <a:r>
              <a:rPr lang="en-US">
                <a:ea typeface="+mn-lt"/>
                <a:cs typeface="+mn-lt"/>
              </a:rPr>
              <a:t> </a:t>
            </a:r>
            <a:endParaRPr lang="en-US"/>
          </a:p>
          <a:p>
            <a:r>
              <a:rPr lang="en-US" err="1">
                <a:ea typeface="+mn-lt"/>
                <a:cs typeface="+mn-lt"/>
              </a:rPr>
              <a:t>Korstanje</a:t>
            </a:r>
            <a:r>
              <a:rPr lang="en-US">
                <a:ea typeface="+mn-lt"/>
                <a:cs typeface="+mn-lt"/>
              </a:rPr>
              <a:t>, Joos. “Smote.” </a:t>
            </a:r>
            <a:r>
              <a:rPr lang="en-US" i="1">
                <a:ea typeface="+mn-lt"/>
                <a:cs typeface="+mn-lt"/>
              </a:rPr>
              <a:t>Medium</a:t>
            </a:r>
            <a:r>
              <a:rPr lang="en-US">
                <a:ea typeface="+mn-lt"/>
                <a:cs typeface="+mn-lt"/>
              </a:rPr>
              <a:t>, Towards Data Science, 30 Aug. 2021, </a:t>
            </a:r>
            <a:r>
              <a:rPr lang="en-US">
                <a:ea typeface="+mn-lt"/>
                <a:cs typeface="+mn-lt"/>
                <a:hlinkClick r:id="rId5"/>
              </a:rPr>
              <a:t>https://towardsdatascience.com/smote-fdce2f605729</a:t>
            </a:r>
            <a:r>
              <a:rPr lang="en-US">
                <a:ea typeface="+mn-lt"/>
                <a:cs typeface="+mn-lt"/>
              </a:rPr>
              <a:t>. </a:t>
            </a:r>
          </a:p>
          <a:p>
            <a:r>
              <a:rPr lang="en-US">
                <a:ea typeface="+mn-lt"/>
                <a:cs typeface="+mn-lt"/>
              </a:rPr>
              <a:t>J. Kong, W. Kowalczyk, D. A. Nguyen, T. Bäck and S. Menzel, "Hyperparameter </a:t>
            </a:r>
            <a:r>
              <a:rPr lang="en-US" err="1">
                <a:ea typeface="+mn-lt"/>
                <a:cs typeface="+mn-lt"/>
              </a:rPr>
              <a:t>Optimisation</a:t>
            </a:r>
            <a:r>
              <a:rPr lang="en-US">
                <a:ea typeface="+mn-lt"/>
                <a:cs typeface="+mn-lt"/>
              </a:rPr>
              <a:t> for Improving Classification under Class Imbalance," 2019 IEEE Symposium Series on Computational Intelligence (SSCI), 2019, pp. 3072-3078, </a:t>
            </a:r>
            <a:r>
              <a:rPr lang="en-US" err="1">
                <a:ea typeface="+mn-lt"/>
                <a:cs typeface="+mn-lt"/>
              </a:rPr>
              <a:t>doi</a:t>
            </a:r>
            <a:r>
              <a:rPr lang="en-US">
                <a:ea typeface="+mn-lt"/>
                <a:cs typeface="+mn-lt"/>
              </a:rPr>
              <a:t>: 10.1109/SSCI44817.2019.9002679</a:t>
            </a:r>
          </a:p>
          <a:p>
            <a:pPr>
              <a:buFont typeface="Arial" pitchFamily="34" charset="0"/>
              <a:buChar char="•"/>
            </a:pPr>
            <a:r>
              <a:rPr lang="en-US" i="1">
                <a:ea typeface="+mn-lt"/>
                <a:cs typeface="+mn-lt"/>
              </a:rPr>
              <a:t>KNN(K-Nearest Neighbour) algorithm, </a:t>
            </a:r>
            <a:r>
              <a:rPr lang="en-US" i="1" err="1">
                <a:ea typeface="+mn-lt"/>
                <a:cs typeface="+mn-lt"/>
              </a:rPr>
              <a:t>maths</a:t>
            </a:r>
            <a:r>
              <a:rPr lang="en-US" i="1">
                <a:ea typeface="+mn-lt"/>
                <a:cs typeface="+mn-lt"/>
              </a:rPr>
              <a:t> behind it and how to find the best value for K</a:t>
            </a:r>
            <a:r>
              <a:rPr lang="en-US">
                <a:ea typeface="+mn-lt"/>
                <a:cs typeface="+mn-lt"/>
              </a:rPr>
              <a:t>. (2019, October 25). Medium. Retrieved March 16, 2022, from </a:t>
            </a:r>
            <a:r>
              <a:rPr lang="en-US">
                <a:ea typeface="+mn-lt"/>
                <a:cs typeface="+mn-lt"/>
                <a:hlinkClick r:id="rId6"/>
              </a:rPr>
              <a:t>https://medium.com/@rdhawan201455/knn-k-nearest-neighbour-algorithm-maths-behind-it-and-how-to-find-the-best-value-for-k-6ff5b0955e3d</a:t>
            </a:r>
            <a:endParaRPr lang="en-US"/>
          </a:p>
          <a:p>
            <a:r>
              <a:rPr lang="en-US">
                <a:ea typeface="+mn-lt"/>
                <a:cs typeface="+mn-lt"/>
              </a:rPr>
              <a:t>Molnar, C. (2022, March 4). </a:t>
            </a:r>
            <a:r>
              <a:rPr lang="en-US" i="1">
                <a:ea typeface="+mn-lt"/>
                <a:cs typeface="+mn-lt"/>
              </a:rPr>
              <a:t>Interpretable machine learning</a:t>
            </a:r>
            <a:r>
              <a:rPr lang="en-US">
                <a:ea typeface="+mn-lt"/>
                <a:cs typeface="+mn-lt"/>
              </a:rPr>
              <a:t>. 5.2 Logistic Regression. Retrieved March 16, 2022, from </a:t>
            </a:r>
            <a:r>
              <a:rPr lang="en-US">
                <a:ea typeface="+mn-lt"/>
                <a:cs typeface="+mn-lt"/>
                <a:hlinkClick r:id="rId7"/>
              </a:rPr>
              <a:t>https://christophm.github.io/interpretable-ml-book/logistic.html</a:t>
            </a:r>
            <a:r>
              <a:rPr lang="en-US">
                <a:ea typeface="+mn-lt"/>
                <a:cs typeface="+mn-lt"/>
              </a:rPr>
              <a:t> </a:t>
            </a:r>
            <a:endParaRPr lang="en-US"/>
          </a:p>
          <a:p>
            <a:pPr>
              <a:buFont typeface="Arial" pitchFamily="34" charset="0"/>
              <a:buChar char="•"/>
            </a:pPr>
            <a:r>
              <a:rPr lang="en-US">
                <a:ea typeface="+mn-lt"/>
                <a:cs typeface="+mn-lt"/>
              </a:rPr>
              <a:t>Rai, K. (2020, June 14). </a:t>
            </a:r>
            <a:r>
              <a:rPr lang="en-US" i="1">
                <a:ea typeface="+mn-lt"/>
                <a:cs typeface="+mn-lt"/>
              </a:rPr>
              <a:t>The math behind Logistic Regression | by Khushwant Rai | Analytics Vidhya</a:t>
            </a:r>
            <a:r>
              <a:rPr lang="en-US">
                <a:ea typeface="+mn-lt"/>
                <a:cs typeface="+mn-lt"/>
              </a:rPr>
              <a:t>. Medium. Retrieved March 16, 2022, from </a:t>
            </a:r>
            <a:r>
              <a:rPr lang="en-US">
                <a:ea typeface="+mn-lt"/>
                <a:cs typeface="+mn-lt"/>
                <a:hlinkClick r:id="rId8"/>
              </a:rPr>
              <a:t>https://medium.com/analytics-vidhya/the-math-behind-logistic-regression-c2f04ca27bca</a:t>
            </a:r>
            <a:endParaRPr lang="en-US"/>
          </a:p>
          <a:p>
            <a:r>
              <a:rPr lang="en-US" err="1">
                <a:ea typeface="+mn-lt"/>
                <a:cs typeface="+mn-lt"/>
              </a:rPr>
              <a:t>Seanny</a:t>
            </a:r>
            <a:r>
              <a:rPr lang="en-US">
                <a:ea typeface="+mn-lt"/>
                <a:cs typeface="+mn-lt"/>
              </a:rPr>
              <a:t>. (2020). </a:t>
            </a:r>
            <a:r>
              <a:rPr lang="en-US" i="1">
                <a:ea typeface="+mn-lt"/>
                <a:cs typeface="+mn-lt"/>
              </a:rPr>
              <a:t>Credit card approval prediction</a:t>
            </a:r>
            <a:r>
              <a:rPr lang="en-US">
                <a:ea typeface="+mn-lt"/>
                <a:cs typeface="+mn-lt"/>
              </a:rPr>
              <a:t>. Kaggle. Retrieved March 15, 2022, from </a:t>
            </a:r>
            <a:r>
              <a:rPr lang="en-US">
                <a:ea typeface="+mn-lt"/>
                <a:cs typeface="+mn-lt"/>
                <a:hlinkClick r:id="rId9"/>
              </a:rPr>
              <a:t>https://www.kaggle.com/rikdifos/credit-card-approval-prediction</a:t>
            </a:r>
            <a:r>
              <a:rPr lang="en-US">
                <a:ea typeface="+mn-lt"/>
                <a:cs typeface="+mn-lt"/>
              </a:rPr>
              <a:t> </a:t>
            </a:r>
            <a:endParaRPr lang="en-US"/>
          </a:p>
          <a:p>
            <a:r>
              <a:rPr lang="en-US">
                <a:ea typeface="+mn-lt"/>
                <a:cs typeface="+mn-lt"/>
              </a:rPr>
              <a:t>Yiu, T. (2019, June 12). </a:t>
            </a:r>
            <a:r>
              <a:rPr lang="en-US" i="1">
                <a:ea typeface="+mn-lt"/>
                <a:cs typeface="+mn-lt"/>
              </a:rPr>
              <a:t>Understanding Random Forest. How the Algorithm Works and Why it Is… | by Tony Yiu</a:t>
            </a:r>
            <a:r>
              <a:rPr lang="en-US">
                <a:ea typeface="+mn-lt"/>
                <a:cs typeface="+mn-lt"/>
              </a:rPr>
              <a:t>. Towards Data Science. Retrieved March 16, 2022, from </a:t>
            </a:r>
            <a:r>
              <a:rPr lang="en-US">
                <a:ea typeface="+mn-lt"/>
                <a:cs typeface="+mn-lt"/>
                <a:hlinkClick r:id="rId10"/>
              </a:rPr>
              <a:t>https://towardsdatascience.com/understanding-random-forest-58381e0602d2</a:t>
            </a:r>
            <a:endParaRPr lang="en-US"/>
          </a:p>
          <a:p>
            <a:endParaRPr lang="en-US">
              <a:solidFill>
                <a:srgbClr val="595959"/>
              </a:solidFill>
            </a:endParaRPr>
          </a:p>
          <a:p>
            <a:pPr>
              <a:buFont typeface="Arial" pitchFamily="18" charset="2"/>
            </a:pPr>
            <a:endParaRPr lang="en-US" spc="0">
              <a:solidFill>
                <a:srgbClr val="262626"/>
              </a:solidFill>
            </a:endParaRPr>
          </a:p>
          <a:p>
            <a:endParaRPr lang="en-US"/>
          </a:p>
        </p:txBody>
      </p:sp>
    </p:spTree>
    <p:extLst>
      <p:ext uri="{BB962C8B-B14F-4D97-AF65-F5344CB8AC3E}">
        <p14:creationId xmlns:p14="http://schemas.microsoft.com/office/powerpoint/2010/main" val="2789469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0D83C-B930-4AA3-91AD-8389A09CE717}"/>
              </a:ext>
            </a:extLst>
          </p:cNvPr>
          <p:cNvSpPr>
            <a:spLocks noGrp="1"/>
          </p:cNvSpPr>
          <p:nvPr>
            <p:ph type="title"/>
          </p:nvPr>
        </p:nvSpPr>
        <p:spPr/>
        <p:txBody>
          <a:bodyPr/>
          <a:lstStyle/>
          <a:p>
            <a:pPr algn="ctr"/>
            <a:r>
              <a:rPr lang="en-US"/>
              <a:t>Appendix</a:t>
            </a:r>
          </a:p>
        </p:txBody>
      </p:sp>
      <p:sp>
        <p:nvSpPr>
          <p:cNvPr id="7" name="TextBox 6">
            <a:extLst>
              <a:ext uri="{FF2B5EF4-FFF2-40B4-BE49-F238E27FC236}">
                <a16:creationId xmlns:a16="http://schemas.microsoft.com/office/drawing/2014/main" id="{AAA5FE42-60DA-496F-84DB-1501E1A4EA1E}"/>
              </a:ext>
            </a:extLst>
          </p:cNvPr>
          <p:cNvSpPr txBox="1"/>
          <p:nvPr/>
        </p:nvSpPr>
        <p:spPr>
          <a:xfrm>
            <a:off x="1194408" y="1592240"/>
            <a:ext cx="58798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spc="10" dirty="0">
                <a:solidFill>
                  <a:srgbClr val="46464A"/>
                </a:solidFill>
              </a:rPr>
              <a:t>Performing SMOTE to fix Imbalanced data:</a:t>
            </a:r>
          </a:p>
        </p:txBody>
      </p:sp>
      <p:sp>
        <p:nvSpPr>
          <p:cNvPr id="9" name="TextBox 8">
            <a:extLst>
              <a:ext uri="{FF2B5EF4-FFF2-40B4-BE49-F238E27FC236}">
                <a16:creationId xmlns:a16="http://schemas.microsoft.com/office/drawing/2014/main" id="{05C4936D-58EC-4D01-BD21-DC39F10562FE}"/>
              </a:ext>
            </a:extLst>
          </p:cNvPr>
          <p:cNvSpPr txBox="1"/>
          <p:nvPr/>
        </p:nvSpPr>
        <p:spPr>
          <a:xfrm>
            <a:off x="1194408" y="4590270"/>
            <a:ext cx="36610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spc="10" dirty="0">
                <a:solidFill>
                  <a:srgbClr val="46464A"/>
                </a:solidFill>
              </a:rPr>
              <a:t>Convert Features to Binary:</a:t>
            </a:r>
          </a:p>
        </p:txBody>
      </p:sp>
      <p:pic>
        <p:nvPicPr>
          <p:cNvPr id="6" name="Picture 9" descr="Graphical user interface, text&#10;&#10;Description automatically generated">
            <a:extLst>
              <a:ext uri="{FF2B5EF4-FFF2-40B4-BE49-F238E27FC236}">
                <a16:creationId xmlns:a16="http://schemas.microsoft.com/office/drawing/2014/main" id="{7A3DF8E4-CA20-4D08-CC0A-C6A205AA93CB}"/>
              </a:ext>
            </a:extLst>
          </p:cNvPr>
          <p:cNvPicPr>
            <a:picLocks noGrp="1" noChangeAspect="1"/>
          </p:cNvPicPr>
          <p:nvPr>
            <p:ph idx="1"/>
          </p:nvPr>
        </p:nvPicPr>
        <p:blipFill>
          <a:blip r:embed="rId2"/>
          <a:stretch>
            <a:fillRect/>
          </a:stretch>
        </p:blipFill>
        <p:spPr>
          <a:xfrm>
            <a:off x="1261872" y="1930771"/>
            <a:ext cx="6262898" cy="2690198"/>
          </a:xfrm>
        </p:spPr>
      </p:pic>
      <p:pic>
        <p:nvPicPr>
          <p:cNvPr id="10" name="Picture 10" descr="Text&#10;&#10;Description automatically generated">
            <a:extLst>
              <a:ext uri="{FF2B5EF4-FFF2-40B4-BE49-F238E27FC236}">
                <a16:creationId xmlns:a16="http://schemas.microsoft.com/office/drawing/2014/main" id="{5DE264EA-E439-B338-7F91-C52220341E37}"/>
              </a:ext>
            </a:extLst>
          </p:cNvPr>
          <p:cNvPicPr>
            <a:picLocks noChangeAspect="1"/>
          </p:cNvPicPr>
          <p:nvPr/>
        </p:nvPicPr>
        <p:blipFill>
          <a:blip r:embed="rId3"/>
          <a:stretch>
            <a:fillRect/>
          </a:stretch>
        </p:blipFill>
        <p:spPr>
          <a:xfrm>
            <a:off x="1258229" y="4957412"/>
            <a:ext cx="3226419" cy="1803247"/>
          </a:xfrm>
          <a:prstGeom prst="rect">
            <a:avLst/>
          </a:prstGeom>
        </p:spPr>
      </p:pic>
    </p:spTree>
    <p:extLst>
      <p:ext uri="{BB962C8B-B14F-4D97-AF65-F5344CB8AC3E}">
        <p14:creationId xmlns:p14="http://schemas.microsoft.com/office/powerpoint/2010/main" val="1123421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CA38C-8E7A-42E3-BC23-28129E328C42}"/>
              </a:ext>
            </a:extLst>
          </p:cNvPr>
          <p:cNvSpPr>
            <a:spLocks noGrp="1"/>
          </p:cNvSpPr>
          <p:nvPr>
            <p:ph type="title"/>
          </p:nvPr>
        </p:nvSpPr>
        <p:spPr>
          <a:xfrm>
            <a:off x="611139" y="748067"/>
            <a:ext cx="4201203" cy="974345"/>
          </a:xfrm>
        </p:spPr>
        <p:txBody>
          <a:bodyPr>
            <a:normAutofit fontScale="90000"/>
          </a:bodyPr>
          <a:lstStyle/>
          <a:p>
            <a:r>
              <a:rPr lang="en-US">
                <a:ea typeface="+mj-lt"/>
                <a:cs typeface="+mj-lt"/>
              </a:rPr>
              <a:t>Appendix cont.</a:t>
            </a:r>
            <a:endParaRPr lang="en-US"/>
          </a:p>
        </p:txBody>
      </p:sp>
      <p:sp>
        <p:nvSpPr>
          <p:cNvPr id="6" name="TextBox 5">
            <a:extLst>
              <a:ext uri="{FF2B5EF4-FFF2-40B4-BE49-F238E27FC236}">
                <a16:creationId xmlns:a16="http://schemas.microsoft.com/office/drawing/2014/main" id="{C5325CB9-2DB3-4E1D-B3EB-1668D1640D16}"/>
              </a:ext>
            </a:extLst>
          </p:cNvPr>
          <p:cNvSpPr txBox="1"/>
          <p:nvPr/>
        </p:nvSpPr>
        <p:spPr>
          <a:xfrm>
            <a:off x="612475" y="3013494"/>
            <a:ext cx="381290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pc="10" dirty="0">
                <a:solidFill>
                  <a:srgbClr val="46464A"/>
                </a:solidFill>
              </a:rPr>
              <a:t>Correlation plot amongst features is largely uncorrelated apart from "size of family" and “number of children”</a:t>
            </a:r>
          </a:p>
          <a:p>
            <a:endParaRPr lang="en-US" dirty="0"/>
          </a:p>
        </p:txBody>
      </p:sp>
      <p:pic>
        <p:nvPicPr>
          <p:cNvPr id="8" name="Picture 8" descr="Chart, treemap chart&#10;&#10;Description automatically generated">
            <a:extLst>
              <a:ext uri="{FF2B5EF4-FFF2-40B4-BE49-F238E27FC236}">
                <a16:creationId xmlns:a16="http://schemas.microsoft.com/office/drawing/2014/main" id="{425BEE14-0BDF-5485-ADBD-9F4914977CAA}"/>
              </a:ext>
            </a:extLst>
          </p:cNvPr>
          <p:cNvPicPr>
            <a:picLocks noChangeAspect="1"/>
          </p:cNvPicPr>
          <p:nvPr/>
        </p:nvPicPr>
        <p:blipFill>
          <a:blip r:embed="rId2"/>
          <a:stretch>
            <a:fillRect/>
          </a:stretch>
        </p:blipFill>
        <p:spPr>
          <a:xfrm>
            <a:off x="5304789" y="750586"/>
            <a:ext cx="5982103" cy="6104485"/>
          </a:xfrm>
          <a:prstGeom prst="rect">
            <a:avLst/>
          </a:prstGeom>
        </p:spPr>
      </p:pic>
      <p:pic>
        <p:nvPicPr>
          <p:cNvPr id="7" name="Picture 7" descr="A picture containing text&#10;&#10;Description automatically generated">
            <a:extLst>
              <a:ext uri="{FF2B5EF4-FFF2-40B4-BE49-F238E27FC236}">
                <a16:creationId xmlns:a16="http://schemas.microsoft.com/office/drawing/2014/main" id="{39B8894B-CD69-CAD3-314B-4F1C8CC4F2FD}"/>
              </a:ext>
            </a:extLst>
          </p:cNvPr>
          <p:cNvPicPr>
            <a:picLocks noChangeAspect="1"/>
          </p:cNvPicPr>
          <p:nvPr/>
        </p:nvPicPr>
        <p:blipFill>
          <a:blip r:embed="rId3"/>
          <a:stretch>
            <a:fillRect/>
          </a:stretch>
        </p:blipFill>
        <p:spPr>
          <a:xfrm>
            <a:off x="3869473" y="-887"/>
            <a:ext cx="7417419" cy="754480"/>
          </a:xfrm>
          <a:prstGeom prst="rect">
            <a:avLst/>
          </a:prstGeom>
        </p:spPr>
      </p:pic>
    </p:spTree>
    <p:extLst>
      <p:ext uri="{BB962C8B-B14F-4D97-AF65-F5344CB8AC3E}">
        <p14:creationId xmlns:p14="http://schemas.microsoft.com/office/powerpoint/2010/main" val="2413790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7123B-5946-43D8-A37C-F29962FED0AC}"/>
              </a:ext>
            </a:extLst>
          </p:cNvPr>
          <p:cNvSpPr>
            <a:spLocks noGrp="1"/>
          </p:cNvSpPr>
          <p:nvPr>
            <p:ph type="title"/>
          </p:nvPr>
        </p:nvSpPr>
        <p:spPr>
          <a:xfrm>
            <a:off x="523008" y="539028"/>
            <a:ext cx="4607117" cy="1325562"/>
          </a:xfrm>
        </p:spPr>
        <p:txBody>
          <a:bodyPr vert="horz" lIns="91440" tIns="45720" rIns="91440" bIns="45720" rtlCol="0" anchor="b">
            <a:normAutofit/>
          </a:bodyPr>
          <a:lstStyle/>
          <a:p>
            <a:r>
              <a:rPr lang="en-US"/>
              <a:t>Appendix cont.</a:t>
            </a:r>
          </a:p>
        </p:txBody>
      </p:sp>
      <p:pic>
        <p:nvPicPr>
          <p:cNvPr id="3" name="Picture 3" descr="Graphical user interface, text, application, email&#10;&#10;Description automatically generated">
            <a:extLst>
              <a:ext uri="{FF2B5EF4-FFF2-40B4-BE49-F238E27FC236}">
                <a16:creationId xmlns:a16="http://schemas.microsoft.com/office/drawing/2014/main" id="{B1DA7A49-2540-6934-3C7F-17536313C97A}"/>
              </a:ext>
            </a:extLst>
          </p:cNvPr>
          <p:cNvPicPr>
            <a:picLocks noChangeAspect="1"/>
          </p:cNvPicPr>
          <p:nvPr/>
        </p:nvPicPr>
        <p:blipFill>
          <a:blip r:embed="rId2"/>
          <a:stretch>
            <a:fillRect/>
          </a:stretch>
        </p:blipFill>
        <p:spPr>
          <a:xfrm>
            <a:off x="6346264" y="-3774"/>
            <a:ext cx="4858446" cy="1697941"/>
          </a:xfrm>
          <a:prstGeom prst="rect">
            <a:avLst/>
          </a:prstGeom>
        </p:spPr>
      </p:pic>
      <p:pic>
        <p:nvPicPr>
          <p:cNvPr id="4" name="Picture 4" descr="Graphical user interface, text, application, email&#10;&#10;Description automatically generated">
            <a:extLst>
              <a:ext uri="{FF2B5EF4-FFF2-40B4-BE49-F238E27FC236}">
                <a16:creationId xmlns:a16="http://schemas.microsoft.com/office/drawing/2014/main" id="{13CEB08B-4EBF-567F-288E-408DF1EC0D0C}"/>
              </a:ext>
            </a:extLst>
          </p:cNvPr>
          <p:cNvPicPr>
            <a:picLocks noChangeAspect="1"/>
          </p:cNvPicPr>
          <p:nvPr/>
        </p:nvPicPr>
        <p:blipFill>
          <a:blip r:embed="rId3"/>
          <a:stretch>
            <a:fillRect/>
          </a:stretch>
        </p:blipFill>
        <p:spPr>
          <a:xfrm>
            <a:off x="523008" y="2688063"/>
            <a:ext cx="5715367" cy="1575949"/>
          </a:xfrm>
          <a:prstGeom prst="rect">
            <a:avLst/>
          </a:prstGeom>
        </p:spPr>
      </p:pic>
      <p:pic>
        <p:nvPicPr>
          <p:cNvPr id="5" name="Picture 5" descr="Chart, waterfall chart&#10;&#10;Description automatically generated">
            <a:extLst>
              <a:ext uri="{FF2B5EF4-FFF2-40B4-BE49-F238E27FC236}">
                <a16:creationId xmlns:a16="http://schemas.microsoft.com/office/drawing/2014/main" id="{E43B7132-3A52-0CD8-2AE5-FA54ABEB5D7F}"/>
              </a:ext>
            </a:extLst>
          </p:cNvPr>
          <p:cNvPicPr>
            <a:picLocks noChangeAspect="1"/>
          </p:cNvPicPr>
          <p:nvPr/>
        </p:nvPicPr>
        <p:blipFill>
          <a:blip r:embed="rId4"/>
          <a:stretch>
            <a:fillRect/>
          </a:stretch>
        </p:blipFill>
        <p:spPr>
          <a:xfrm>
            <a:off x="6343070" y="1687375"/>
            <a:ext cx="2707482" cy="2477604"/>
          </a:xfrm>
          <a:prstGeom prst="rect">
            <a:avLst/>
          </a:prstGeom>
        </p:spPr>
      </p:pic>
      <p:pic>
        <p:nvPicPr>
          <p:cNvPr id="6" name="Picture 6" descr="Chart&#10;&#10;Description automatically generated">
            <a:extLst>
              <a:ext uri="{FF2B5EF4-FFF2-40B4-BE49-F238E27FC236}">
                <a16:creationId xmlns:a16="http://schemas.microsoft.com/office/drawing/2014/main" id="{6364DCAC-DBCD-DEF4-F078-9F1CCD36C10F}"/>
              </a:ext>
            </a:extLst>
          </p:cNvPr>
          <p:cNvPicPr>
            <a:picLocks noChangeAspect="1"/>
          </p:cNvPicPr>
          <p:nvPr/>
        </p:nvPicPr>
        <p:blipFill>
          <a:blip r:embed="rId5"/>
          <a:stretch>
            <a:fillRect/>
          </a:stretch>
        </p:blipFill>
        <p:spPr>
          <a:xfrm>
            <a:off x="6339874" y="4159516"/>
            <a:ext cx="4397298" cy="2516235"/>
          </a:xfrm>
          <a:prstGeom prst="rect">
            <a:avLst/>
          </a:prstGeom>
        </p:spPr>
      </p:pic>
      <p:pic>
        <p:nvPicPr>
          <p:cNvPr id="7" name="Picture 7" descr="Graphical user interface, text, application&#10;&#10;Description automatically generated">
            <a:extLst>
              <a:ext uri="{FF2B5EF4-FFF2-40B4-BE49-F238E27FC236}">
                <a16:creationId xmlns:a16="http://schemas.microsoft.com/office/drawing/2014/main" id="{D240B565-44B2-63CA-02A8-5B7F6B098649}"/>
              </a:ext>
            </a:extLst>
          </p:cNvPr>
          <p:cNvPicPr>
            <a:picLocks noChangeAspect="1"/>
          </p:cNvPicPr>
          <p:nvPr/>
        </p:nvPicPr>
        <p:blipFill>
          <a:blip r:embed="rId6"/>
          <a:stretch>
            <a:fillRect/>
          </a:stretch>
        </p:blipFill>
        <p:spPr>
          <a:xfrm>
            <a:off x="523008" y="4733047"/>
            <a:ext cx="5715366" cy="1942704"/>
          </a:xfrm>
          <a:prstGeom prst="rect">
            <a:avLst/>
          </a:prstGeom>
        </p:spPr>
      </p:pic>
      <p:sp>
        <p:nvSpPr>
          <p:cNvPr id="10" name="TextBox 9">
            <a:extLst>
              <a:ext uri="{FF2B5EF4-FFF2-40B4-BE49-F238E27FC236}">
                <a16:creationId xmlns:a16="http://schemas.microsoft.com/office/drawing/2014/main" id="{E8514C27-A883-9EB4-8D9F-A26123B9F1A5}"/>
              </a:ext>
            </a:extLst>
          </p:cNvPr>
          <p:cNvSpPr txBox="1"/>
          <p:nvPr/>
        </p:nvSpPr>
        <p:spPr>
          <a:xfrm>
            <a:off x="4503690" y="372007"/>
            <a:ext cx="181285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spc="10" dirty="0">
                <a:solidFill>
                  <a:srgbClr val="46464A"/>
                </a:solidFill>
              </a:rPr>
              <a:t>Random Forest Model</a:t>
            </a:r>
            <a:r>
              <a:rPr lang="en-US" spc="10" dirty="0">
                <a:solidFill>
                  <a:srgbClr val="46464A"/>
                </a:solidFill>
              </a:rPr>
              <a:t>:</a:t>
            </a:r>
          </a:p>
        </p:txBody>
      </p:sp>
      <p:sp>
        <p:nvSpPr>
          <p:cNvPr id="11" name="TextBox 10">
            <a:extLst>
              <a:ext uri="{FF2B5EF4-FFF2-40B4-BE49-F238E27FC236}">
                <a16:creationId xmlns:a16="http://schemas.microsoft.com/office/drawing/2014/main" id="{F6F06D1C-14E2-3736-5811-8CE0EDA99B8B}"/>
              </a:ext>
            </a:extLst>
          </p:cNvPr>
          <p:cNvSpPr txBox="1"/>
          <p:nvPr/>
        </p:nvSpPr>
        <p:spPr>
          <a:xfrm>
            <a:off x="808116" y="2052153"/>
            <a:ext cx="559188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spc="10" dirty="0">
                <a:solidFill>
                  <a:srgbClr val="46464A"/>
                </a:solidFill>
              </a:rPr>
              <a:t>Random Forest Test Model Confusion Matrix:</a:t>
            </a:r>
          </a:p>
        </p:txBody>
      </p:sp>
      <p:sp>
        <p:nvSpPr>
          <p:cNvPr id="14" name="TextBox 1">
            <a:extLst>
              <a:ext uri="{FF2B5EF4-FFF2-40B4-BE49-F238E27FC236}">
                <a16:creationId xmlns:a16="http://schemas.microsoft.com/office/drawing/2014/main" id="{33E0C22A-CFAE-F2B3-9A89-C665FFDE1C50}"/>
              </a:ext>
            </a:extLst>
          </p:cNvPr>
          <p:cNvSpPr txBox="1"/>
          <p:nvPr/>
        </p:nvSpPr>
        <p:spPr>
          <a:xfrm>
            <a:off x="2007285" y="4363715"/>
            <a:ext cx="312284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spc="10" dirty="0">
                <a:solidFill>
                  <a:srgbClr val="46464A"/>
                </a:solidFill>
              </a:rPr>
              <a:t>ROC of Random Forest:</a:t>
            </a:r>
          </a:p>
        </p:txBody>
      </p:sp>
    </p:spTree>
    <p:extLst>
      <p:ext uri="{BB962C8B-B14F-4D97-AF65-F5344CB8AC3E}">
        <p14:creationId xmlns:p14="http://schemas.microsoft.com/office/powerpoint/2010/main" val="472063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B63A-7BB1-4995-85D5-ECE4BAB66FA3}"/>
              </a:ext>
            </a:extLst>
          </p:cNvPr>
          <p:cNvSpPr>
            <a:spLocks noGrp="1"/>
          </p:cNvSpPr>
          <p:nvPr>
            <p:ph type="title"/>
          </p:nvPr>
        </p:nvSpPr>
        <p:spPr>
          <a:xfrm>
            <a:off x="545510" y="972409"/>
            <a:ext cx="10722007" cy="843838"/>
          </a:xfrm>
        </p:spPr>
        <p:txBody>
          <a:bodyPr/>
          <a:lstStyle/>
          <a:p>
            <a:pPr algn="ctr"/>
            <a:r>
              <a:rPr lang="en-US"/>
              <a:t>Inspiration for Project</a:t>
            </a:r>
          </a:p>
        </p:txBody>
      </p:sp>
      <p:sp>
        <p:nvSpPr>
          <p:cNvPr id="3" name="Content Placeholder 2">
            <a:extLst>
              <a:ext uri="{FF2B5EF4-FFF2-40B4-BE49-F238E27FC236}">
                <a16:creationId xmlns:a16="http://schemas.microsoft.com/office/drawing/2014/main" id="{5E309667-E9B8-4626-A6FD-42C739C903D5}"/>
              </a:ext>
            </a:extLst>
          </p:cNvPr>
          <p:cNvSpPr>
            <a:spLocks noGrp="1"/>
          </p:cNvSpPr>
          <p:nvPr>
            <p:ph idx="1"/>
          </p:nvPr>
        </p:nvSpPr>
        <p:spPr>
          <a:xfrm>
            <a:off x="692562" y="2074041"/>
            <a:ext cx="9690187" cy="4351337"/>
          </a:xfrm>
        </p:spPr>
        <p:txBody>
          <a:bodyPr vert="horz" lIns="91440" tIns="45720" rIns="91440" bIns="45720" rtlCol="0" anchor="t">
            <a:normAutofit/>
          </a:bodyPr>
          <a:lstStyle/>
          <a:p>
            <a:r>
              <a:rPr lang="en-US" sz="1800" dirty="0">
                <a:ea typeface="+mn-lt"/>
                <a:cs typeface="+mn-lt"/>
              </a:rPr>
              <a:t>We took on this project because we want to learn how to effectively underwrite risk and predict whether a candidate should or should not receive a credit card.</a:t>
            </a:r>
            <a:endParaRPr lang="en-US" sz="1800" dirty="0"/>
          </a:p>
          <a:p>
            <a:r>
              <a:rPr lang="en-US" sz="1800" dirty="0">
                <a:ea typeface="+mn-lt"/>
                <a:cs typeface="+mn-lt"/>
              </a:rPr>
              <a:t>This project is important because models can directly affect the quality of life of those that interact with the algorithm. People use debt to finance investments, pay for school, or ease the pressure of day-to-day living. Credit cards play a pivotal role in the American financial system. An inadequate model can produce distorted predictions, which can harm the company's financial health and compromise the firm’s reputation</a:t>
            </a:r>
          </a:p>
        </p:txBody>
      </p:sp>
    </p:spTree>
    <p:extLst>
      <p:ext uri="{BB962C8B-B14F-4D97-AF65-F5344CB8AC3E}">
        <p14:creationId xmlns:p14="http://schemas.microsoft.com/office/powerpoint/2010/main" val="1671946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2FA5E-73E9-4460-9559-E08F17935E19}"/>
              </a:ext>
            </a:extLst>
          </p:cNvPr>
          <p:cNvSpPr>
            <a:spLocks noGrp="1"/>
          </p:cNvSpPr>
          <p:nvPr>
            <p:ph type="title"/>
          </p:nvPr>
        </p:nvSpPr>
        <p:spPr>
          <a:xfrm>
            <a:off x="632991" y="880710"/>
            <a:ext cx="10615625" cy="724457"/>
          </a:xfrm>
        </p:spPr>
        <p:txBody>
          <a:bodyPr>
            <a:normAutofit/>
          </a:bodyPr>
          <a:lstStyle/>
          <a:p>
            <a:pPr algn="ctr"/>
            <a:r>
              <a:rPr lang="en-US" sz="3200"/>
              <a:t>The Dataset</a:t>
            </a:r>
            <a:endParaRPr lang="en-US" dirty="0"/>
          </a:p>
        </p:txBody>
      </p:sp>
      <p:sp>
        <p:nvSpPr>
          <p:cNvPr id="3" name="Content Placeholder 2">
            <a:extLst>
              <a:ext uri="{FF2B5EF4-FFF2-40B4-BE49-F238E27FC236}">
                <a16:creationId xmlns:a16="http://schemas.microsoft.com/office/drawing/2014/main" id="{BC293DFA-824D-4C23-9A63-6FC5BCEF3D4F}"/>
              </a:ext>
            </a:extLst>
          </p:cNvPr>
          <p:cNvSpPr>
            <a:spLocks noGrp="1"/>
          </p:cNvSpPr>
          <p:nvPr>
            <p:ph idx="1"/>
          </p:nvPr>
        </p:nvSpPr>
        <p:spPr>
          <a:xfrm>
            <a:off x="7308376" y="1656737"/>
            <a:ext cx="3954210" cy="3889997"/>
          </a:xfrm>
        </p:spPr>
        <p:txBody>
          <a:bodyPr vert="horz" lIns="0" tIns="0" rIns="0" bIns="0" rtlCol="0" anchor="t">
            <a:normAutofit/>
          </a:bodyPr>
          <a:lstStyle/>
          <a:p>
            <a:r>
              <a:rPr lang="en-US" sz="1800" b="1" dirty="0"/>
              <a:t>Credit Card Approval Risk (26)</a:t>
            </a:r>
          </a:p>
          <a:p>
            <a:pPr lvl="1"/>
            <a:r>
              <a:rPr lang="en-US" spc="10" dirty="0"/>
              <a:t>dataset is split into two separate datasets: application record and credit record</a:t>
            </a:r>
          </a:p>
          <a:p>
            <a:pPr lvl="1"/>
            <a:r>
              <a:rPr lang="en-US" spc="10" dirty="0"/>
              <a:t>26 total variables</a:t>
            </a:r>
          </a:p>
          <a:p>
            <a:pPr lvl="2"/>
            <a:r>
              <a:rPr lang="en-US" sz="1800" spc="10" dirty="0"/>
              <a:t>4 continuous variables, e.g., Annual Income</a:t>
            </a:r>
            <a:endParaRPr lang="en-US" sz="1800" dirty="0"/>
          </a:p>
          <a:p>
            <a:pPr lvl="2"/>
            <a:r>
              <a:rPr lang="en-US" sz="1800" spc="10" dirty="0"/>
              <a:t>1 ordinal, e.g., size of family </a:t>
            </a:r>
            <a:endParaRPr lang="en-US" sz="1800" dirty="0"/>
          </a:p>
          <a:p>
            <a:pPr lvl="2"/>
            <a:r>
              <a:rPr lang="en-US" sz="1800" spc="10" dirty="0"/>
              <a:t>21 discrete variables, e.g., Number of children, owns a car, owns a property</a:t>
            </a:r>
            <a:endParaRPr lang="en-US" sz="1800"/>
          </a:p>
          <a:p>
            <a:pPr lvl="1">
              <a:buFont typeface="Wingdings 2" pitchFamily="34" charset="0"/>
              <a:buChar char=""/>
            </a:pPr>
            <a:r>
              <a:rPr lang="en-US" spc="10" dirty="0"/>
              <a:t>438,557 data points in dataset</a:t>
            </a:r>
          </a:p>
          <a:p>
            <a:pPr marL="0" indent="0">
              <a:buNone/>
            </a:pPr>
            <a:endParaRPr lang="en-US" b="1" dirty="0"/>
          </a:p>
          <a:p>
            <a:endParaRPr lang="en-US" sz="1400" b="1"/>
          </a:p>
        </p:txBody>
      </p:sp>
      <p:pic>
        <p:nvPicPr>
          <p:cNvPr id="4" name="Picture 4">
            <a:extLst>
              <a:ext uri="{FF2B5EF4-FFF2-40B4-BE49-F238E27FC236}">
                <a16:creationId xmlns:a16="http://schemas.microsoft.com/office/drawing/2014/main" id="{5113ECAF-C118-0026-4ADB-F85C596B123B}"/>
              </a:ext>
            </a:extLst>
          </p:cNvPr>
          <p:cNvPicPr>
            <a:picLocks noChangeAspect="1"/>
          </p:cNvPicPr>
          <p:nvPr/>
        </p:nvPicPr>
        <p:blipFill>
          <a:blip r:embed="rId2"/>
          <a:stretch>
            <a:fillRect/>
          </a:stretch>
        </p:blipFill>
        <p:spPr>
          <a:xfrm>
            <a:off x="406735" y="1659085"/>
            <a:ext cx="6893877" cy="3533526"/>
          </a:xfrm>
          <a:prstGeom prst="rect">
            <a:avLst/>
          </a:prstGeom>
        </p:spPr>
      </p:pic>
      <p:sp>
        <p:nvSpPr>
          <p:cNvPr id="5" name="TextBox 4">
            <a:extLst>
              <a:ext uri="{FF2B5EF4-FFF2-40B4-BE49-F238E27FC236}">
                <a16:creationId xmlns:a16="http://schemas.microsoft.com/office/drawing/2014/main" id="{B1BB3D9C-BB35-F18E-455E-0CAC9568F279}"/>
              </a:ext>
            </a:extLst>
          </p:cNvPr>
          <p:cNvSpPr txBox="1"/>
          <p:nvPr/>
        </p:nvSpPr>
        <p:spPr>
          <a:xfrm>
            <a:off x="507801" y="5825151"/>
            <a:ext cx="1085202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ea typeface="+mn-lt"/>
                <a:cs typeface="+mn-lt"/>
              </a:rPr>
              <a:t>Goal: </a:t>
            </a:r>
            <a:br>
              <a:rPr lang="en-US" b="1" dirty="0">
                <a:ea typeface="+mn-lt"/>
                <a:cs typeface="+mn-lt"/>
              </a:rPr>
            </a:br>
            <a:r>
              <a:rPr lang="en-US" b="1" dirty="0">
                <a:ea typeface="+mn-lt"/>
                <a:cs typeface="+mn-lt"/>
              </a:rPr>
              <a:t>Determine important factors &amp; build a classification model to predict whether a candidate should receive a credit card</a:t>
            </a:r>
            <a:endParaRPr lang="en-US"/>
          </a:p>
        </p:txBody>
      </p:sp>
    </p:spTree>
    <p:extLst>
      <p:ext uri="{BB962C8B-B14F-4D97-AF65-F5344CB8AC3E}">
        <p14:creationId xmlns:p14="http://schemas.microsoft.com/office/powerpoint/2010/main" val="4137252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D8C50-0B83-4011-896C-8E67302105B1}"/>
              </a:ext>
            </a:extLst>
          </p:cNvPr>
          <p:cNvSpPr>
            <a:spLocks noGrp="1"/>
          </p:cNvSpPr>
          <p:nvPr>
            <p:ph type="title"/>
          </p:nvPr>
        </p:nvSpPr>
        <p:spPr>
          <a:xfrm>
            <a:off x="571324" y="739154"/>
            <a:ext cx="10628429" cy="750720"/>
          </a:xfrm>
        </p:spPr>
        <p:txBody>
          <a:bodyPr/>
          <a:lstStyle/>
          <a:p>
            <a:pPr algn="ctr"/>
            <a:r>
              <a:rPr lang="en-US"/>
              <a:t>Data Preparation</a:t>
            </a:r>
          </a:p>
        </p:txBody>
      </p:sp>
      <p:sp>
        <p:nvSpPr>
          <p:cNvPr id="3" name="Content Placeholder 2">
            <a:extLst>
              <a:ext uri="{FF2B5EF4-FFF2-40B4-BE49-F238E27FC236}">
                <a16:creationId xmlns:a16="http://schemas.microsoft.com/office/drawing/2014/main" id="{4DFF6F55-E44A-4181-946F-EC03A57BD345}"/>
              </a:ext>
            </a:extLst>
          </p:cNvPr>
          <p:cNvSpPr>
            <a:spLocks noGrp="1"/>
          </p:cNvSpPr>
          <p:nvPr>
            <p:ph idx="1"/>
          </p:nvPr>
        </p:nvSpPr>
        <p:spPr>
          <a:xfrm>
            <a:off x="745113" y="1566041"/>
            <a:ext cx="9585084" cy="4942543"/>
          </a:xfrm>
        </p:spPr>
        <p:txBody>
          <a:bodyPr vert="horz" lIns="0" tIns="0" rIns="0" bIns="0" rtlCol="0" anchor="t">
            <a:normAutofit/>
          </a:bodyPr>
          <a:lstStyle/>
          <a:p>
            <a:pPr marL="285750" indent="-285750"/>
            <a:r>
              <a:rPr lang="en-US" sz="1800" dirty="0">
                <a:ea typeface="+mn-lt"/>
                <a:cs typeface="+mn-lt"/>
              </a:rPr>
              <a:t>Created a binary dependent variable which was "1" if a candidate's status was 60 days past due, otherwise 0</a:t>
            </a:r>
          </a:p>
          <a:p>
            <a:pPr indent="-285750">
              <a:buFont typeface="Arial" pitchFamily="18" charset="2"/>
              <a:buChar char="•"/>
            </a:pPr>
            <a:r>
              <a:rPr lang="en-US" sz="1800" dirty="0">
                <a:ea typeface="+mn-lt"/>
                <a:cs typeface="+mn-lt"/>
              </a:rPr>
              <a:t>Converted factor columns into dummy variables</a:t>
            </a:r>
          </a:p>
          <a:p>
            <a:pPr indent="-285750">
              <a:buFont typeface="Arial,Sans-Serif" pitchFamily="18" charset="2"/>
              <a:buChar char="•"/>
            </a:pPr>
            <a:r>
              <a:rPr lang="en-US" sz="1800" dirty="0">
                <a:ea typeface="+mn-lt"/>
                <a:cs typeface="+mn-lt"/>
              </a:rPr>
              <a:t>Removed "NA" values from dataset</a:t>
            </a:r>
          </a:p>
          <a:p>
            <a:pPr indent="-285750">
              <a:buFont typeface="Arial,Sans-Serif" pitchFamily="18" charset="2"/>
              <a:buChar char="•"/>
            </a:pPr>
            <a:r>
              <a:rPr lang="en-US" sz="1800" dirty="0">
                <a:ea typeface="+mn-lt"/>
                <a:cs typeface="+mn-lt"/>
              </a:rPr>
              <a:t>Joined datasets: "credit application" and "credit record"</a:t>
            </a:r>
          </a:p>
          <a:p>
            <a:pPr indent="-285750">
              <a:buFont typeface="Arial,Sans-Serif" pitchFamily="18" charset="2"/>
              <a:buChar char="•"/>
            </a:pPr>
            <a:r>
              <a:rPr lang="en-US" sz="1800" dirty="0">
                <a:ea typeface="+mn-lt"/>
                <a:cs typeface="+mn-lt"/>
              </a:rPr>
              <a:t>Renamed features to improve readability of dataset</a:t>
            </a:r>
          </a:p>
          <a:p>
            <a:pPr indent="-285750">
              <a:buFont typeface="Arial,Sans-Serif" pitchFamily="18" charset="2"/>
              <a:buChar char="•"/>
            </a:pPr>
            <a:r>
              <a:rPr lang="en-US" sz="1800" dirty="0">
                <a:ea typeface="+mn-lt"/>
                <a:cs typeface="+mn-lt"/>
              </a:rPr>
              <a:t>Conducted feature selection to reduce multi-collinearity</a:t>
            </a:r>
          </a:p>
          <a:p>
            <a:pPr indent="-285750">
              <a:buFont typeface="Arial" pitchFamily="18" charset="2"/>
              <a:buChar char="•"/>
            </a:pPr>
            <a:r>
              <a:rPr lang="en-US" sz="1800" dirty="0">
                <a:ea typeface="+mn-lt"/>
                <a:cs typeface="+mn-lt"/>
              </a:rPr>
              <a:t>Partitioned data into training (80%) and testing (20%)</a:t>
            </a:r>
          </a:p>
          <a:p>
            <a:pPr indent="-285750">
              <a:buFont typeface="Arial" pitchFamily="18" charset="2"/>
              <a:buChar char="•"/>
            </a:pPr>
            <a:r>
              <a:rPr lang="en-US" sz="1800" dirty="0">
                <a:ea typeface="+mn-lt"/>
                <a:cs typeface="+mn-lt"/>
              </a:rPr>
              <a:t>Feature standardization</a:t>
            </a:r>
          </a:p>
          <a:p>
            <a:pPr indent="-285750">
              <a:buFont typeface="Arial" pitchFamily="18" charset="2"/>
              <a:buChar char="•"/>
            </a:pPr>
            <a:r>
              <a:rPr lang="en-US" sz="1800" dirty="0">
                <a:ea typeface="+mn-lt"/>
                <a:cs typeface="+mn-lt"/>
              </a:rPr>
              <a:t>Fixed the imbalance of credit risk in the training data using SMOTE</a:t>
            </a:r>
          </a:p>
          <a:p>
            <a:pPr indent="-285750">
              <a:buFont typeface="Arial" pitchFamily="18" charset="2"/>
              <a:buChar char="•"/>
            </a:pPr>
            <a:r>
              <a:rPr lang="en-US" sz="1800" dirty="0">
                <a:ea typeface="+mn-lt"/>
                <a:cs typeface="+mn-lt"/>
              </a:rPr>
              <a:t>Final dataset had 430,134 rows</a:t>
            </a:r>
          </a:p>
          <a:p>
            <a:pPr lvl="1"/>
            <a:endParaRPr lang="en-US" spc="10">
              <a:solidFill>
                <a:srgbClr val="000000"/>
              </a:solidFill>
            </a:endParaRPr>
          </a:p>
          <a:p>
            <a:pPr lvl="1"/>
            <a:endParaRPr lang="en-US" spc="10">
              <a:solidFill>
                <a:srgbClr val="000000"/>
              </a:solidFill>
            </a:endParaRPr>
          </a:p>
          <a:p>
            <a:pPr lvl="3"/>
            <a:endParaRPr lang="en-US" spc="10">
              <a:solidFill>
                <a:srgbClr val="000000"/>
              </a:solidFill>
            </a:endParaRPr>
          </a:p>
          <a:p>
            <a:pPr lvl="2"/>
            <a:endParaRPr lang="en-US" spc="10">
              <a:solidFill>
                <a:srgbClr val="000000"/>
              </a:solidFill>
            </a:endParaRPr>
          </a:p>
          <a:p>
            <a:pPr lvl="3"/>
            <a:endParaRPr lang="en-US" spc="10">
              <a:solidFill>
                <a:srgbClr val="000000"/>
              </a:solidFill>
            </a:endParaRPr>
          </a:p>
          <a:p>
            <a:pPr lvl="3"/>
            <a:endParaRPr lang="en-US" spc="10">
              <a:solidFill>
                <a:srgbClr val="000000"/>
              </a:solidFill>
            </a:endParaRPr>
          </a:p>
        </p:txBody>
      </p:sp>
    </p:spTree>
    <p:extLst>
      <p:ext uri="{BB962C8B-B14F-4D97-AF65-F5344CB8AC3E}">
        <p14:creationId xmlns:p14="http://schemas.microsoft.com/office/powerpoint/2010/main" val="1550510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A8AA8-454A-4770-A09F-6FA57E7D5D02}"/>
              </a:ext>
            </a:extLst>
          </p:cNvPr>
          <p:cNvSpPr>
            <a:spLocks noGrp="1"/>
          </p:cNvSpPr>
          <p:nvPr>
            <p:ph type="title"/>
          </p:nvPr>
        </p:nvSpPr>
        <p:spPr>
          <a:xfrm>
            <a:off x="553346" y="828934"/>
            <a:ext cx="10655166" cy="755440"/>
          </a:xfrm>
        </p:spPr>
        <p:txBody>
          <a:bodyPr/>
          <a:lstStyle/>
          <a:p>
            <a:pPr algn="ctr"/>
            <a:r>
              <a:rPr lang="en-US" dirty="0"/>
              <a:t>Exploratory Data Analysis</a:t>
            </a:r>
          </a:p>
        </p:txBody>
      </p:sp>
      <p:sp>
        <p:nvSpPr>
          <p:cNvPr id="5" name="TextBox 4">
            <a:extLst>
              <a:ext uri="{FF2B5EF4-FFF2-40B4-BE49-F238E27FC236}">
                <a16:creationId xmlns:a16="http://schemas.microsoft.com/office/drawing/2014/main" id="{C0F63ACC-4C5F-41AD-8E90-C54CA37DFC61}"/>
              </a:ext>
            </a:extLst>
          </p:cNvPr>
          <p:cNvSpPr txBox="1"/>
          <p:nvPr/>
        </p:nvSpPr>
        <p:spPr>
          <a:xfrm>
            <a:off x="701706" y="6058290"/>
            <a:ext cx="48398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pc="10">
                <a:solidFill>
                  <a:schemeClr val="tx1">
                    <a:lumMod val="65000"/>
                    <a:lumOff val="35000"/>
                  </a:schemeClr>
                </a:solidFill>
                <a:ea typeface="+mn-lt"/>
                <a:cs typeface="+mn-lt"/>
              </a:rPr>
              <a:t>Figure 1: Percentage of Male vs. Female</a:t>
            </a:r>
            <a:endParaRPr lang="en-US">
              <a:solidFill>
                <a:schemeClr val="tx1">
                  <a:lumMod val="65000"/>
                  <a:lumOff val="35000"/>
                </a:schemeClr>
              </a:solidFill>
            </a:endParaRPr>
          </a:p>
        </p:txBody>
      </p:sp>
      <p:sp>
        <p:nvSpPr>
          <p:cNvPr id="10" name="TextBox 9">
            <a:extLst>
              <a:ext uri="{FF2B5EF4-FFF2-40B4-BE49-F238E27FC236}">
                <a16:creationId xmlns:a16="http://schemas.microsoft.com/office/drawing/2014/main" id="{7D246ADF-99FD-4890-BB64-83FF5FC721F8}"/>
              </a:ext>
            </a:extLst>
          </p:cNvPr>
          <p:cNvSpPr txBox="1"/>
          <p:nvPr/>
        </p:nvSpPr>
        <p:spPr>
          <a:xfrm>
            <a:off x="5886222" y="6061064"/>
            <a:ext cx="535982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pc="10" dirty="0">
                <a:solidFill>
                  <a:schemeClr val="tx1">
                    <a:lumMod val="65000"/>
                    <a:lumOff val="35000"/>
                  </a:schemeClr>
                </a:solidFill>
                <a:ea typeface="+mn-lt"/>
                <a:cs typeface="+mn-lt"/>
              </a:rPr>
              <a:t>Figure 2: </a:t>
            </a:r>
            <a:r>
              <a:rPr lang="en-US" spc="10">
                <a:solidFill>
                  <a:schemeClr val="tx1">
                    <a:lumMod val="65000"/>
                    <a:lumOff val="35000"/>
                  </a:schemeClr>
                </a:solidFill>
                <a:ea typeface="+mn-lt"/>
                <a:cs typeface="+mn-lt"/>
              </a:rPr>
              <a:t>Females vs. Males at risk</a:t>
            </a:r>
            <a:br>
              <a:rPr lang="en-US" spc="10">
                <a:solidFill>
                  <a:schemeClr val="tx1">
                    <a:lumMod val="65000"/>
                    <a:lumOff val="35000"/>
                  </a:schemeClr>
                </a:solidFill>
                <a:ea typeface="+mn-lt"/>
                <a:cs typeface="+mn-lt"/>
              </a:rPr>
            </a:br>
            <a:r>
              <a:rPr lang="en-US" spc="10">
                <a:solidFill>
                  <a:schemeClr val="tx1">
                    <a:lumMod val="65000"/>
                    <a:lumOff val="35000"/>
                  </a:schemeClr>
                </a:solidFill>
                <a:ea typeface="+mn-lt"/>
                <a:cs typeface="+mn-lt"/>
              </a:rPr>
              <a:t>(defaulted on payments)</a:t>
            </a:r>
            <a:endParaRPr lang="en-US">
              <a:solidFill>
                <a:schemeClr val="tx1">
                  <a:lumMod val="65000"/>
                  <a:lumOff val="35000"/>
                </a:schemeClr>
              </a:solidFill>
            </a:endParaRPr>
          </a:p>
        </p:txBody>
      </p:sp>
      <p:pic>
        <p:nvPicPr>
          <p:cNvPr id="6" name="Picture 6" descr="Chart, pie chart&#10;&#10;Description automatically generated">
            <a:extLst>
              <a:ext uri="{FF2B5EF4-FFF2-40B4-BE49-F238E27FC236}">
                <a16:creationId xmlns:a16="http://schemas.microsoft.com/office/drawing/2014/main" id="{0AF2A85E-732C-BACF-5EAE-6435920B0F9F}"/>
              </a:ext>
            </a:extLst>
          </p:cNvPr>
          <p:cNvPicPr>
            <a:picLocks noChangeAspect="1"/>
          </p:cNvPicPr>
          <p:nvPr/>
        </p:nvPicPr>
        <p:blipFill>
          <a:blip r:embed="rId2"/>
          <a:stretch>
            <a:fillRect/>
          </a:stretch>
        </p:blipFill>
        <p:spPr>
          <a:xfrm>
            <a:off x="1070988" y="1757063"/>
            <a:ext cx="4109048" cy="4332473"/>
          </a:xfrm>
          <a:prstGeom prst="rect">
            <a:avLst/>
          </a:prstGeom>
        </p:spPr>
      </p:pic>
      <p:pic>
        <p:nvPicPr>
          <p:cNvPr id="7" name="Picture 6" descr="Chart, bar chart&#10;&#10;Description automatically generated">
            <a:extLst>
              <a:ext uri="{FF2B5EF4-FFF2-40B4-BE49-F238E27FC236}">
                <a16:creationId xmlns:a16="http://schemas.microsoft.com/office/drawing/2014/main" id="{9AD26CF5-7731-4407-B8EA-08AE754D54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6860" y="2462968"/>
            <a:ext cx="5363398" cy="3444143"/>
          </a:xfrm>
          <a:prstGeom prst="rect">
            <a:avLst/>
          </a:prstGeom>
        </p:spPr>
      </p:pic>
      <p:sp>
        <p:nvSpPr>
          <p:cNvPr id="3" name="TextBox 2">
            <a:extLst>
              <a:ext uri="{FF2B5EF4-FFF2-40B4-BE49-F238E27FC236}">
                <a16:creationId xmlns:a16="http://schemas.microsoft.com/office/drawing/2014/main" id="{F750C2E0-362B-2134-C6F2-5687913159C4}"/>
              </a:ext>
            </a:extLst>
          </p:cNvPr>
          <p:cNvSpPr txBox="1"/>
          <p:nvPr/>
        </p:nvSpPr>
        <p:spPr>
          <a:xfrm>
            <a:off x="7144084" y="2090821"/>
            <a:ext cx="29570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pc="10" dirty="0">
                <a:solidFill>
                  <a:schemeClr val="tx1">
                    <a:lumMod val="65000"/>
                    <a:lumOff val="35000"/>
                  </a:schemeClr>
                </a:solidFill>
                <a:ea typeface="+mn-lt"/>
                <a:cs typeface="+mn-lt"/>
              </a:rPr>
              <a:t>F (1): 8,067   M(1): 6,105</a:t>
            </a:r>
          </a:p>
        </p:txBody>
      </p:sp>
    </p:spTree>
    <p:extLst>
      <p:ext uri="{BB962C8B-B14F-4D97-AF65-F5344CB8AC3E}">
        <p14:creationId xmlns:p14="http://schemas.microsoft.com/office/powerpoint/2010/main" val="1442163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6F59D-3E32-4D78-91D7-27A494F69A45}"/>
              </a:ext>
            </a:extLst>
          </p:cNvPr>
          <p:cNvSpPr>
            <a:spLocks noGrp="1"/>
          </p:cNvSpPr>
          <p:nvPr>
            <p:ph type="title"/>
          </p:nvPr>
        </p:nvSpPr>
        <p:spPr>
          <a:xfrm>
            <a:off x="552781" y="808665"/>
            <a:ext cx="10660591" cy="710615"/>
          </a:xfrm>
        </p:spPr>
        <p:txBody>
          <a:bodyPr>
            <a:normAutofit/>
          </a:bodyPr>
          <a:lstStyle/>
          <a:p>
            <a:pPr algn="ctr"/>
            <a:r>
              <a:rPr lang="en-US"/>
              <a:t>Exploratory Data Analysis (cont.)</a:t>
            </a:r>
            <a:endParaRPr lang="en-US" dirty="0"/>
          </a:p>
        </p:txBody>
      </p:sp>
      <p:pic>
        <p:nvPicPr>
          <p:cNvPr id="11" name="Picture 13">
            <a:extLst>
              <a:ext uri="{FF2B5EF4-FFF2-40B4-BE49-F238E27FC236}">
                <a16:creationId xmlns:a16="http://schemas.microsoft.com/office/drawing/2014/main" id="{15528A72-DBD1-1998-88A4-8FAD8F652C6B}"/>
              </a:ext>
            </a:extLst>
          </p:cNvPr>
          <p:cNvPicPr>
            <a:picLocks noGrp="1" noChangeAspect="1"/>
          </p:cNvPicPr>
          <p:nvPr>
            <p:ph idx="1"/>
          </p:nvPr>
        </p:nvPicPr>
        <p:blipFill>
          <a:blip r:embed="rId2"/>
          <a:stretch>
            <a:fillRect/>
          </a:stretch>
        </p:blipFill>
        <p:spPr>
          <a:xfrm>
            <a:off x="445975" y="1777415"/>
            <a:ext cx="10241530" cy="3318294"/>
          </a:xfrm>
        </p:spPr>
      </p:pic>
      <p:sp>
        <p:nvSpPr>
          <p:cNvPr id="10" name="TextBox 9">
            <a:extLst>
              <a:ext uri="{FF2B5EF4-FFF2-40B4-BE49-F238E27FC236}">
                <a16:creationId xmlns:a16="http://schemas.microsoft.com/office/drawing/2014/main" id="{AE7D5281-F3C6-4CC0-9A2D-D2E59FD8788D}"/>
              </a:ext>
            </a:extLst>
          </p:cNvPr>
          <p:cNvSpPr txBox="1"/>
          <p:nvPr/>
        </p:nvSpPr>
        <p:spPr>
          <a:xfrm>
            <a:off x="2437941" y="5044712"/>
            <a:ext cx="73050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pc="10" dirty="0">
                <a:solidFill>
                  <a:schemeClr val="tx1">
                    <a:lumMod val="65000"/>
                    <a:lumOff val="35000"/>
                  </a:schemeClr>
                </a:solidFill>
                <a:ea typeface="+mn-lt"/>
                <a:cs typeface="+mn-lt"/>
              </a:rPr>
              <a:t>Figure 3: Imbalance of non-defaults vs. Defaults(98.5% are 0's) </a:t>
            </a:r>
            <a:endParaRPr lang="en-US">
              <a:solidFill>
                <a:schemeClr val="tx1">
                  <a:lumMod val="65000"/>
                  <a:lumOff val="35000"/>
                </a:schemeClr>
              </a:solidFill>
            </a:endParaRPr>
          </a:p>
        </p:txBody>
      </p:sp>
    </p:spTree>
    <p:extLst>
      <p:ext uri="{BB962C8B-B14F-4D97-AF65-F5344CB8AC3E}">
        <p14:creationId xmlns:p14="http://schemas.microsoft.com/office/powerpoint/2010/main" val="2125026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F573B-22EE-086E-B5DA-D649B68E2A0A}"/>
              </a:ext>
            </a:extLst>
          </p:cNvPr>
          <p:cNvSpPr>
            <a:spLocks noGrp="1"/>
          </p:cNvSpPr>
          <p:nvPr>
            <p:ph type="title"/>
          </p:nvPr>
        </p:nvSpPr>
        <p:spPr>
          <a:xfrm>
            <a:off x="565706" y="847600"/>
            <a:ext cx="10655165" cy="728703"/>
          </a:xfrm>
        </p:spPr>
        <p:txBody>
          <a:bodyPr/>
          <a:lstStyle/>
          <a:p>
            <a:pPr algn="ctr"/>
            <a:r>
              <a:rPr lang="en-US"/>
              <a:t>Fix Imbalance Using SMOTE</a:t>
            </a:r>
            <a:endParaRPr lang="en-US" dirty="0"/>
          </a:p>
        </p:txBody>
      </p:sp>
      <p:sp>
        <p:nvSpPr>
          <p:cNvPr id="3" name="Content Placeholder 2">
            <a:extLst>
              <a:ext uri="{FF2B5EF4-FFF2-40B4-BE49-F238E27FC236}">
                <a16:creationId xmlns:a16="http://schemas.microsoft.com/office/drawing/2014/main" id="{5442B656-A7E9-168D-7BA0-0FAA4807FB73}"/>
              </a:ext>
            </a:extLst>
          </p:cNvPr>
          <p:cNvSpPr>
            <a:spLocks noGrp="1"/>
          </p:cNvSpPr>
          <p:nvPr>
            <p:ph idx="1"/>
          </p:nvPr>
        </p:nvSpPr>
        <p:spPr/>
        <p:txBody>
          <a:bodyPr vert="horz" lIns="91440" tIns="45720" rIns="91440" bIns="45720" rtlCol="0" anchor="t">
            <a:noAutofit/>
          </a:bodyPr>
          <a:lstStyle/>
          <a:p>
            <a:r>
              <a:rPr lang="en-US" sz="1800" dirty="0"/>
              <a:t>Oversampling: making duplicates of the data that is least present in the dataset</a:t>
            </a:r>
            <a:endParaRPr lang="en-US" sz="1800"/>
          </a:p>
          <a:p>
            <a:r>
              <a:rPr lang="en-US" sz="1800" dirty="0">
                <a:ea typeface="+mn-lt"/>
                <a:cs typeface="+mn-lt"/>
              </a:rPr>
              <a:t>Data Augmentation: Advanced oversampling, instead of making exact duplicates, data augmentation creates </a:t>
            </a:r>
            <a:r>
              <a:rPr lang="en-US" sz="1800" b="1" dirty="0">
                <a:ea typeface="+mn-lt"/>
                <a:cs typeface="+mn-lt"/>
              </a:rPr>
              <a:t>synthetic data points by</a:t>
            </a:r>
            <a:r>
              <a:rPr lang="en-US" sz="1800" dirty="0">
                <a:ea typeface="+mn-lt"/>
                <a:cs typeface="+mn-lt"/>
              </a:rPr>
              <a:t> adding</a:t>
            </a:r>
            <a:r>
              <a:rPr lang="en-US" sz="1800" b="1" dirty="0">
                <a:ea typeface="+mn-lt"/>
                <a:cs typeface="+mn-lt"/>
              </a:rPr>
              <a:t> small perturbations to the original data points</a:t>
            </a:r>
            <a:r>
              <a:rPr lang="en-US" sz="1800" dirty="0">
                <a:ea typeface="+mn-lt"/>
                <a:cs typeface="+mn-lt"/>
              </a:rPr>
              <a:t>.</a:t>
            </a:r>
          </a:p>
          <a:p>
            <a:r>
              <a:rPr lang="en-US" sz="1800" dirty="0">
                <a:ea typeface="+mn-lt"/>
                <a:cs typeface="+mn-lt"/>
              </a:rPr>
              <a:t>SMOTE algorithm takes sample of feature space for each target class and its neighbors and then generates new instances that combine the features of the target cases with features of its neighbors.</a:t>
            </a:r>
            <a:endParaRPr lang="en-US" sz="1800" dirty="0"/>
          </a:p>
          <a:p>
            <a:r>
              <a:rPr lang="en-US" sz="1800" dirty="0"/>
              <a:t>Shortcomings of SMOTE:</a:t>
            </a:r>
          </a:p>
          <a:p>
            <a:pPr lvl="1"/>
            <a:r>
              <a:rPr lang="en-US" sz="1600" spc="10" dirty="0"/>
              <a:t>Overgeneralization: </a:t>
            </a:r>
            <a:r>
              <a:rPr lang="en-US" sz="1600" spc="10" dirty="0">
                <a:ea typeface="+mn-lt"/>
                <a:cs typeface="+mn-lt"/>
              </a:rPr>
              <a:t>blindly generalizes the minority area without regard to the majority class</a:t>
            </a:r>
            <a:endParaRPr lang="en-US" sz="1600" dirty="0"/>
          </a:p>
          <a:p>
            <a:pPr lvl="1"/>
            <a:r>
              <a:rPr lang="en-US" sz="1600" dirty="0">
                <a:ea typeface="+mn-lt"/>
                <a:cs typeface="+mn-lt"/>
              </a:rPr>
              <a:t>Lack of Flexibility: number of synthetic samples generated by SMOTE is fixed</a:t>
            </a:r>
            <a:endParaRPr lang="en-US" sz="1600" dirty="0"/>
          </a:p>
          <a:p>
            <a:endParaRPr lang="en-US" dirty="0"/>
          </a:p>
          <a:p>
            <a:endParaRPr lang="en-US" dirty="0"/>
          </a:p>
        </p:txBody>
      </p:sp>
    </p:spTree>
    <p:extLst>
      <p:ext uri="{BB962C8B-B14F-4D97-AF65-F5344CB8AC3E}">
        <p14:creationId xmlns:p14="http://schemas.microsoft.com/office/powerpoint/2010/main" val="2763393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7676-31DA-86EF-C9E2-4976E47685B6}"/>
              </a:ext>
            </a:extLst>
          </p:cNvPr>
          <p:cNvSpPr>
            <a:spLocks noGrp="1"/>
          </p:cNvSpPr>
          <p:nvPr>
            <p:ph type="title"/>
          </p:nvPr>
        </p:nvSpPr>
        <p:spPr>
          <a:xfrm>
            <a:off x="553346" y="294198"/>
            <a:ext cx="10668534" cy="1410492"/>
          </a:xfrm>
        </p:spPr>
        <p:txBody>
          <a:bodyPr/>
          <a:lstStyle/>
          <a:p>
            <a:pPr algn="ctr"/>
            <a:r>
              <a:rPr lang="en-US"/>
              <a:t>Hyper-parameter tuning: Grid Search CV</a:t>
            </a:r>
            <a:endParaRPr lang="en-US" dirty="0"/>
          </a:p>
        </p:txBody>
      </p:sp>
      <p:pic>
        <p:nvPicPr>
          <p:cNvPr id="4" name="Picture 9" descr="Hyperparameter tuning using Grid Search ">
            <a:extLst>
              <a:ext uri="{FF2B5EF4-FFF2-40B4-BE49-F238E27FC236}">
                <a16:creationId xmlns:a16="http://schemas.microsoft.com/office/drawing/2014/main" id="{7CDC9404-13AD-4590-B65D-8B0C40AE58A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775" t="-3540" r="52724" b="25"/>
          <a:stretch/>
        </p:blipFill>
        <p:spPr bwMode="auto">
          <a:xfrm>
            <a:off x="6095109" y="2068540"/>
            <a:ext cx="4140200" cy="4445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EE5AAEB-ABE7-4C66-945F-DA015305F75C}"/>
              </a:ext>
            </a:extLst>
          </p:cNvPr>
          <p:cNvSpPr txBox="1"/>
          <p:nvPr/>
        </p:nvSpPr>
        <p:spPr>
          <a:xfrm>
            <a:off x="1202267" y="2260600"/>
            <a:ext cx="3835400" cy="2031325"/>
          </a:xfrm>
          <a:prstGeom prst="rect">
            <a:avLst/>
          </a:prstGeom>
          <a:noFill/>
        </p:spPr>
        <p:txBody>
          <a:bodyPr wrap="square" lIns="91440" tIns="45720" rIns="91440" bIns="45720" rtlCol="0" anchor="t">
            <a:spAutoFit/>
          </a:bodyPr>
          <a:lstStyle/>
          <a:p>
            <a:r>
              <a:rPr lang="en-US" b="1" spc="10" dirty="0">
                <a:solidFill>
                  <a:schemeClr val="tx1">
                    <a:lumMod val="65000"/>
                    <a:lumOff val="35000"/>
                  </a:schemeClr>
                </a:solidFill>
                <a:ea typeface="+mn-lt"/>
                <a:cs typeface="+mn-lt"/>
              </a:rPr>
              <a:t>Grid Search CV:</a:t>
            </a:r>
            <a:r>
              <a:rPr lang="en-US" spc="10" dirty="0">
                <a:solidFill>
                  <a:schemeClr val="tx1">
                    <a:lumMod val="65000"/>
                    <a:lumOff val="35000"/>
                  </a:schemeClr>
                </a:solidFill>
                <a:ea typeface="+mn-lt"/>
                <a:cs typeface="+mn-lt"/>
              </a:rPr>
              <a:t> </a:t>
            </a:r>
            <a:endParaRPr lang="en-US" spc="10">
              <a:solidFill>
                <a:schemeClr val="tx1">
                  <a:lumMod val="65000"/>
                  <a:lumOff val="35000"/>
                </a:schemeClr>
              </a:solidFill>
              <a:ea typeface="+mn-lt"/>
              <a:cs typeface="+mn-lt"/>
            </a:endParaRPr>
          </a:p>
          <a:p>
            <a:r>
              <a:rPr lang="en-US" spc="10" dirty="0">
                <a:solidFill>
                  <a:schemeClr val="tx1">
                    <a:lumMod val="65000"/>
                    <a:lumOff val="35000"/>
                  </a:schemeClr>
                </a:solidFill>
                <a:ea typeface="+mn-lt"/>
                <a:cs typeface="+mn-lt"/>
              </a:rPr>
              <a:t>runs through all the different parameters that is fed into the parameter grid and produces the best combination of parameters, based on a scoring metric of our choice (f1 score).</a:t>
            </a:r>
          </a:p>
        </p:txBody>
      </p:sp>
    </p:spTree>
    <p:extLst>
      <p:ext uri="{BB962C8B-B14F-4D97-AF65-F5344CB8AC3E}">
        <p14:creationId xmlns:p14="http://schemas.microsoft.com/office/powerpoint/2010/main" val="2777425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A3247-6BCF-F2D9-643D-6AFD16CCC6D7}"/>
              </a:ext>
            </a:extLst>
          </p:cNvPr>
          <p:cNvSpPr>
            <a:spLocks noGrp="1"/>
          </p:cNvSpPr>
          <p:nvPr>
            <p:ph type="title"/>
          </p:nvPr>
        </p:nvSpPr>
        <p:spPr>
          <a:xfrm>
            <a:off x="873683" y="78538"/>
            <a:ext cx="9692640" cy="1397124"/>
          </a:xfrm>
        </p:spPr>
        <p:txBody>
          <a:bodyPr/>
          <a:lstStyle/>
          <a:p>
            <a:r>
              <a:rPr lang="en-US"/>
              <a:t>Naive Bayes</a:t>
            </a:r>
          </a:p>
        </p:txBody>
      </p:sp>
      <p:sp>
        <p:nvSpPr>
          <p:cNvPr id="6" name="TextBox 5">
            <a:extLst>
              <a:ext uri="{FF2B5EF4-FFF2-40B4-BE49-F238E27FC236}">
                <a16:creationId xmlns:a16="http://schemas.microsoft.com/office/drawing/2014/main" id="{E09759C4-7221-4867-96C7-2A5B25F2DEB0}"/>
              </a:ext>
            </a:extLst>
          </p:cNvPr>
          <p:cNvSpPr txBox="1"/>
          <p:nvPr/>
        </p:nvSpPr>
        <p:spPr>
          <a:xfrm>
            <a:off x="876488" y="1777526"/>
            <a:ext cx="3949700" cy="646331"/>
          </a:xfrm>
          <a:prstGeom prst="rect">
            <a:avLst/>
          </a:prstGeom>
          <a:noFill/>
        </p:spPr>
        <p:txBody>
          <a:bodyPr wrap="square" lIns="91440" tIns="45720" rIns="91440" bIns="45720" anchor="t">
            <a:spAutoFit/>
          </a:bodyPr>
          <a:lstStyle/>
          <a:p>
            <a:r>
              <a:rPr lang="en-US" b="1" spc="10" dirty="0">
                <a:solidFill>
                  <a:schemeClr val="tx1">
                    <a:lumMod val="65000"/>
                    <a:lumOff val="35000"/>
                  </a:schemeClr>
                </a:solidFill>
                <a:ea typeface="+mn-lt"/>
                <a:cs typeface="+mn-lt"/>
              </a:rPr>
              <a:t>Accuracy</a:t>
            </a:r>
            <a:r>
              <a:rPr lang="en-US" spc="10" dirty="0">
                <a:solidFill>
                  <a:schemeClr val="tx1">
                    <a:lumMod val="65000"/>
                    <a:lumOff val="35000"/>
                  </a:schemeClr>
                </a:solidFill>
                <a:ea typeface="+mn-lt"/>
                <a:cs typeface="+mn-lt"/>
              </a:rPr>
              <a:t>:  0.1245</a:t>
            </a:r>
          </a:p>
          <a:p>
            <a:r>
              <a:rPr lang="en-US" b="1" spc="10" dirty="0">
                <a:solidFill>
                  <a:schemeClr val="tx1">
                    <a:lumMod val="65000"/>
                    <a:lumOff val="35000"/>
                  </a:schemeClr>
                </a:solidFill>
                <a:ea typeface="+mn-lt"/>
                <a:cs typeface="+mn-lt"/>
              </a:rPr>
              <a:t>F1 Score</a:t>
            </a:r>
            <a:r>
              <a:rPr lang="en-US" spc="10" dirty="0">
                <a:solidFill>
                  <a:schemeClr val="tx1">
                    <a:lumMod val="65000"/>
                    <a:lumOff val="35000"/>
                  </a:schemeClr>
                </a:solidFill>
                <a:ea typeface="+mn-lt"/>
                <a:cs typeface="+mn-lt"/>
              </a:rPr>
              <a:t>:  0.0534</a:t>
            </a:r>
          </a:p>
        </p:txBody>
      </p:sp>
      <p:pic>
        <p:nvPicPr>
          <p:cNvPr id="1028" name="Picture 4">
            <a:extLst>
              <a:ext uri="{FF2B5EF4-FFF2-40B4-BE49-F238E27FC236}">
                <a16:creationId xmlns:a16="http://schemas.microsoft.com/office/drawing/2014/main" id="{85CE08E1-776A-4DD4-884C-916748B889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556" y="2470014"/>
            <a:ext cx="3559705" cy="3102788"/>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F73F680E-145F-4760-A368-B3A6D1C92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885" y="3689386"/>
            <a:ext cx="4013379" cy="272410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02795BB-F830-4521-A1A8-ED9F2B23EC1C}"/>
              </a:ext>
            </a:extLst>
          </p:cNvPr>
          <p:cNvSpPr txBox="1"/>
          <p:nvPr/>
        </p:nvSpPr>
        <p:spPr>
          <a:xfrm>
            <a:off x="5792711" y="1728999"/>
            <a:ext cx="5439910" cy="1477328"/>
          </a:xfrm>
          <a:prstGeom prst="rect">
            <a:avLst/>
          </a:prstGeom>
          <a:noFill/>
        </p:spPr>
        <p:txBody>
          <a:bodyPr wrap="square" lIns="91440" tIns="45720" rIns="91440" bIns="45720" rtlCol="0" anchor="t">
            <a:spAutoFit/>
          </a:bodyPr>
          <a:lstStyle/>
          <a:p>
            <a:r>
              <a:rPr lang="en-US" b="1" u="sng" spc="10" dirty="0">
                <a:solidFill>
                  <a:schemeClr val="tx1">
                    <a:lumMod val="65000"/>
                    <a:lumOff val="35000"/>
                  </a:schemeClr>
                </a:solidFill>
                <a:ea typeface="+mn-lt"/>
                <a:cs typeface="+mn-lt"/>
              </a:rPr>
              <a:t>Hyper-</a:t>
            </a:r>
            <a:r>
              <a:rPr lang="en-US" b="1" u="sng" spc="10" dirty="0" err="1">
                <a:solidFill>
                  <a:schemeClr val="tx1">
                    <a:lumMod val="65000"/>
                    <a:lumOff val="35000"/>
                  </a:schemeClr>
                </a:solidFill>
                <a:ea typeface="+mn-lt"/>
                <a:cs typeface="+mn-lt"/>
              </a:rPr>
              <a:t>Paramter</a:t>
            </a:r>
            <a:r>
              <a:rPr lang="en-US" b="1" u="sng" spc="10" dirty="0">
                <a:solidFill>
                  <a:schemeClr val="tx1">
                    <a:lumMod val="65000"/>
                    <a:lumOff val="35000"/>
                  </a:schemeClr>
                </a:solidFill>
                <a:ea typeface="+mn-lt"/>
                <a:cs typeface="+mn-lt"/>
              </a:rPr>
              <a:t> Tuning:</a:t>
            </a:r>
            <a:endParaRPr lang="en-US" dirty="0">
              <a:solidFill>
                <a:schemeClr val="tx1">
                  <a:lumMod val="65000"/>
                  <a:lumOff val="35000"/>
                </a:schemeClr>
              </a:solidFill>
              <a:ea typeface="+mn-lt"/>
              <a:cs typeface="+mn-lt"/>
            </a:endParaRPr>
          </a:p>
          <a:p>
            <a:r>
              <a:rPr lang="en-US" b="1" spc="10" dirty="0" err="1">
                <a:solidFill>
                  <a:schemeClr val="tx1">
                    <a:lumMod val="65000"/>
                    <a:lumOff val="35000"/>
                  </a:schemeClr>
                </a:solidFill>
                <a:ea typeface="+mn-lt"/>
                <a:cs typeface="+mn-lt"/>
              </a:rPr>
              <a:t>Var_smoothing</a:t>
            </a:r>
            <a:r>
              <a:rPr lang="en-US" spc="10" dirty="0">
                <a:solidFill>
                  <a:schemeClr val="tx1">
                    <a:lumMod val="65000"/>
                    <a:lumOff val="35000"/>
                  </a:schemeClr>
                </a:solidFill>
                <a:ea typeface="+mn-lt"/>
                <a:cs typeface="+mn-lt"/>
              </a:rPr>
              <a:t> is a stability calculation to widen (or smooth) the curve and therefore account for more samples that are further away from the distribution mean</a:t>
            </a:r>
            <a:r>
              <a:rPr lang="en-US" sz="1000" spc="10" dirty="0">
                <a:solidFill>
                  <a:schemeClr val="tx1">
                    <a:lumMod val="65000"/>
                    <a:lumOff val="35000"/>
                  </a:schemeClr>
                </a:solidFill>
                <a:ea typeface="+mn-lt"/>
                <a:cs typeface="+mn-lt"/>
              </a:rPr>
              <a:t>.</a:t>
            </a:r>
            <a:endParaRPr lang="en-US">
              <a:solidFill>
                <a:schemeClr val="tx1">
                  <a:lumMod val="65000"/>
                  <a:lumOff val="35000"/>
                </a:schemeClr>
              </a:solidFill>
            </a:endParaRPr>
          </a:p>
        </p:txBody>
      </p:sp>
    </p:spTree>
    <p:extLst>
      <p:ext uri="{BB962C8B-B14F-4D97-AF65-F5344CB8AC3E}">
        <p14:creationId xmlns:p14="http://schemas.microsoft.com/office/powerpoint/2010/main" val="2997534404"/>
      </p:ext>
    </p:extLst>
  </p:cSld>
  <p:clrMapOvr>
    <a:masterClrMapping/>
  </p:clrMapOvr>
</p:sld>
</file>

<file path=ppt/theme/theme1.xml><?xml version="1.0" encoding="utf-8"?>
<a:theme xmlns:a="http://schemas.openxmlformats.org/drawingml/2006/main" name="View">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docProps/app.xml><?xml version="1.0" encoding="utf-8"?>
<Properties xmlns="http://schemas.openxmlformats.org/officeDocument/2006/extended-properties" xmlns:vt="http://schemas.openxmlformats.org/officeDocument/2006/docPropsVTypes">
  <Template>TM03457515[[fn=View]]</Template>
  <TotalTime>0</TotalTime>
  <Words>1349</Words>
  <Application>Microsoft Office PowerPoint</Application>
  <PresentationFormat>Widescreen</PresentationFormat>
  <Paragraphs>112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View</vt:lpstr>
      <vt:lpstr>Credit Card Risk Prediction</vt:lpstr>
      <vt:lpstr>Inspiration for Project</vt:lpstr>
      <vt:lpstr>The Dataset</vt:lpstr>
      <vt:lpstr>Data Preparation</vt:lpstr>
      <vt:lpstr>Exploratory Data Analysis</vt:lpstr>
      <vt:lpstr>Exploratory Data Analysis (cont.)</vt:lpstr>
      <vt:lpstr>Fix Imbalance Using SMOTE</vt:lpstr>
      <vt:lpstr>Hyper-parameter tuning: Grid Search CV</vt:lpstr>
      <vt:lpstr>Naive Bayes</vt:lpstr>
      <vt:lpstr>Logistic Regression</vt:lpstr>
      <vt:lpstr>Adaboost</vt:lpstr>
      <vt:lpstr>Random Forest</vt:lpstr>
      <vt:lpstr>Final Model Conclusion</vt:lpstr>
      <vt:lpstr>Discussion</vt:lpstr>
      <vt:lpstr>Work Citation</vt:lpstr>
      <vt:lpstr>Appendix</vt:lpstr>
      <vt:lpstr>Appendix cont.</vt:lpstr>
      <vt:lpstr>Appendix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Donovan Johnson</cp:lastModifiedBy>
  <cp:revision>150</cp:revision>
  <dcterms:created xsi:type="dcterms:W3CDTF">2021-12-05T22:38:22Z</dcterms:created>
  <dcterms:modified xsi:type="dcterms:W3CDTF">2022-04-26T15:59:16Z</dcterms:modified>
</cp:coreProperties>
</file>