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5" r:id="rId22"/>
    <p:sldId id="28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43" autoAdjust="0"/>
  </p:normalViewPr>
  <p:slideViewPr>
    <p:cSldViewPr snapToGrid="0">
      <p:cViewPr>
        <p:scale>
          <a:sx n="117" d="100"/>
          <a:sy n="117" d="100"/>
        </p:scale>
        <p:origin x="-318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ED43-2E1C-44C2-8A6D-FE8D3179541B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B1742-7066-41B6-A240-8A8BD1C2E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50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B1742-7066-41B6-A240-8A8BD1C2E0D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62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B332FA8-7FA1-4873-97F1-F638691CCEE3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09964" y="644437"/>
            <a:ext cx="974436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«Кубанский государственный технологический университет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/>
              <a:t>Курсовой проект на тему</a:t>
            </a:r>
            <a:r>
              <a:rPr lang="en-US" sz="2400" dirty="0" smtClean="0"/>
              <a:t>: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Банкомат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Корниенко 18-к-ас1.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Гр. 18-К-АС1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доцент, Попова О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2708" y="134449"/>
            <a:ext cx="6784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ПО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165710" y="6308390"/>
            <a:ext cx="19431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DFD-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2708" y="1014375"/>
            <a:ext cx="59413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DFD </a:t>
            </a:r>
            <a:r>
              <a:rPr lang="ru-RU" sz="2000" dirty="0" smtClean="0"/>
              <a:t>диаграмма является нотацией для </a:t>
            </a:r>
            <a:r>
              <a:rPr lang="ru-RU" sz="2000" dirty="0"/>
              <a:t>моделирования информационных систем с точки зрения хранения, обработки и передачи данных. Диаграмма состоит из стрелок (направленных потоков данных), а также из операций, хранилищ данных и внешних сущностей.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C:\Users\79963\Desktop\DFD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42" y="134449"/>
            <a:ext cx="3767689" cy="65859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50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2689" y="130230"/>
            <a:ext cx="8646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и анализ вариантов использования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807389" y="5067300"/>
            <a:ext cx="21306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UML-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2689" y="913689"/>
            <a:ext cx="34006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системой осуществляется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оператором терминала и клиентами.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производит загрузку денежных средств и обслуживание терминала. Клиент использует систему для выполнения таких операций как проверка баланса и снятие наличных, печать справки о проведенной операции опциональна.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C:\Users\79963\Desktop\Новая папка\UM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12" y="1179602"/>
            <a:ext cx="7275195" cy="3425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85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48927" y="143674"/>
            <a:ext cx="8646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48927" y="1467944"/>
            <a:ext cx="47247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Для упрощения работы программного продукта в нем объявлены одна структура и два класса изложенные на диаграмме классов. Классы в данном проекте служат для возможности взаимодействия разных окон с едиными полями исключая потери данных и лишний их вызов. Структура служит для упрощения представления данных о карте и работы с ними.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raw.githubusercontent.com/NazarKornienko/kursach/master/%D0%94%D0%B8%D0%B0%D0%B3%D1%80%D0%B0%D0%BC%D0%BC%D0%B0%20%D0%BA%D0%BB%D0%B0%D1%81%D1%81%D0%BE%D0%B2%20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344" y="1551215"/>
            <a:ext cx="67627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0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628900" y="327470"/>
            <a:ext cx="8646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74139" y="1353410"/>
            <a:ext cx="355541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цепочка </a:t>
            </a:r>
            <a:r>
              <a:rPr lang="ru-RU" sz="2000" dirty="0" smtClean="0"/>
              <a:t>процессов</a:t>
            </a:r>
            <a:r>
              <a:rPr lang="ru-RU" sz="2000" dirty="0"/>
              <a:t> (EPC-диаграмма, </a:t>
            </a:r>
            <a:r>
              <a:rPr lang="ru-RU" sz="2000" dirty="0" smtClean="0"/>
              <a:t>англ.</a:t>
            </a:r>
            <a:r>
              <a:rPr lang="ru-RU" sz="2000" dirty="0"/>
              <a:t> </a:t>
            </a:r>
            <a:r>
              <a:rPr lang="ru-RU" sz="2000" dirty="0" err="1"/>
              <a:t>event-driven</a:t>
            </a:r>
            <a:r>
              <a:rPr lang="ru-RU" sz="2000" dirty="0"/>
              <a:t> </a:t>
            </a:r>
            <a:r>
              <a:rPr lang="ru-RU" sz="2000" dirty="0" err="1"/>
              <a:t>process</a:t>
            </a:r>
            <a:r>
              <a:rPr lang="ru-RU" sz="2000" dirty="0"/>
              <a:t> </a:t>
            </a:r>
            <a:r>
              <a:rPr lang="ru-RU" sz="2000" dirty="0" err="1"/>
              <a:t>chain</a:t>
            </a:r>
            <a:r>
              <a:rPr lang="ru-RU" sz="2000" dirty="0"/>
              <a:t>) — тип </a:t>
            </a:r>
            <a:r>
              <a:rPr lang="ru-RU" sz="2000" dirty="0" smtClean="0"/>
              <a:t>блок-схемы, </a:t>
            </a:r>
            <a:r>
              <a:rPr lang="ru-RU" sz="2000" dirty="0"/>
              <a:t>используемой для </a:t>
            </a:r>
            <a:r>
              <a:rPr lang="ru-RU" sz="2000" dirty="0" smtClean="0"/>
              <a:t>бизнес-моделирования</a:t>
            </a:r>
            <a:r>
              <a:rPr lang="ru-RU" sz="2000" dirty="0" smtClean="0"/>
              <a:t>. В случае данного проекта </a:t>
            </a:r>
            <a:r>
              <a:rPr lang="en-US" sz="2000" dirty="0" smtClean="0"/>
              <a:t>EPC </a:t>
            </a:r>
            <a:r>
              <a:rPr lang="ru-RU" sz="2000" dirty="0" smtClean="0"/>
              <a:t>диаграмма используется для демонстрации всех процессов происходящих внутри кода программы.</a:t>
            </a:r>
            <a:endParaRPr lang="ru-RU" sz="2000" dirty="0"/>
          </a:p>
        </p:txBody>
      </p:sp>
      <p:pic>
        <p:nvPicPr>
          <p:cNvPr id="5" name="Рисунок 4" descr="C:\Users\79963\Desktop\Новая папка\EPC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905" y="126245"/>
            <a:ext cx="2877654" cy="6397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829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5600" y="415467"/>
            <a:ext cx="8646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BPMN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5600" y="1306048"/>
            <a:ext cx="32858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Язык описания бизнес-процессов опирается на следующие базовые объекты: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Событие;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Действия;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Шлюзы или Развилки;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Поток.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Данные;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(Пул) - набор.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680" y="1306048"/>
            <a:ext cx="7470322" cy="4479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7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5600" y="212267"/>
            <a:ext cx="8646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FURPS+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5600" y="1938098"/>
            <a:ext cx="114681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FURPS</a:t>
            </a:r>
            <a:r>
              <a:rPr lang="ru-RU" dirty="0"/>
              <a:t> — классификация требований к программным системам.</a:t>
            </a:r>
          </a:p>
          <a:p>
            <a:pPr algn="just"/>
            <a:r>
              <a:rPr lang="ru-RU" dirty="0"/>
              <a:t>Образована от первых букв слов: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/>
              <a:t>Functionality</a:t>
            </a:r>
            <a:r>
              <a:rPr lang="ru-RU" dirty="0"/>
              <a:t> — Функциональные требования: свойства, возможности, безопасность. Являются основными, по этим требованиям строятся диаграммы вариантов использования (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case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/>
              <a:t>Usability</a:t>
            </a:r>
            <a:r>
              <a:rPr lang="ru-RU" dirty="0"/>
              <a:t> — Требования к удобству использования (UX): человеческий фактор, эстетика, последовательность, документация.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/>
              <a:t>Reliability</a:t>
            </a:r>
            <a:r>
              <a:rPr lang="ru-RU" dirty="0"/>
              <a:t> — Требования к надежности: частота возможных сбоев, отказоустойчивость, восстанавливаемость, предсказуемость устойчивости.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/>
              <a:t>Performance</a:t>
            </a:r>
            <a:r>
              <a:rPr lang="ru-RU" dirty="0"/>
              <a:t> — Требования к производительности: время отклика, использование ресурсов, эффективность, мощность, масштабируемость.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/>
              <a:t>Supportability</a:t>
            </a:r>
            <a:r>
              <a:rPr lang="ru-RU" dirty="0"/>
              <a:t> — Требования к поддержке: возможность поддержки, ремонтопригодность, гибкость, модифицируемость, модульность, расширяемость, возможность локализации.</a:t>
            </a:r>
          </a:p>
        </p:txBody>
      </p:sp>
    </p:spTree>
    <p:extLst>
      <p:ext uri="{BB962C8B-B14F-4D97-AF65-F5344CB8AC3E}">
        <p14:creationId xmlns:p14="http://schemas.microsoft.com/office/powerpoint/2010/main" val="23653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59300" y="97967"/>
            <a:ext cx="309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01502" y="6267160"/>
            <a:ext cx="3167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Начальное окно приложения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79963\Desktop\Тестирование\Снимо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051" y="1129391"/>
            <a:ext cx="7383297" cy="451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4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59300" y="97967"/>
            <a:ext cx="309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59539" y="3175142"/>
            <a:ext cx="3817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Меню оператора для обслуживания терминала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759539" y="6145983"/>
            <a:ext cx="5727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Пополнение средств терминала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C:\Users\79963\Desktop\Тестирование\меню оператор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192" y="826634"/>
            <a:ext cx="5883906" cy="223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79963\Desktop\Тестирование\внос средств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192" y="3835456"/>
            <a:ext cx="5840408" cy="216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5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9133" y="89797"/>
            <a:ext cx="309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59098" y="3081766"/>
            <a:ext cx="3586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Ввод карты и </a:t>
            </a:r>
            <a:r>
              <a:rPr lang="ru-RU" dirty="0" err="1" smtClean="0"/>
              <a:t>пин</a:t>
            </a:r>
            <a:r>
              <a:rPr lang="ru-RU" dirty="0" smtClean="0"/>
              <a:t> кода.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C:\Users\79963\Desktop\Тестирование\ввод карт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98" y="764684"/>
            <a:ext cx="3586798" cy="217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643585" y="2943267"/>
            <a:ext cx="3586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Уведомление о не верно введенном </a:t>
            </a:r>
            <a:r>
              <a:rPr lang="ru-RU" dirty="0" err="1" smtClean="0"/>
              <a:t>пин</a:t>
            </a:r>
            <a:r>
              <a:rPr lang="ru-RU" dirty="0" smtClean="0"/>
              <a:t> коде.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3" name="Picture 3" descr="C:\Users\79963\Desktop\Тестирование\неправильный пинко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585" y="662657"/>
            <a:ext cx="3587397" cy="218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7644184" y="6121603"/>
            <a:ext cx="3586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cs typeface="Times New Roman" panose="02020603050405020304" pitchFamily="18" charset="0"/>
              </a:rPr>
              <a:t>Блокировка карты.</a:t>
            </a:r>
            <a:endParaRPr lang="ru-RU" dirty="0">
              <a:cs typeface="Times New Roman" panose="02020603050405020304" pitchFamily="18" charset="0"/>
            </a:endParaRPr>
          </a:p>
        </p:txBody>
      </p:sp>
      <p:pic>
        <p:nvPicPr>
          <p:cNvPr id="5125" name="Picture 5" descr="C:\Users\79963\Desktop\Тестирование\блокировка карты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302" y="3662459"/>
            <a:ext cx="3694081" cy="227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79963\Desktop\Тестирование\клиентское меню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99" y="3589598"/>
            <a:ext cx="3850276" cy="234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759097" y="6026352"/>
            <a:ext cx="4768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Клиентское меню доступное после ввода правильного </a:t>
            </a:r>
            <a:r>
              <a:rPr lang="ru-RU" dirty="0" err="1" smtClean="0"/>
              <a:t>пин</a:t>
            </a:r>
            <a:r>
              <a:rPr lang="ru-RU" dirty="0" smtClean="0"/>
              <a:t> кода.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33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59300" y="97967"/>
            <a:ext cx="309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7959" y="3217862"/>
            <a:ext cx="561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Отображение баланса.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C:\Users\79963\Desktop\Тестирование\отображение баланс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40" y="898072"/>
            <a:ext cx="3583667" cy="218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79963\Desktop\Тестирование\Снятие наличных(выбор суммы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202" y="820511"/>
            <a:ext cx="3460744" cy="211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79963\Desktop\Тестирование\уведомление изьять карту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9" y="3764869"/>
            <a:ext cx="3589448" cy="219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7143866" y="3185596"/>
            <a:ext cx="561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Снятие наличных.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7959" y="6056703"/>
            <a:ext cx="561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Уведомление изъять карту для продолжения.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9" name="Picture 5" descr="C:\Users\79963\Desktop\Тестирование\запрос справки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546" y="3587194"/>
            <a:ext cx="3770055" cy="229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7029890" y="6056703"/>
            <a:ext cx="561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Запрос справки.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94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91310" y="1254037"/>
            <a:ext cx="9744363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закрепление основ и углубление знаний в области разработки, анализа и управления программными проектами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приемов разработки проектов программных продуктов с использованием языка моделирования UML, а также диаграмм IDEF0, DFD,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EPC, BPMN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литературу в области разработки диаграмм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Сформулировать основные понятия относительно текущей темы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приемы разработки проектов с использованием языка моделирования UML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диаграмм IDEF0, DFD,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EPC, BPMN,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ПО и разработать требования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FURPS+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06800" y="395054"/>
            <a:ext cx="5689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82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59300" y="97967"/>
            <a:ext cx="309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60822" y="6360211"/>
            <a:ext cx="4234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Завершение обслуживания.</a:t>
            </a:r>
            <a:endParaRPr lang="ru-RU" dirty="0">
              <a:effectLst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835902" y="3377691"/>
            <a:ext cx="4234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Случай недостатка средств в хранилище терминала.</a:t>
            </a:r>
            <a:endParaRPr lang="ru-RU" dirty="0">
              <a:effectLst/>
            </a:endParaRPr>
          </a:p>
        </p:txBody>
      </p:sp>
      <p:pic>
        <p:nvPicPr>
          <p:cNvPr id="7170" name="Picture 2" descr="C:\Users\79963\Desktop\Тестирование\недостаток средств клиент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14" y="900793"/>
            <a:ext cx="4026080" cy="247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79963\Desktop\Тестирование\недостаток средств терминал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335" y="900793"/>
            <a:ext cx="3856655" cy="234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392" y="3918857"/>
            <a:ext cx="3856943" cy="23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227514" y="3510070"/>
            <a:ext cx="4234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Случай недостатка средств на счету клиента.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862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879274" y="402766"/>
            <a:ext cx="309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816693" y="1506297"/>
            <a:ext cx="86608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 курсовой работы были изучены основные понятия в области разработки ПО и документации сопровождающей ее.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создано подробное описание для системы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Банкомат.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применены: унифицированный язык моделирования UML. Реализованы диаграммы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IDEF0, DFD,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BPMN, EPC.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описана классификация требований к программным системам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FURPS+.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были смоделированы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процессы протекавшие в ходе разработки и протекающие в ходе работы конечного продукта.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это выразилось в ряде моделей, диаграмм, описанных и представленных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отчете.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32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38847" y="2283522"/>
            <a:ext cx="52934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17046" y="5364287"/>
            <a:ext cx="44298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Корниенко Назар 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18-К-АС1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2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91208" y="124100"/>
            <a:ext cx="568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32081" y="5834654"/>
            <a:ext cx="7878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проектирования/разработки системы автоматизации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https://github.com/NazarKornienko/kursach/raw/master/%D0%B4%D0%B8%D0%B0%D0%B3%D1%80%D0%B0%D0%BC%D0%B0%20%D0%B3%D0%B0%D0%BD%D1%82%D0%B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08" y="959393"/>
            <a:ext cx="10244878" cy="2387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https://github.com/NazarKornienko/kursach/raw/master/%D0%B4%D0%B8%D0%B0%D0%B3%D1%80%D0%B0%D0%BC%D0%B0%20%D0%B3%D0%B0%D0%BD%D1%82%D0%B0%20(2)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08" y="3347355"/>
            <a:ext cx="10244878" cy="2383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02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5044" y="124101"/>
            <a:ext cx="6784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IDEF0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ПО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769049" y="5865114"/>
            <a:ext cx="7878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задача разработки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5044" y="772482"/>
            <a:ext cx="561992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модель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состоит из одного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главного блок операции и стрелок вхождения данных/инструментов и вывода результата. 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каждой функции существует правило сторон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стрелкой слева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обозначены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(информация и объекты).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стрелкой сверху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управление(информация для управления, документация).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стрелкой справа – выходные данные, которые представляют собой результат работы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стрелкой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снизу обозначены механизмы, представляющие собой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ресурсы, выполняющие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Кто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(who?)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/>
          </a:p>
        </p:txBody>
      </p:sp>
      <p:pic>
        <p:nvPicPr>
          <p:cNvPr id="7" name="Рисунок 6" descr="C:\Users\79963\Desktop\idef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91" y="1252125"/>
            <a:ext cx="5939790" cy="4105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826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95746" y="122050"/>
            <a:ext cx="6784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IDEF0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ПО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423839" y="6066239"/>
            <a:ext cx="7878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95746" y="2609025"/>
            <a:ext cx="51538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Входными данными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задание на разработку банкомата 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сроки выполнения проекта.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задача разработки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выражена в трех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задачах: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модели программного обеспечения, реализация разработанной модели, отладка. Конечным продуктом проекта эмулятор работы программного обеспечения банкомата.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C:\Users\79963\Desktop\idef0 (3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945" y="1492885"/>
            <a:ext cx="5947410" cy="3872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541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95746" y="124101"/>
            <a:ext cx="6784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IDEF0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ПО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09855" y="5771058"/>
            <a:ext cx="61976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задачи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модели ПО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95746" y="2609025"/>
            <a:ext cx="51538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разработки модели ПО выражена в двух подзадачах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выбор методов реализации элементов составляющих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банкомат и  компоновка выбранных элементов в конечную модель и проверка их на возможность  реализации.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17079" y="1208313"/>
            <a:ext cx="5385526" cy="38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1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21146" y="124101"/>
            <a:ext cx="6784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IDEF0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ПО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692519" y="5464028"/>
            <a:ext cx="42098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реализации модели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21146" y="1431778"/>
            <a:ext cx="515389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ПО выражена в двух подзадачах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написание кода основных элементов модели и компоновка отдельных элементов в единую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системую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5940878" y="1326983"/>
            <a:ext cx="5239385" cy="358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310649" y="110762"/>
            <a:ext cx="6784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IDEF0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ПО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63686" y="5464028"/>
            <a:ext cx="4678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работы конечного продукта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 descr="C:\Users\79963\Desktop\idef0 (4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347" y="770432"/>
            <a:ext cx="6956787" cy="46935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26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 flipV="1">
            <a:off x="1037145" y="6812281"/>
            <a:ext cx="9905998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6546" y="124101"/>
            <a:ext cx="6784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IDEF0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ПО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692519" y="5464028"/>
            <a:ext cx="42098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отладки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6095999" y="1091261"/>
            <a:ext cx="5816269" cy="398692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1260999"/>
            <a:ext cx="57966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отладки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выражена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подзадачах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исключительных ситуаций и ошибок в работе программы в случае их нахождения следует задача исправить их и снова проверить ПО на функционирование в соответствии с требованиями проекта, в случае отсутствия ошибок отладка завершается.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708550"/>
      </p:ext>
    </p:extLst>
  </p:cSld>
  <p:clrMapOvr>
    <a:masterClrMapping/>
  </p:clrMapOvr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362</TotalTime>
  <Words>598</Words>
  <Application>Microsoft Office PowerPoint</Application>
  <PresentationFormat>Произвольный</PresentationFormat>
  <Paragraphs>102</Paragraphs>
  <Slides>22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Горизонт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Назар Корниенко</cp:lastModifiedBy>
  <cp:revision>23</cp:revision>
  <dcterms:created xsi:type="dcterms:W3CDTF">2020-05-14T23:19:57Z</dcterms:created>
  <dcterms:modified xsi:type="dcterms:W3CDTF">2020-05-15T15:37:07Z</dcterms:modified>
</cp:coreProperties>
</file>