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2803750" cx="3027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81" orient="horz"/>
        <p:guide pos="95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70641" y="7005156"/>
            <a:ext cx="25733932" cy="1490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5"/>
              <a:buFont typeface="Calibri"/>
              <a:buNone/>
              <a:defRPr b="0" i="0" sz="19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784402" y="22481888"/>
            <a:ext cx="22706410" cy="10334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0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0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0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0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0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0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b="0" i="0" sz="145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558308" y="11917633"/>
            <a:ext cx="27158595" cy="26112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17308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171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9097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06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706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706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706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706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7059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792641" y="17151963"/>
            <a:ext cx="36274212" cy="6528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b="0" i="0" sz="145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6452764" y="10813091"/>
            <a:ext cx="36274212" cy="1920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17308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171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9097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06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706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706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706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706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7059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b="0" i="0" sz="145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081421" y="11394520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17308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171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9097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06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706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706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706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706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7059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065654" y="10671229"/>
            <a:ext cx="26112370" cy="17805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5"/>
              <a:buFont typeface="Calibri"/>
              <a:buNone/>
              <a:defRPr b="0" i="0" sz="19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065654" y="28644847"/>
            <a:ext cx="26112370" cy="936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6622"/>
              <a:buFont typeface="Arial"/>
              <a:buNone/>
              <a:defRPr b="0" i="0" sz="662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Font typeface="Arial"/>
              <a:buNone/>
              <a:defRPr b="0" i="0" sz="5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Font typeface="Arial"/>
              <a:buNone/>
              <a:defRPr b="0" i="0" sz="52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Font typeface="Arial"/>
              <a:buNone/>
              <a:defRPr b="0" i="0" sz="52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Font typeface="Arial"/>
              <a:buNone/>
              <a:defRPr b="0" i="0" sz="52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Font typeface="Arial"/>
              <a:buNone/>
              <a:defRPr b="0" i="0" sz="52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Font typeface="Arial"/>
              <a:buNone/>
              <a:defRPr b="0" i="0" sz="52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Font typeface="Arial"/>
              <a:buNone/>
              <a:defRPr b="0" i="0" sz="52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b="0" i="0" sz="145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081421" y="11394520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17308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171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9097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06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706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706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706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706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7059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5326827" y="11394520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17308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171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9097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06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706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706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706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706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7059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085364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b="0" i="0" sz="145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085368" y="10492870"/>
            <a:ext cx="12807831" cy="514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b="1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1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b="1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085368" y="15635264"/>
            <a:ext cx="12807831" cy="22997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17308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171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9097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06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706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706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706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706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7059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5326828" y="10492870"/>
            <a:ext cx="12870910" cy="514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b="1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1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  <a:defRPr b="1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1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5326828" y="15635264"/>
            <a:ext cx="12870910" cy="22997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17308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171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9097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06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706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706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706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706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7059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b="0" i="0" sz="145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Calibri"/>
              <a:buNone/>
              <a:defRPr b="0" i="0" sz="105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2870909" y="6162959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901382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Arial"/>
              <a:buChar char="•"/>
              <a:defRPr b="0" i="0" sz="105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7308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33171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9097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9097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9097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9097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9097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9096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085364" y="12841129"/>
            <a:ext cx="9764544" cy="23789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0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5"/>
              <a:buFont typeface="Arial"/>
              <a:buNone/>
              <a:defRPr b="0" i="0" sz="4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3"/>
              <a:buFont typeface="Arial"/>
              <a:buNone/>
              <a:defRPr b="0" i="0" sz="397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Calibri"/>
              <a:buNone/>
              <a:defRPr b="0" i="0" sz="105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2870909" y="6162959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Arial"/>
              <a:buNone/>
              <a:defRPr b="0" i="0" sz="105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None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085364" y="12841129"/>
            <a:ext cx="9764544" cy="23789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5297"/>
              <a:buFont typeface="Arial"/>
              <a:buNone/>
              <a:defRPr b="0" i="0" sz="52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5"/>
              <a:buFont typeface="Arial"/>
              <a:buNone/>
              <a:defRPr b="0" i="0" sz="4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3"/>
              <a:buFont typeface="Arial"/>
              <a:buNone/>
              <a:defRPr b="0" i="0" sz="397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Font typeface="Arial"/>
              <a:buNone/>
              <a:defRPr b="0" i="0" sz="33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397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b="0" i="0" sz="145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81421" y="11394520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17308" lvl="0" marL="457200" marR="0" rtl="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b="0" i="0" sz="92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171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9097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b="0" i="0" sz="6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06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706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706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706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706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7059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b="0" i="0" sz="5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9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jpg"/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21" Type="http://schemas.openxmlformats.org/officeDocument/2006/relationships/image" Target="../media/image16.png"/><Relationship Id="rId13" Type="http://schemas.openxmlformats.org/officeDocument/2006/relationships/image" Target="../media/image18.pn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5" Type="http://schemas.openxmlformats.org/officeDocument/2006/relationships/image" Target="../media/image7.jpg"/><Relationship Id="rId14" Type="http://schemas.openxmlformats.org/officeDocument/2006/relationships/image" Target="../media/image10.jpg"/><Relationship Id="rId17" Type="http://schemas.openxmlformats.org/officeDocument/2006/relationships/image" Target="../media/image13.png"/><Relationship Id="rId16" Type="http://schemas.openxmlformats.org/officeDocument/2006/relationships/image" Target="../media/image15.jpg"/><Relationship Id="rId5" Type="http://schemas.openxmlformats.org/officeDocument/2006/relationships/image" Target="../media/image1.jpg"/><Relationship Id="rId19" Type="http://schemas.openxmlformats.org/officeDocument/2006/relationships/image" Target="../media/image19.png"/><Relationship Id="rId6" Type="http://schemas.openxmlformats.org/officeDocument/2006/relationships/image" Target="../media/image5.jpg"/><Relationship Id="rId18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0445" y="22821135"/>
            <a:ext cx="1934800" cy="15478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501153" y="3095119"/>
            <a:ext cx="1861073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5000">
                <a:solidFill>
                  <a:srgbClr val="3C0080"/>
                </a:solidFill>
              </a:rPr>
              <a:t>Большие данные</a:t>
            </a:r>
            <a:endParaRPr b="1" sz="5000">
              <a:solidFill>
                <a:srgbClr val="3C008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rgbClr val="3C008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rgbClr val="3C008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rgbClr val="3C008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rgbClr val="3C008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3C0080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501150" y="4262200"/>
            <a:ext cx="19492200" cy="4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0">
                <a:solidFill>
                  <a:srgbClr val="3C0080"/>
                </a:solidFill>
              </a:rPr>
              <a:t>Интеллектуальный</a:t>
            </a:r>
            <a:br>
              <a:rPr b="1" lang="ru-RU" sz="13000">
                <a:solidFill>
                  <a:srgbClr val="3C0080"/>
                </a:solidFill>
              </a:rPr>
            </a:br>
            <a:r>
              <a:rPr b="1" lang="ru-RU" sz="13000">
                <a:solidFill>
                  <a:srgbClr val="3C0080"/>
                </a:solidFill>
              </a:rPr>
              <a:t>помощник колл-центра</a:t>
            </a:r>
            <a:endParaRPr b="1" sz="13000">
              <a:solidFill>
                <a:srgbClr val="3C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3063050" y="24278475"/>
            <a:ext cx="6351000" cy="6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</a:rPr>
              <a:t>Поднебеснова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>
                <a:solidFill>
                  <a:schemeClr val="dk1"/>
                </a:solidFill>
              </a:rPr>
              <a:t>Яна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</a:rPr>
              <a:t>Курбанов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>
                <a:solidFill>
                  <a:schemeClr val="dk1"/>
                </a:solidFill>
              </a:rPr>
              <a:t>Малик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</a:rPr>
              <a:t>Тонкошнуров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>
                <a:solidFill>
                  <a:schemeClr val="dk1"/>
                </a:solidFill>
              </a:rPr>
              <a:t>Никита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</a:rPr>
              <a:t>Пушкарев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>
                <a:solidFill>
                  <a:schemeClr val="dk1"/>
                </a:solidFill>
              </a:rPr>
              <a:t>Святослав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</a:rPr>
              <a:t>Шипицин</a:t>
            </a:r>
            <a:r>
              <a:rPr lang="ru-RU" sz="2800">
                <a:solidFill>
                  <a:schemeClr val="dk1"/>
                </a:solidFill>
              </a:rPr>
              <a:t> Антон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</a:rPr>
              <a:t>Новгородов</a:t>
            </a:r>
            <a:r>
              <a:rPr lang="ru-RU" sz="2800">
                <a:solidFill>
                  <a:schemeClr val="dk1"/>
                </a:solidFill>
              </a:rPr>
              <a:t> Арсений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</a:rPr>
              <a:t>Помазенков</a:t>
            </a:r>
            <a:r>
              <a:rPr lang="ru-RU" sz="2800">
                <a:solidFill>
                  <a:schemeClr val="dk1"/>
                </a:solidFill>
              </a:rPr>
              <a:t> Илья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5216275" y="10540008"/>
            <a:ext cx="3449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изображение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094560" y="9616678"/>
            <a:ext cx="53382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</a:rPr>
              <a:t>Мы хотим помочь пользователю</a:t>
            </a:r>
            <a:r>
              <a:rPr lang="ru-RU" sz="1800"/>
              <a:t>,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получив по его запросу наиболее релевантный по содержанию пост из социальной сети Вконтакте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/>
              <a:t>При чём тут колл-центр?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Имея базу данных конкретной компании можно с легкостью доучить нашу модель как помощника колл-центра</a:t>
            </a:r>
            <a:endParaRPr sz="1800"/>
          </a:p>
        </p:txBody>
      </p:sp>
      <p:sp>
        <p:nvSpPr>
          <p:cNvPr id="90" name="Google Shape;90;p13"/>
          <p:cNvSpPr txBox="1"/>
          <p:nvPr/>
        </p:nvSpPr>
        <p:spPr>
          <a:xfrm>
            <a:off x="2644346" y="9616678"/>
            <a:ext cx="586945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Современный пользователь тратит много времени на поиск нужной и интересной ему информации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Современные компании имеют значительные финансовые затраты на содержание колл-центров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0251625" y="15575077"/>
            <a:ext cx="3449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изображение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5764441" y="18638341"/>
            <a:ext cx="19348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изображение</a:t>
            </a:r>
            <a:endParaRPr sz="2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982427" y="18657097"/>
            <a:ext cx="19348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изображение</a:t>
            </a:r>
            <a:endParaRPr sz="2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5557673" y="14011241"/>
            <a:ext cx="56484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</a:rPr>
              <a:t>Ранжирование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Мы используем</a:t>
            </a:r>
            <a:r>
              <a:rPr b="1" lang="ru-RU" sz="1800">
                <a:solidFill>
                  <a:schemeClr val="dk1"/>
                </a:solidFill>
              </a:rPr>
              <a:t> Word2Vec</a:t>
            </a:r>
            <a:r>
              <a:rPr lang="ru-RU" sz="1800">
                <a:solidFill>
                  <a:schemeClr val="dk1"/>
                </a:solidFill>
              </a:rPr>
              <a:t> для поиска наиболее релевантных записей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Для составления численных характеристик каждого поста мы используем 40 наиболее часто встречающихся слов в этой записи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Для каждого поста мы получаем средний Word2Vec входящих в него слов, то же проделываем и с запросом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Поиск осуществляется внутри категории запроса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543775" y="14046225"/>
            <a:ext cx="61938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</a:rPr>
              <a:t>Сбор данных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Не имея данных, необходимых для обучения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нашей модели, мы произвели самостоятельный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поиск и сбор информации из социальной сети Вконтакте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Датасет был очищен от мусорных данных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Была произведена лемматизация слов для увеличение качества выборки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Были нормализованы объемы данных по каждому классу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191500" y="17526275"/>
            <a:ext cx="60726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</a:rPr>
              <a:t>Классификация запроса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Мы использовали трехслойную нелинейную нейронную сеть, классифицирующую текстовый запрос по существующим категориям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Для выделения численных признаков из естественного текста использовался метод </a:t>
            </a:r>
            <a:r>
              <a:rPr b="1" lang="ru-RU" sz="1800">
                <a:solidFill>
                  <a:schemeClr val="dk1"/>
                </a:solidFill>
              </a:rPr>
              <a:t>TF-IDF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Количество выделяемых признаков составило 15000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Реализованная модель на тесте имеет </a:t>
            </a:r>
            <a:r>
              <a:rPr b="1" lang="ru-RU" sz="1800">
                <a:solidFill>
                  <a:schemeClr val="dk1"/>
                </a:solidFill>
              </a:rPr>
              <a:t>точность 91%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Модель классифицирует следующие типы запросов: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Наука и технологии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Новости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Культура и искусство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5399475" y="20327575"/>
            <a:ext cx="61938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Сеть имеет следующую архитектуру: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Входной слой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Полносвязный слой с функцией активации </a:t>
            </a:r>
            <a:r>
              <a:rPr b="1" lang="ru-RU" sz="1800">
                <a:solidFill>
                  <a:schemeClr val="dk1"/>
                </a:solidFill>
              </a:rPr>
              <a:t>Tanh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Дропаут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Полносвязный слой с функцией активации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b="1" lang="ru-RU" sz="1800">
                <a:solidFill>
                  <a:schemeClr val="dk1"/>
                </a:solidFill>
              </a:rPr>
              <a:t>Relu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Полносвязный слой с функцией активации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b="1" lang="ru-RU" sz="1800">
                <a:solidFill>
                  <a:schemeClr val="dk1"/>
                </a:solidFill>
              </a:rPr>
              <a:t>Softmax</a:t>
            </a:r>
            <a:r>
              <a:rPr lang="ru-RU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В качестве оптимизатора был выбран </a:t>
            </a:r>
            <a:r>
              <a:rPr b="1" lang="ru-RU" sz="1800">
                <a:solidFill>
                  <a:schemeClr val="dk1"/>
                </a:solidFill>
              </a:rPr>
              <a:t>RMSprop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В качестве функции потерь -- </a:t>
            </a:r>
            <a:r>
              <a:rPr b="1" lang="ru-RU" sz="1800">
                <a:solidFill>
                  <a:schemeClr val="dk1"/>
                </a:solidFill>
              </a:rPr>
              <a:t>Categorical cross entropy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969909" y="26189559"/>
            <a:ext cx="3449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изображение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6883656" y="24075009"/>
            <a:ext cx="3449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изображение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6731848" y="28600950"/>
            <a:ext cx="3449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изображение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408266" y="33211128"/>
            <a:ext cx="3449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изображение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3063056" y="9499511"/>
            <a:ext cx="1200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36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3063056" y="6770795"/>
            <a:ext cx="1200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36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5374584" y="9253289"/>
            <a:ext cx="278153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</a:rPr>
              <a:t>Бурцев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Михаил</a:t>
            </a:r>
            <a:r>
              <a:rPr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Сергеевич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5374584" y="6524573"/>
            <a:ext cx="278153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</a:rPr>
              <a:t>Червонцев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Сергей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Сергеевич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94605" y="18107225"/>
            <a:ext cx="2649038" cy="187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68202" y="18103334"/>
            <a:ext cx="2649038" cy="187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82427" y="9616678"/>
            <a:ext cx="1949062" cy="137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82427" y="11147292"/>
            <a:ext cx="1949062" cy="137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5162" y="36742503"/>
            <a:ext cx="1646208" cy="164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89456" y="6187446"/>
            <a:ext cx="1814819" cy="181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89456" y="8915265"/>
            <a:ext cx="1814819" cy="181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43113" y="9616678"/>
            <a:ext cx="4097851" cy="28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7343" y="36742503"/>
            <a:ext cx="1646208" cy="164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78300" y="23819775"/>
            <a:ext cx="5893350" cy="571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232425" y="18066023"/>
            <a:ext cx="3449073" cy="193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11194250" y="20503888"/>
            <a:ext cx="323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Спорт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Развлечения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Игры и киберспорт</a:t>
            </a:r>
            <a:endParaRPr sz="1800"/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460175" y="18084375"/>
            <a:ext cx="2886300" cy="20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715171">
            <a:off x="19780103" y="23657877"/>
            <a:ext cx="1225546" cy="122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132202">
            <a:off x="20185925" y="24901337"/>
            <a:ext cx="1138773" cy="11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76600" y="36761750"/>
            <a:ext cx="1607700" cy="16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04413" y="36715529"/>
            <a:ext cx="1607700" cy="170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 rotWithShape="1">
          <a:blip r:embed="rId14">
            <a:alphaModFix/>
          </a:blip>
          <a:srcRect b="0" l="5848" r="5671" t="6006"/>
          <a:stretch/>
        </p:blipFill>
        <p:spPr>
          <a:xfrm>
            <a:off x="22791325" y="6417225"/>
            <a:ext cx="1814828" cy="144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874717" y="8970927"/>
            <a:ext cx="1644300" cy="170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6601" y="17405478"/>
            <a:ext cx="2886298" cy="396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92538" y="22356598"/>
            <a:ext cx="12241825" cy="629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116338" y="29385538"/>
            <a:ext cx="12241825" cy="629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190250" y="31363037"/>
            <a:ext cx="5869452" cy="377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661775" y="13498349"/>
            <a:ext cx="5893351" cy="410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743125" y="9616700"/>
            <a:ext cx="6351000" cy="34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