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A52E2F-2DE9-4408-9E20-CF69144DE66C}"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34036A-F2B5-40B5-98FB-413A724A2AC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ACA4AD-4D1D-4BCD-A36B-EE41B6DBE07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15AA4-B66D-4E47-AC19-D95A29849A52}"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3ACA4AD-4D1D-4BCD-A36B-EE41B6DBE07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15AA4-B66D-4E47-AC19-D95A29849A52}"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3ACA4AD-4D1D-4BCD-A36B-EE41B6DBE07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15AA4-B66D-4E47-AC19-D95A29849A52}"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3ACA4AD-4D1D-4BCD-A36B-EE41B6DBE07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15AA4-B66D-4E47-AC19-D95A29849A52}"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3ACA4AD-4D1D-4BCD-A36B-EE41B6DBE07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15AA4-B66D-4E47-AC19-D95A29849A52}"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3ACA4AD-4D1D-4BCD-A36B-EE41B6DBE07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15AA4-B66D-4E47-AC19-D95A29849A52}"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3ACA4AD-4D1D-4BCD-A36B-EE41B6DBE07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15AA4-B66D-4E47-AC19-D95A29849A52}"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3ACA4AD-4D1D-4BCD-A36B-EE41B6DBE07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15AA4-B66D-4E47-AC19-D95A29849A52}"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3ACA4AD-4D1D-4BCD-A36B-EE41B6DBE07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15AA4-B66D-4E47-AC19-D95A29849A52}"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3ACA4AD-4D1D-4BCD-A36B-EE41B6DBE07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15AA4-B66D-4E47-AC19-D95A29849A52}"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3ACA4AD-4D1D-4BCD-A36B-EE41B6DBE07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515AA4-B66D-4E47-AC19-D95A29849A52}"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3ACA4AD-4D1D-4BCD-A36B-EE41B6DBE07B}"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515AA4-B66D-4E47-AC19-D95A29849A52}"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ACA4AD-4D1D-4BCD-A36B-EE41B6DBE07B}"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515AA4-B66D-4E47-AC19-D95A29849A52}"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CA4AD-4D1D-4BCD-A36B-EE41B6DBE07B}"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515AA4-B66D-4E47-AC19-D95A29849A52}"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3ACA4AD-4D1D-4BCD-A36B-EE41B6DBE07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515AA4-B66D-4E47-AC19-D95A29849A52}"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515AA4-B66D-4E47-AC19-D95A29849A52}" type="slidenum">
              <a:rPr lang="en-IN" smtClean="0"/>
            </a:fld>
            <a:endParaRPr lang="en-IN"/>
          </a:p>
        </p:txBody>
      </p:sp>
      <p:sp>
        <p:nvSpPr>
          <p:cNvPr id="5" name="Date Placeholder 4"/>
          <p:cNvSpPr>
            <a:spLocks noGrp="1"/>
          </p:cNvSpPr>
          <p:nvPr>
            <p:ph type="dt" sz="half" idx="10"/>
          </p:nvPr>
        </p:nvSpPr>
        <p:spPr/>
        <p:txBody>
          <a:bodyPr/>
          <a:lstStyle/>
          <a:p>
            <a:fld id="{43ACA4AD-4D1D-4BCD-A36B-EE41B6DBE07B}" type="datetimeFigureOut">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3ACA4AD-4D1D-4BCD-A36B-EE41B6DBE07B}"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B515AA4-B66D-4E47-AC19-D95A29849A52}"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45000"/>
                <a:lumOff val="55000"/>
              </a:schemeClr>
            </a:gs>
            <a:gs pos="100000">
              <a:srgbClr val="D0EB96"/>
            </a:gs>
            <a:gs pos="100000">
              <a:schemeClr val="accent1">
                <a:lumMod val="45000"/>
                <a:lumOff val="55000"/>
              </a:schemeClr>
            </a:gs>
            <a:gs pos="100000">
              <a:schemeClr val="accent1">
                <a:lumMod val="20000"/>
                <a:lumOff val="80000"/>
              </a:schemeClr>
            </a:gs>
            <a:gs pos="61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01026" y="1886552"/>
            <a:ext cx="8874493" cy="2175310"/>
          </a:xfrm>
        </p:spPr>
        <p:txBody>
          <a:bodyPr/>
          <a:lstStyle/>
          <a:p>
            <a:r>
              <a:rPr lang="en-IN" dirty="0">
                <a:solidFill>
                  <a:schemeClr val="tx1"/>
                </a:solidFill>
                <a:latin typeface="Algerian" panose="04020705040A02060702" pitchFamily="82" charset="0"/>
              </a:rPr>
              <a:t>Cable Networking Using Kruskal’s Algorithm.</a:t>
            </a:r>
            <a:endParaRPr lang="en-IN" dirty="0">
              <a:solidFill>
                <a:schemeClr val="tx1"/>
              </a:solidFill>
              <a:latin typeface="Algerian" panose="04020705040A020607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9646" y="808522"/>
            <a:ext cx="8576110" cy="1015663"/>
          </a:xfrm>
          <a:prstGeom prst="rect">
            <a:avLst/>
          </a:prstGeom>
          <a:noFill/>
        </p:spPr>
        <p:txBody>
          <a:bodyPr wrap="square" rtlCol="0">
            <a:spAutoFit/>
          </a:bodyPr>
          <a:lstStyle/>
          <a:p>
            <a:pPr marL="342900" indent="-342900">
              <a:buFont typeface="Wingdings" panose="05000000000000000000" pitchFamily="2" charset="2"/>
              <a:buChar char="Ø"/>
            </a:pPr>
            <a:r>
              <a:rPr lang="en-US" sz="2000" b="0" i="0" dirty="0">
                <a:solidFill>
                  <a:srgbClr val="000000"/>
                </a:solidFill>
                <a:effectLst/>
                <a:latin typeface="Arial" panose="020B0604020202020204" pitchFamily="34" charset="0"/>
                <a:cs typeface="Arial" panose="020B0604020202020204" pitchFamily="34" charset="0"/>
              </a:rPr>
              <a:t>Arrange all the edges on the graph in ascending order. Kruskal’s algorithm considers each group as a tree and applies disjoint sets to check how many of the vertices are part of other trees.</a:t>
            </a:r>
            <a:endParaRPr lang="en-IN" sz="2000" dirty="0">
              <a:latin typeface="Arial" panose="020B0604020202020204" pitchFamily="34" charset="0"/>
              <a:cs typeface="Arial" panose="020B0604020202020204" pitchFamily="34" charset="0"/>
            </a:endParaRPr>
          </a:p>
        </p:txBody>
      </p:sp>
      <p:pic>
        <p:nvPicPr>
          <p:cNvPr id="5122" name="Picture 2" descr="Kruskal's algorithm,minimum spanning tree algorithm, Kruskal’s algorithm,Disjoint set union, Minimum spanning tree, Kruskal’s algorithm real world application, Disjoint set application, Minimum spanning tree real life application, Kruskal’s algorithm explained, Minimum spanning tree vs travelling salesman problem, Difference between kruskal’s algorithm and traveling salesman problem, Implementation of Disjoint set uni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21819" y="2289007"/>
            <a:ext cx="4206240" cy="42128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67,462 Thank You Stock Photos, Pictures &amp; Royalty-Free Images - iStock"/>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29748" y="1684422"/>
            <a:ext cx="7015867" cy="31080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34754" y="365760"/>
            <a:ext cx="8354728" cy="923330"/>
          </a:xfrm>
          <a:prstGeom prst="rect">
            <a:avLst/>
          </a:prstGeom>
          <a:noFill/>
        </p:spPr>
        <p:txBody>
          <a:bodyPr wrap="square" rtlCol="0">
            <a:spAutoFit/>
          </a:bodyPr>
          <a:lstStyle/>
          <a:p>
            <a:r>
              <a:rPr lang="en-IN" sz="5400" dirty="0">
                <a:latin typeface="Algerian" panose="04020705040A02060702" pitchFamily="82" charset="0"/>
              </a:rPr>
              <a:t>HI!</a:t>
            </a:r>
            <a:endParaRPr lang="en-IN" sz="5400" dirty="0">
              <a:latin typeface="Algerian" panose="04020705040A02060702" pitchFamily="82" charset="0"/>
            </a:endParaRPr>
          </a:p>
        </p:txBody>
      </p:sp>
      <p:sp>
        <p:nvSpPr>
          <p:cNvPr id="4" name="TextBox 3"/>
          <p:cNvSpPr txBox="1"/>
          <p:nvPr/>
        </p:nvSpPr>
        <p:spPr>
          <a:xfrm>
            <a:off x="452120" y="3590290"/>
            <a:ext cx="10457180" cy="2306955"/>
          </a:xfrm>
          <a:prstGeom prst="rect">
            <a:avLst/>
          </a:prstGeom>
          <a:noFill/>
        </p:spPr>
        <p:txBody>
          <a:bodyPr wrap="square" rtlCol="0">
            <a:spAutoFit/>
          </a:bodyPr>
          <a:lstStyle/>
          <a:p>
            <a:r>
              <a:rPr lang="en-IN" sz="3600" dirty="0">
                <a:latin typeface="Algerian" panose="04020705040A02060702" pitchFamily="82" charset="0"/>
              </a:rPr>
              <a:t>Team members:</a:t>
            </a:r>
            <a:endParaRPr lang="en-IN" sz="3600" dirty="0">
              <a:latin typeface="Algerian" panose="04020705040A02060702" pitchFamily="82" charset="0"/>
            </a:endParaRPr>
          </a:p>
          <a:p>
            <a:r>
              <a:rPr lang="en-IN" sz="3600" dirty="0">
                <a:latin typeface="Algerian" panose="04020705040A02060702" pitchFamily="82" charset="0"/>
              </a:rPr>
              <a:t>hariharaan s (ra2011003010645)</a:t>
            </a:r>
            <a:endParaRPr lang="en-IN" sz="3600" dirty="0">
              <a:latin typeface="Algerian" panose="04020705040A02060702" pitchFamily="82" charset="0"/>
            </a:endParaRPr>
          </a:p>
          <a:p>
            <a:r>
              <a:rPr lang="en-IN" sz="3600" dirty="0">
                <a:latin typeface="Algerian" panose="04020705040A02060702" pitchFamily="82" charset="0"/>
              </a:rPr>
              <a:t>kalimisetty sashank (ra2011003010649)</a:t>
            </a:r>
            <a:endParaRPr lang="en-IN" sz="3600" dirty="0">
              <a:latin typeface="Algerian" panose="04020705040A02060702" pitchFamily="82" charset="0"/>
            </a:endParaRPr>
          </a:p>
          <a:p>
            <a:r>
              <a:rPr lang="en-IN" sz="3600" dirty="0">
                <a:latin typeface="Algerian" panose="04020705040A02060702" pitchFamily="82" charset="0"/>
              </a:rPr>
              <a:t>mannur vasant reddy (ra2011003010662)</a:t>
            </a:r>
            <a:endParaRPr lang="en-IN" sz="3600" dirty="0">
              <a:latin typeface="Algerian" panose="04020705040A02060702" pitchFamily="82" charset="0"/>
            </a:endParaRPr>
          </a:p>
        </p:txBody>
      </p:sp>
      <p:pic>
        <p:nvPicPr>
          <p:cNvPr id="1028" name="Picture 4" descr="Network cable cartoon Stock Illustrations, Images &amp; Vectors | Shutterstock"/>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13145" y="597223"/>
            <a:ext cx="3780056" cy="24732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43276" y="914399"/>
            <a:ext cx="7190072" cy="461665"/>
          </a:xfrm>
          <a:prstGeom prst="rect">
            <a:avLst/>
          </a:prstGeom>
          <a:noFill/>
        </p:spPr>
        <p:txBody>
          <a:bodyPr wrap="square" rtlCol="0">
            <a:spAutoFit/>
          </a:bodyPr>
          <a:lstStyle/>
          <a:p>
            <a:r>
              <a:rPr lang="en-IN" sz="2400" dirty="0">
                <a:latin typeface="Algerian" panose="04020705040A02060702" pitchFamily="82" charset="0"/>
              </a:rPr>
              <a:t>Problem statement:</a:t>
            </a:r>
            <a:endParaRPr lang="en-IN" sz="2400" dirty="0">
              <a:latin typeface="Algerian" panose="04020705040A02060702" pitchFamily="82" charset="0"/>
            </a:endParaRPr>
          </a:p>
        </p:txBody>
      </p:sp>
      <p:sp>
        <p:nvSpPr>
          <p:cNvPr id="5" name="TextBox 4"/>
          <p:cNvSpPr txBox="1"/>
          <p:nvPr/>
        </p:nvSpPr>
        <p:spPr>
          <a:xfrm>
            <a:off x="943276" y="2685448"/>
            <a:ext cx="9346130" cy="1938992"/>
          </a:xfrm>
          <a:prstGeom prst="rect">
            <a:avLst/>
          </a:prstGeom>
          <a:noFill/>
        </p:spPr>
        <p:txBody>
          <a:bodyPr wrap="square" rtlCol="0">
            <a:spAutoFit/>
          </a:bodyPr>
          <a:lstStyle/>
          <a:p>
            <a:pPr marL="285750" indent="-285750">
              <a:buFont typeface="Wingdings" panose="05000000000000000000" pitchFamily="2" charset="2"/>
              <a:buChar char="Ø"/>
            </a:pPr>
            <a:r>
              <a:rPr lang="en-US" sz="2000" b="0" i="0" dirty="0">
                <a:solidFill>
                  <a:srgbClr val="000000"/>
                </a:solidFill>
                <a:effectLst/>
                <a:latin typeface="Arial" panose="020B0604020202020204" pitchFamily="34" charset="0"/>
                <a:cs typeface="Arial" panose="020B0604020202020204" pitchFamily="34" charset="0"/>
              </a:rPr>
              <a:t>cable network companies use the Disjoint Set Union data.</a:t>
            </a:r>
            <a:endParaRPr lang="en-US" sz="2000" b="0" i="0" dirty="0">
              <a:solidFill>
                <a:srgbClr val="000000"/>
              </a:solidFill>
              <a:effectLst/>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2000" dirty="0">
              <a:solidFill>
                <a:srgbClr val="00000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2000" dirty="0">
              <a:solidFill>
                <a:srgbClr val="00000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000" dirty="0">
                <a:solidFill>
                  <a:srgbClr val="000000"/>
                </a:solidFill>
                <a:latin typeface="Arial" panose="020B0604020202020204" pitchFamily="34" charset="0"/>
                <a:cs typeface="Arial" panose="020B0604020202020204" pitchFamily="34" charset="0"/>
              </a:rPr>
              <a:t>T</a:t>
            </a:r>
            <a:r>
              <a:rPr lang="en-US" sz="2000" b="0" i="0" dirty="0">
                <a:solidFill>
                  <a:srgbClr val="000000"/>
                </a:solidFill>
                <a:effectLst/>
                <a:latin typeface="Arial" panose="020B0604020202020204" pitchFamily="34" charset="0"/>
                <a:cs typeface="Arial" panose="020B0604020202020204" pitchFamily="34" charset="0"/>
              </a:rPr>
              <a:t>o find the shortest path to lay cables across a city or group of cities.</a:t>
            </a:r>
            <a:endParaRPr lang="en-US" sz="2000" b="0" i="0" dirty="0">
              <a:solidFill>
                <a:srgbClr val="000000"/>
              </a:solidFill>
              <a:effectLst/>
              <a:latin typeface="Arial" panose="020B0604020202020204" pitchFamily="34" charset="0"/>
              <a:cs typeface="Arial" panose="020B0604020202020204" pitchFamily="34" charset="0"/>
            </a:endParaRPr>
          </a:p>
          <a:p>
            <a:endParaRPr lang="en-US" sz="2000" dirty="0">
              <a:solidFill>
                <a:srgbClr val="00000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32034" y="962526"/>
            <a:ext cx="6978315" cy="461665"/>
          </a:xfrm>
          <a:prstGeom prst="rect">
            <a:avLst/>
          </a:prstGeom>
          <a:noFill/>
        </p:spPr>
        <p:txBody>
          <a:bodyPr wrap="square" rtlCol="0">
            <a:spAutoFit/>
          </a:bodyPr>
          <a:lstStyle/>
          <a:p>
            <a:r>
              <a:rPr lang="en-IN" sz="2400" dirty="0">
                <a:latin typeface="Algerian" panose="04020705040A02060702" pitchFamily="82" charset="0"/>
              </a:rPr>
              <a:t>Project Description:</a:t>
            </a:r>
            <a:endParaRPr lang="en-IN" sz="2400" dirty="0">
              <a:latin typeface="Algerian" panose="04020705040A02060702" pitchFamily="82" charset="0"/>
            </a:endParaRPr>
          </a:p>
        </p:txBody>
      </p:sp>
      <p:sp>
        <p:nvSpPr>
          <p:cNvPr id="3" name="TextBox 2"/>
          <p:cNvSpPr txBox="1"/>
          <p:nvPr/>
        </p:nvSpPr>
        <p:spPr>
          <a:xfrm>
            <a:off x="885524" y="2098307"/>
            <a:ext cx="8932244" cy="2554545"/>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latin typeface="Arial" panose="020B0604020202020204" pitchFamily="34" charset="0"/>
                <a:cs typeface="Arial" panose="020B0604020202020204" pitchFamily="34" charset="0"/>
              </a:rPr>
              <a:t>Here we use </a:t>
            </a:r>
            <a:r>
              <a:rPr lang="en-US" sz="2000" b="0" i="0" dirty="0">
                <a:solidFill>
                  <a:srgbClr val="000000"/>
                </a:solidFill>
                <a:effectLst/>
                <a:latin typeface="Arial" panose="020B0604020202020204" pitchFamily="34" charset="0"/>
                <a:cs typeface="Arial" panose="020B0604020202020204" pitchFamily="34" charset="0"/>
              </a:rPr>
              <a:t>Kruskal’s algorithm to find the shortest path to lay cables across a city or group of cities.</a:t>
            </a:r>
            <a:endParaRPr lang="en-US" sz="2000" b="0" i="0" dirty="0">
              <a:solidFill>
                <a:srgbClr val="000000"/>
              </a:solidFill>
              <a:effectLst/>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2000" dirty="0">
              <a:solidFill>
                <a:srgbClr val="00000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2000" b="0" i="0" dirty="0">
              <a:solidFill>
                <a:srgbClr val="000000"/>
              </a:solidFill>
              <a:effectLst/>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000" b="0" i="0" dirty="0">
                <a:solidFill>
                  <a:srgbClr val="000000"/>
                </a:solidFill>
                <a:effectLst/>
                <a:latin typeface="Arial" panose="020B0604020202020204" pitchFamily="34" charset="0"/>
                <a:cs typeface="Arial" panose="020B0604020202020204" pitchFamily="34" charset="0"/>
              </a:rPr>
              <a:t>Which leads us to this post on the properties of Disjoint sets union and minimum spanning tree along with their example.</a:t>
            </a:r>
            <a:endParaRPr lang="en-US" sz="2000" b="0" i="0" dirty="0">
              <a:solidFill>
                <a:srgbClr val="000000"/>
              </a:solidFill>
              <a:effectLst/>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2000" dirty="0">
              <a:solidFill>
                <a:srgbClr val="000000"/>
              </a:solidFill>
              <a:latin typeface="Arial" panose="020B0604020202020204" pitchFamily="34" charset="0"/>
              <a:cs typeface="Arial" panose="020B0604020202020204" pitchFamily="34" charset="0"/>
            </a:endParaRPr>
          </a:p>
          <a:p>
            <a:endParaRPr lang="en-US" sz="2000" dirty="0">
              <a:solidFill>
                <a:srgbClr val="000000"/>
              </a:solidFill>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5899" y="770021"/>
            <a:ext cx="8316227" cy="461665"/>
          </a:xfrm>
          <a:prstGeom prst="rect">
            <a:avLst/>
          </a:prstGeom>
          <a:noFill/>
        </p:spPr>
        <p:txBody>
          <a:bodyPr wrap="square" rtlCol="0">
            <a:spAutoFit/>
          </a:bodyPr>
          <a:lstStyle/>
          <a:p>
            <a:r>
              <a:rPr lang="en-IN" sz="2400" dirty="0">
                <a:latin typeface="Algerian" panose="04020705040A02060702" pitchFamily="82" charset="0"/>
                <a:cs typeface="Arial" panose="020B0604020202020204" pitchFamily="34" charset="0"/>
              </a:rPr>
              <a:t>What are disjoint sets:</a:t>
            </a:r>
            <a:endParaRPr lang="en-IN" sz="2400" dirty="0">
              <a:latin typeface="Algerian" panose="04020705040A02060702" pitchFamily="82" charset="0"/>
              <a:cs typeface="Arial" panose="020B0604020202020204" pitchFamily="34" charset="0"/>
            </a:endParaRPr>
          </a:p>
        </p:txBody>
      </p:sp>
      <p:sp>
        <p:nvSpPr>
          <p:cNvPr id="3" name="TextBox 2"/>
          <p:cNvSpPr txBox="1"/>
          <p:nvPr/>
        </p:nvSpPr>
        <p:spPr>
          <a:xfrm>
            <a:off x="875899" y="1520444"/>
            <a:ext cx="8191099" cy="4401205"/>
          </a:xfrm>
          <a:prstGeom prst="rect">
            <a:avLst/>
          </a:prstGeom>
          <a:noFill/>
        </p:spPr>
        <p:txBody>
          <a:bodyPr wrap="square" rtlCol="0">
            <a:spAutoFit/>
          </a:bodyPr>
          <a:lstStyle/>
          <a:p>
            <a:pPr marL="285750" indent="-285750">
              <a:buFont typeface="Wingdings" panose="05000000000000000000" pitchFamily="2" charset="2"/>
              <a:buChar char="Ø"/>
            </a:pPr>
            <a:r>
              <a:rPr lang="en-US" sz="2000" b="0" i="0" dirty="0">
                <a:solidFill>
                  <a:srgbClr val="000000"/>
                </a:solidFill>
                <a:effectLst/>
                <a:latin typeface="Arial" panose="020B0604020202020204" pitchFamily="34" charset="0"/>
                <a:cs typeface="Arial" panose="020B0604020202020204" pitchFamily="34" charset="0"/>
              </a:rPr>
              <a:t>A disjoint set is a data structure which keeps track of all elements that are separated by a number of disjoint  subsets.</a:t>
            </a:r>
            <a:endParaRPr lang="en-US" sz="2000" b="0" i="0" dirty="0">
              <a:solidFill>
                <a:srgbClr val="000000"/>
              </a:solidFill>
              <a:effectLst/>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2000" dirty="0">
              <a:solidFill>
                <a:srgbClr val="00000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000" b="0" i="0" dirty="0">
                <a:solidFill>
                  <a:srgbClr val="000000"/>
                </a:solidFill>
                <a:effectLst/>
                <a:latin typeface="Arial" panose="020B0604020202020204" pitchFamily="34" charset="0"/>
                <a:cs typeface="Arial" panose="020B0604020202020204" pitchFamily="34" charset="0"/>
              </a:rPr>
              <a:t>you can also keep a track of the existence of elements in a particular group</a:t>
            </a:r>
            <a:r>
              <a:rPr lang="en-US" sz="2000" b="0" i="0" dirty="0">
                <a:solidFill>
                  <a:srgbClr val="000000"/>
                </a:solidFill>
                <a:effectLst/>
                <a:latin typeface="Poppins" panose="00000500000000000000" pitchFamily="2" charset="0"/>
              </a:rPr>
              <a:t>.</a:t>
            </a:r>
            <a:endParaRPr lang="en-US" sz="2000" b="0" i="0" dirty="0">
              <a:solidFill>
                <a:srgbClr val="000000"/>
              </a:solidFill>
              <a:effectLst/>
              <a:latin typeface="Poppins" panose="00000500000000000000" pitchFamily="2" charset="0"/>
            </a:endParaRPr>
          </a:p>
          <a:p>
            <a:pPr marL="285750" indent="-285750">
              <a:buFont typeface="Wingdings" panose="05000000000000000000" pitchFamily="2" charset="2"/>
              <a:buChar char="Ø"/>
            </a:pPr>
            <a:endParaRPr lang="en-US" sz="2000" dirty="0">
              <a:solidFill>
                <a:srgbClr val="000000"/>
              </a:solidFill>
              <a:latin typeface="Poppins" panose="00000500000000000000" pitchFamily="2" charset="0"/>
              <a:cs typeface="Arial" panose="020B0604020202020204" pitchFamily="34" charset="0"/>
            </a:endParaRPr>
          </a:p>
          <a:p>
            <a:pPr marL="285750" indent="-285750">
              <a:buFont typeface="Wingdings" panose="05000000000000000000" pitchFamily="2" charset="2"/>
              <a:buChar char="Ø"/>
            </a:pPr>
            <a:r>
              <a:rPr lang="en-US" sz="2000" b="0" i="0" dirty="0">
                <a:solidFill>
                  <a:srgbClr val="000000"/>
                </a:solidFill>
                <a:effectLst/>
                <a:latin typeface="Arial" panose="020B0604020202020204" pitchFamily="34" charset="0"/>
                <a:cs typeface="Arial" panose="020B0604020202020204" pitchFamily="34" charset="0"/>
              </a:rPr>
              <a:t> For example there are 6 elements A, B, C, D, E, and F. B, C, and D are connected and E and F are paired together.</a:t>
            </a:r>
            <a:r>
              <a:rPr lang="en-US" sz="2000" b="0" i="0" dirty="0">
                <a:solidFill>
                  <a:srgbClr val="000000"/>
                </a:solidFill>
                <a:effectLst/>
                <a:latin typeface="Poppins" panose="00000500000000000000" pitchFamily="2" charset="0"/>
              </a:rPr>
              <a:t> </a:t>
            </a:r>
            <a:r>
              <a:rPr lang="en-US" sz="2000" b="0" i="0" dirty="0">
                <a:solidFill>
                  <a:srgbClr val="000000"/>
                </a:solidFill>
                <a:effectLst/>
                <a:latin typeface="Arial" panose="020B0604020202020204" pitchFamily="34" charset="0"/>
                <a:cs typeface="Arial" panose="020B0604020202020204" pitchFamily="34" charset="0"/>
              </a:rPr>
              <a:t>This gives us 3 subsets that have elements (A), (B, C, D), and (E, F).</a:t>
            </a:r>
            <a:endParaRPr lang="en-US" sz="2000" b="0" i="0" dirty="0">
              <a:solidFill>
                <a:srgbClr val="000000"/>
              </a:solidFill>
              <a:effectLst/>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2000" dirty="0">
              <a:solidFill>
                <a:srgbClr val="00000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000" b="0" i="0" dirty="0">
                <a:solidFill>
                  <a:srgbClr val="000000"/>
                </a:solidFill>
                <a:effectLst/>
                <a:latin typeface="Arial" panose="020B0604020202020204" pitchFamily="34" charset="0"/>
                <a:cs typeface="Arial" panose="020B0604020202020204" pitchFamily="34" charset="0"/>
              </a:rPr>
              <a:t>Disjoint sets help us quickly determine which elements are connected and close and to unite two components into a single entity</a:t>
            </a:r>
            <a:r>
              <a:rPr lang="en-US" sz="2000" b="0" i="0" dirty="0">
                <a:solidFill>
                  <a:srgbClr val="000000"/>
                </a:solidFill>
                <a:effectLst/>
                <a:latin typeface="Poppins" panose="00000500000000000000" pitchFamily="2" charset="0"/>
              </a:rPr>
              <a:t>.</a:t>
            </a:r>
            <a:endParaRPr lang="en-US" sz="2000" b="0" i="0" dirty="0">
              <a:solidFill>
                <a:srgbClr val="000000"/>
              </a:solidFill>
              <a:effectLst/>
              <a:latin typeface="Arial" panose="020B0604020202020204" pitchFamily="34" charset="0"/>
              <a:cs typeface="Arial" panose="020B0604020202020204" pitchFamily="34" charset="0"/>
            </a:endParaRPr>
          </a:p>
          <a:p>
            <a:r>
              <a:rPr lang="en-US" sz="2000" dirty="0">
                <a:solidFill>
                  <a:srgbClr val="000000"/>
                </a:solidFill>
                <a:latin typeface="Arial" panose="020B0604020202020204" pitchFamily="34" charset="0"/>
                <a:cs typeface="Arial" panose="020B0604020202020204" pitchFamily="34" charset="0"/>
              </a:rPr>
              <a:t>     </a:t>
            </a:r>
            <a:endParaRPr lang="en-US" sz="2000" dirty="0">
              <a:solidFill>
                <a:srgbClr val="000000"/>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5149" y="702644"/>
            <a:ext cx="8527984" cy="523220"/>
          </a:xfrm>
          <a:prstGeom prst="rect">
            <a:avLst/>
          </a:prstGeom>
          <a:noFill/>
        </p:spPr>
        <p:txBody>
          <a:bodyPr wrap="square" rtlCol="0">
            <a:spAutoFit/>
          </a:bodyPr>
          <a:lstStyle/>
          <a:p>
            <a:r>
              <a:rPr lang="en-IN" sz="2800" dirty="0">
                <a:latin typeface="Algerian" panose="04020705040A02060702" pitchFamily="82" charset="0"/>
              </a:rPr>
              <a:t>What is Kruskal’s algorithm:</a:t>
            </a:r>
            <a:endParaRPr lang="en-IN" sz="2800" dirty="0">
              <a:latin typeface="Algerian" panose="04020705040A02060702" pitchFamily="82" charset="0"/>
            </a:endParaRPr>
          </a:p>
        </p:txBody>
      </p:sp>
      <p:sp>
        <p:nvSpPr>
          <p:cNvPr id="3" name="TextBox 2"/>
          <p:cNvSpPr txBox="1"/>
          <p:nvPr/>
        </p:nvSpPr>
        <p:spPr>
          <a:xfrm>
            <a:off x="1058779" y="1771048"/>
            <a:ext cx="8364354" cy="1477328"/>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000000"/>
                </a:solidFill>
                <a:effectLst/>
                <a:latin typeface="Arial" panose="020B0604020202020204" pitchFamily="34" charset="0"/>
                <a:cs typeface="Arial" panose="020B0604020202020204" pitchFamily="34" charset="0"/>
              </a:rPr>
              <a:t>Spanning tree is the sum of weights of all the edges in a tree is known as Kruskal’s algorithm.</a:t>
            </a:r>
            <a:endParaRPr lang="en-US" b="0" i="0" dirty="0">
              <a:solidFill>
                <a:srgbClr val="000000"/>
              </a:solidFill>
              <a:effectLst/>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dirty="0">
              <a:solidFill>
                <a:srgbClr val="00000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b="0" i="0" dirty="0">
                <a:solidFill>
                  <a:srgbClr val="000000"/>
                </a:solidFill>
                <a:effectLst/>
                <a:latin typeface="Arial" panose="020B0604020202020204" pitchFamily="34" charset="0"/>
                <a:cs typeface="Arial" panose="020B0604020202020204" pitchFamily="34" charset="0"/>
              </a:rPr>
              <a:t>A minimum spanning tree (MST) is one which costs the least among all spanning trees.</a:t>
            </a:r>
            <a:endParaRPr lang="en-IN" dirty="0">
              <a:latin typeface="Arial" panose="020B0604020202020204" pitchFamily="34" charset="0"/>
              <a:cs typeface="Arial" panose="020B0604020202020204" pitchFamily="34" charset="0"/>
            </a:endParaRPr>
          </a:p>
        </p:txBody>
      </p:sp>
      <p:pic>
        <p:nvPicPr>
          <p:cNvPr id="2050" name="Picture 2" descr="minimum spanning tree, kruskal's algorithm, spanning tree, kruskal algroithm, kruska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7279" y="3609624"/>
            <a:ext cx="6595692" cy="27790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9272" y="938463"/>
            <a:ext cx="3161898" cy="461665"/>
          </a:xfrm>
          <a:prstGeom prst="rect">
            <a:avLst/>
          </a:prstGeom>
          <a:noFill/>
        </p:spPr>
        <p:txBody>
          <a:bodyPr wrap="square" rtlCol="0">
            <a:spAutoFit/>
          </a:bodyPr>
          <a:lstStyle/>
          <a:p>
            <a:r>
              <a:rPr lang="en-US" sz="2400" dirty="0">
                <a:latin typeface="Algerian" panose="04020705040A02060702" pitchFamily="82" charset="0"/>
              </a:rPr>
              <a:t>Algorithm steps:</a:t>
            </a:r>
            <a:endParaRPr lang="en-US" sz="2400" kern="1200" dirty="0">
              <a:solidFill>
                <a:schemeClr val="tx1"/>
              </a:solidFill>
              <a:latin typeface="Algerian" panose="04020705040A02060702" pitchFamily="82" charset="0"/>
            </a:endParaRPr>
          </a:p>
        </p:txBody>
      </p:sp>
      <p:sp>
        <p:nvSpPr>
          <p:cNvPr id="3" name="TextBox 2"/>
          <p:cNvSpPr txBox="1"/>
          <p:nvPr/>
        </p:nvSpPr>
        <p:spPr>
          <a:xfrm>
            <a:off x="789272" y="2305615"/>
            <a:ext cx="8296976" cy="3170099"/>
          </a:xfrm>
          <a:prstGeom prst="rect">
            <a:avLst/>
          </a:prstGeom>
          <a:noFill/>
        </p:spPr>
        <p:txBody>
          <a:bodyPr wrap="square" rtlCol="0">
            <a:spAutoFit/>
          </a:bodyPr>
          <a:lstStyle/>
          <a:p>
            <a:pPr marL="342900" indent="-342900">
              <a:buFont typeface="+mj-lt"/>
              <a:buAutoNum type="arabicPeriod"/>
            </a:pPr>
            <a:r>
              <a:rPr lang="en-US" sz="2000" dirty="0">
                <a:solidFill>
                  <a:srgbClr val="000000"/>
                </a:solidFill>
                <a:latin typeface="Arial" panose="020B0604020202020204" pitchFamily="34" charset="0"/>
                <a:cs typeface="Arial" panose="020B0604020202020204" pitchFamily="34" charset="0"/>
              </a:rPr>
              <a:t>R</a:t>
            </a:r>
            <a:r>
              <a:rPr lang="en-US" sz="2000" b="0" i="0" dirty="0">
                <a:solidFill>
                  <a:srgbClr val="000000"/>
                </a:solidFill>
                <a:effectLst/>
                <a:latin typeface="Arial" panose="020B0604020202020204" pitchFamily="34" charset="0"/>
                <a:cs typeface="Arial" panose="020B0604020202020204" pitchFamily="34" charset="0"/>
              </a:rPr>
              <a:t>emove all loops and parallel edges.</a:t>
            </a:r>
            <a:endParaRPr lang="en-US" sz="2000" b="0" i="0" dirty="0">
              <a:solidFill>
                <a:srgbClr val="000000"/>
              </a:solidFill>
              <a:effectLst/>
              <a:latin typeface="Arial" panose="020B0604020202020204" pitchFamily="34" charset="0"/>
              <a:cs typeface="Arial" panose="020B0604020202020204" pitchFamily="34" charset="0"/>
            </a:endParaRPr>
          </a:p>
          <a:p>
            <a:pPr marL="342900" indent="-342900">
              <a:buFont typeface="+mj-lt"/>
              <a:buAutoNum type="arabicPeriod"/>
            </a:pPr>
            <a:endParaRPr lang="en-US" sz="2000" dirty="0">
              <a:solidFill>
                <a:srgbClr val="000000"/>
              </a:solidFill>
              <a:latin typeface="Arial" panose="020B0604020202020204" pitchFamily="34" charset="0"/>
              <a:cs typeface="Arial" panose="020B0604020202020204" pitchFamily="34" charset="0"/>
            </a:endParaRPr>
          </a:p>
          <a:p>
            <a:pPr marL="342900" indent="-342900">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Arrange all the edges on the graph in ascending order. Kruskal’s algorithm considers each group as a tree and applies disjoint sets to check how many of the vertices are part of other trees.</a:t>
            </a:r>
            <a:endParaRPr lang="en-US" sz="2000" b="0" i="0" dirty="0">
              <a:solidFill>
                <a:srgbClr val="000000"/>
              </a:solidFill>
              <a:effectLst/>
              <a:latin typeface="Arial" panose="020B0604020202020204" pitchFamily="34" charset="0"/>
              <a:cs typeface="Arial" panose="020B0604020202020204" pitchFamily="34" charset="0"/>
            </a:endParaRPr>
          </a:p>
          <a:p>
            <a:pPr marL="342900" indent="-342900">
              <a:buFont typeface="+mj-lt"/>
              <a:buAutoNum type="arabicPeriod"/>
            </a:pPr>
            <a:endParaRPr lang="en-US" sz="2000" dirty="0">
              <a:solidFill>
                <a:srgbClr val="000000"/>
              </a:solidFill>
              <a:latin typeface="Arial" panose="020B0604020202020204" pitchFamily="34" charset="0"/>
              <a:cs typeface="Arial" panose="020B0604020202020204" pitchFamily="34" charset="0"/>
            </a:endParaRPr>
          </a:p>
          <a:p>
            <a:pPr marL="342900" indent="-342900">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Add edges with least weight; we begin with the edges with least weight/cost. Hence, B, C is connected first considering their edge cost only 1.</a:t>
            </a:r>
            <a:endParaRPr lang="en-US" sz="2000" b="0" i="0" dirty="0">
              <a:solidFill>
                <a:srgbClr val="000000"/>
              </a:solidFill>
              <a:effectLst/>
              <a:latin typeface="Arial" panose="020B0604020202020204" pitchFamily="34" charset="0"/>
              <a:cs typeface="Arial" panose="020B0604020202020204" pitchFamily="34" charset="0"/>
            </a:endParaRPr>
          </a:p>
          <a:p>
            <a:pPr marL="342900" indent="-342900">
              <a:buFont typeface="+mj-lt"/>
              <a:buAutoNum type="arabicPeriod"/>
            </a:pPr>
            <a:endParaRPr lang="en-US" sz="2000" dirty="0">
              <a:solidFill>
                <a:srgbClr val="000000"/>
              </a:solidFill>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8147" y="866274"/>
            <a:ext cx="6169794" cy="461665"/>
          </a:xfrm>
          <a:prstGeom prst="rect">
            <a:avLst/>
          </a:prstGeom>
          <a:noFill/>
        </p:spPr>
        <p:txBody>
          <a:bodyPr wrap="square" rtlCol="0">
            <a:spAutoFit/>
          </a:bodyPr>
          <a:lstStyle/>
          <a:p>
            <a:r>
              <a:rPr lang="en-IN" sz="2400" dirty="0">
                <a:latin typeface="Algerian" panose="04020705040A02060702" pitchFamily="82" charset="0"/>
              </a:rPr>
              <a:t>Problem:</a:t>
            </a:r>
            <a:endParaRPr lang="en-IN" sz="2400" dirty="0">
              <a:latin typeface="Algerian" panose="04020705040A02060702" pitchFamily="82" charset="0"/>
            </a:endParaRPr>
          </a:p>
        </p:txBody>
      </p:sp>
      <p:sp>
        <p:nvSpPr>
          <p:cNvPr id="3" name="TextBox 2"/>
          <p:cNvSpPr txBox="1"/>
          <p:nvPr/>
        </p:nvSpPr>
        <p:spPr>
          <a:xfrm>
            <a:off x="818147" y="1578543"/>
            <a:ext cx="7122695" cy="400110"/>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Let us consider a map of INDIA.</a:t>
            </a:r>
            <a:endParaRPr lang="en-IN" sz="2000" dirty="0">
              <a:latin typeface="Arial" panose="020B0604020202020204" pitchFamily="34" charset="0"/>
              <a:cs typeface="Arial" panose="020B0604020202020204" pitchFamily="34" charset="0"/>
            </a:endParaRPr>
          </a:p>
        </p:txBody>
      </p:sp>
      <p:pic>
        <p:nvPicPr>
          <p:cNvPr id="1026" name="Picture 2" descr="NKN | Government of India : National Institute of Electronics &amp; Information  Technolog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66662" y="2229257"/>
            <a:ext cx="5714298" cy="44780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7516" y="991401"/>
            <a:ext cx="8807115" cy="3139321"/>
          </a:xfrm>
          <a:prstGeom prst="rect">
            <a:avLst/>
          </a:prstGeom>
          <a:noFill/>
        </p:spPr>
        <p:txBody>
          <a:bodyPr wrap="square" rtlCol="0">
            <a:spAutoFit/>
          </a:bodyPr>
          <a:lstStyle/>
          <a:p>
            <a:pPr marL="285750" indent="-285750" algn="just" fontAlgn="base">
              <a:buFont typeface="Wingdings" panose="05000000000000000000" pitchFamily="2" charset="2"/>
              <a:buChar char="Ø"/>
            </a:pPr>
            <a:r>
              <a:rPr lang="en-IN" dirty="0"/>
              <a:t> </a:t>
            </a:r>
            <a:r>
              <a:rPr lang="en-IN" sz="2000" dirty="0">
                <a:latin typeface="Arial" panose="020B0604020202020204" pitchFamily="34" charset="0"/>
                <a:cs typeface="Arial" panose="020B0604020202020204" pitchFamily="34" charset="0"/>
              </a:rPr>
              <a:t>let’s </a:t>
            </a:r>
            <a:r>
              <a:rPr lang="en-US" sz="2000" b="0" i="0" dirty="0">
                <a:solidFill>
                  <a:srgbClr val="000000"/>
                </a:solidFill>
                <a:effectLst/>
                <a:latin typeface="Arial" panose="020B0604020202020204" pitchFamily="34" charset="0"/>
                <a:cs typeface="Arial" panose="020B0604020202020204" pitchFamily="34" charset="0"/>
              </a:rPr>
              <a:t>Let’s simplify the map by converting it into a graph as below and naming important locations on the map with letters and distance in meters (x 100).</a:t>
            </a:r>
            <a:endParaRPr lang="en-US" sz="2000" b="0" i="0" dirty="0">
              <a:solidFill>
                <a:srgbClr val="000000"/>
              </a:solidFill>
              <a:effectLst/>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dirty="0"/>
          </a:p>
          <a:p>
            <a:pPr marL="342900" indent="-342900">
              <a:buFont typeface="Wingdings" panose="05000000000000000000" pitchFamily="2" charset="2"/>
              <a:buChar char="Ø"/>
            </a:pPr>
            <a:r>
              <a:rPr lang="en-US" sz="2000" b="0" i="0" dirty="0">
                <a:solidFill>
                  <a:srgbClr val="000000"/>
                </a:solidFill>
                <a:effectLst/>
                <a:latin typeface="Arial" panose="020B0604020202020204" pitchFamily="34" charset="0"/>
                <a:cs typeface="Arial" panose="020B0604020202020204" pitchFamily="34" charset="0"/>
              </a:rPr>
              <a:t>So for the given map, we have a parallel edge running which is of length 2.4kms(2400mts).</a:t>
            </a:r>
            <a:endParaRPr lang="en-US" sz="2000" b="0" i="0" dirty="0">
              <a:solidFill>
                <a:srgbClr val="000000"/>
              </a:solidFill>
              <a:effectLst/>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US" sz="2000" dirty="0">
              <a:solidFill>
                <a:srgbClr val="0000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000" b="0" i="0" dirty="0">
                <a:solidFill>
                  <a:srgbClr val="000000"/>
                </a:solidFill>
                <a:effectLst/>
                <a:latin typeface="Arial" panose="020B0604020202020204" pitchFamily="34" charset="0"/>
                <a:cs typeface="Arial" panose="020B0604020202020204" pitchFamily="34" charset="0"/>
              </a:rPr>
              <a:t>We will remove the parallel road and keep the 1.8km (1800m) length for representation.</a:t>
            </a:r>
            <a:br>
              <a:rPr lang="en-US" sz="2000" dirty="0">
                <a:latin typeface="Arial" panose="020B0604020202020204" pitchFamily="34" charset="0"/>
                <a:cs typeface="Arial" panose="020B0604020202020204" pitchFamily="34" charset="0"/>
              </a:rPr>
            </a:br>
            <a:endParaRPr lang="en-IN" sz="2000" dirty="0">
              <a:latin typeface="Arial" panose="020B0604020202020204" pitchFamily="34" charset="0"/>
              <a:cs typeface="Arial" panose="020B0604020202020204" pitchFamily="34" charset="0"/>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69356" y="3907857"/>
            <a:ext cx="2226644" cy="27768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Face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0</TotalTime>
  <Words>2246</Words>
  <Application>WPS Presentation</Application>
  <PresentationFormat>Widescreen</PresentationFormat>
  <Paragraphs>65</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SimSun</vt:lpstr>
      <vt:lpstr>Wingdings</vt:lpstr>
      <vt:lpstr>Wingdings 3</vt:lpstr>
      <vt:lpstr>Arial</vt:lpstr>
      <vt:lpstr>Algerian</vt:lpstr>
      <vt:lpstr>Poppins</vt:lpstr>
      <vt:lpstr>Segoe Print</vt:lpstr>
      <vt:lpstr>Microsoft YaHei</vt:lpstr>
      <vt:lpstr>Arial Unicode MS</vt:lpstr>
      <vt:lpstr>Trebuchet MS</vt:lpstr>
      <vt:lpstr>Calibri</vt:lpstr>
      <vt:lpstr>Facet</vt:lpstr>
      <vt:lpstr>Cable Networking Using Kruskal’s Algorithm.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Cable Networking Using Kruskal’s Algorithm.</dc:title>
  <dc:creator>vuppala kamalesh</dc:creator>
  <cp:lastModifiedBy>91939</cp:lastModifiedBy>
  <cp:revision>3</cp:revision>
  <dcterms:created xsi:type="dcterms:W3CDTF">2022-06-10T18:07:00Z</dcterms:created>
  <dcterms:modified xsi:type="dcterms:W3CDTF">2022-06-25T06:38:14Z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0CD7A36299A546779AEE086D695EAE41</vt:lpwstr>
  </property>
  <property fmtid="{D5CDD505-2E9C-101B-9397-08002B2CF9AE}" pid="3" name="KSOProductBuildVer">
    <vt:lpwstr>1033-11.2.0.11156</vt:lpwstr>
  </property>
</Properties>
</file>