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616" r:id="rId3"/>
    <p:sldId id="611" r:id="rId4"/>
    <p:sldId id="617" r:id="rId5"/>
    <p:sldId id="606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12" r:id="rId14"/>
    <p:sldId id="61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617"/>
            <p14:sldId id="606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Заключение" id="{CAD93B16-9430-4CD6-BD17-69844E1E5D8E}">
          <p14:sldIdLst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ail Iliew" initials="DI" lastIdx="4" clrIdx="0">
    <p:extLst>
      <p:ext uri="{19B8F6BF-5375-455C-9EA6-DF929625EA0E}">
        <p15:presenceInfo xmlns:p15="http://schemas.microsoft.com/office/powerpoint/2012/main" userId="41d542fc64a7d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0" autoAdjust="0"/>
    <p:restoredTop sz="83842" autoAdjust="0"/>
  </p:normalViewPr>
  <p:slideViewPr>
    <p:cSldViewPr>
      <p:cViewPr varScale="1">
        <p:scale>
          <a:sx n="111" d="100"/>
          <a:sy n="111" d="100"/>
        </p:scale>
        <p:origin x="51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8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15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</a:t>
            </a:r>
            <a:r>
              <a:rPr lang="en-US" dirty="0"/>
              <a:t>MVC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en-US" dirty="0"/>
              <a:t>Model – View - Controller</a:t>
            </a:r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sp>
        <p:nvSpPr>
          <p:cNvPr id="18" name="Can 17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0665" y="4354831"/>
            <a:ext cx="2216292" cy="16649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6225" y="5893459"/>
            <a:ext cx="15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1721" y="1371601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2" name="Rectangle 31"/>
          <p:cNvSpPr/>
          <p:nvPr/>
        </p:nvSpPr>
        <p:spPr>
          <a:xfrm>
            <a:off x="10210800" y="2971800"/>
            <a:ext cx="1752600" cy="1676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0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300"/>
              </a:spcAft>
            </a:pPr>
            <a:r>
              <a:rPr lang="en-US" sz="3600" dirty="0" err="1">
                <a:hlinkClick r:id="rId2"/>
              </a:rPr>
              <a:t>CakePHP</a:t>
            </a:r>
            <a:r>
              <a:rPr lang="en-US" sz="36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600" dirty="0" err="1">
                <a:hlinkClick r:id="rId3"/>
              </a:rPr>
              <a:t>CodeIgniter</a:t>
            </a:r>
            <a:r>
              <a:rPr lang="en-US" sz="36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600" dirty="0">
                <a:hlinkClick r:id="rId4"/>
              </a:rPr>
              <a:t>Spring</a:t>
            </a:r>
            <a:r>
              <a:rPr lang="en-US" sz="36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Python: </a:t>
            </a:r>
            <a:r>
              <a:rPr lang="en-US" sz="3600" dirty="0">
                <a:hlinkClick r:id="rId5"/>
              </a:rPr>
              <a:t>Django</a:t>
            </a:r>
            <a:r>
              <a:rPr lang="en-US" sz="3600" dirty="0"/>
              <a:t>, Flask, </a:t>
            </a:r>
            <a:r>
              <a:rPr lang="en-US" sz="3600" dirty="0" err="1"/>
              <a:t>Grok</a:t>
            </a:r>
            <a:endParaRPr lang="en-US" sz="3600" dirty="0"/>
          </a:p>
          <a:p>
            <a:pPr>
              <a:spcAft>
                <a:spcPts val="300"/>
              </a:spcAft>
            </a:pPr>
            <a:r>
              <a:rPr lang="en-US" sz="3600" dirty="0"/>
              <a:t>Ruby: </a:t>
            </a:r>
            <a:r>
              <a:rPr lang="en-US" sz="3600" dirty="0">
                <a:hlinkClick r:id="rId6"/>
              </a:rPr>
              <a:t>Ruby on Rails</a:t>
            </a:r>
            <a:r>
              <a:rPr lang="en-US" sz="36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JavaScript: </a:t>
            </a:r>
            <a:r>
              <a:rPr lang="en-US" sz="3600" dirty="0">
                <a:hlinkClick r:id="rId7"/>
              </a:rPr>
              <a:t>AngularJS</a:t>
            </a:r>
            <a:r>
              <a:rPr lang="en-US" sz="3600" dirty="0"/>
              <a:t>, </a:t>
            </a:r>
            <a:r>
              <a:rPr lang="en-US" sz="3600" dirty="0" err="1">
                <a:hlinkClick r:id="rId8"/>
              </a:rPr>
              <a:t>JavaScriptMVC</a:t>
            </a:r>
            <a:r>
              <a:rPr lang="en-US" sz="3600" dirty="0"/>
              <a:t>, </a:t>
            </a:r>
            <a:r>
              <a:rPr lang="en-US" sz="3600" dirty="0">
                <a:hlinkClick r:id="rId9"/>
              </a:rPr>
              <a:t>Spine</a:t>
            </a:r>
            <a:endParaRPr lang="en-US" sz="3600" dirty="0"/>
          </a:p>
          <a:p>
            <a:pPr>
              <a:spcAft>
                <a:spcPts val="300"/>
              </a:spcAft>
            </a:pPr>
            <a:r>
              <a:rPr lang="en-US" sz="3600" dirty="0">
                <a:hlinkClick r:id="rId10"/>
              </a:rPr>
              <a:t>ASP.NET MVC</a:t>
            </a:r>
            <a:r>
              <a:rPr lang="en-US" sz="3600" dirty="0"/>
              <a:t> (.NET Framework)</a:t>
            </a:r>
            <a:endParaRPr lang="bg-BG" sz="3600" dirty="0"/>
          </a:p>
          <a:p>
            <a:pPr>
              <a:spcAft>
                <a:spcPts val="300"/>
              </a:spcAft>
            </a:pPr>
            <a:r>
              <a:rPr lang="en-US" sz="3600" dirty="0"/>
              <a:t>ASP.NET Core (.NET Core)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bg-BG" dirty="0"/>
              <a:t>работни </a:t>
            </a:r>
            <a:r>
              <a:rPr lang="bg-BG" dirty="0" err="1"/>
              <a:t>рамнки</a:t>
            </a:r>
            <a:endParaRPr lang="en-US" dirty="0"/>
          </a:p>
        </p:txBody>
      </p:sp>
      <p:pic>
        <p:nvPicPr>
          <p:cNvPr id="5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98" y="990600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3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MVC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>
                <a:hlinkClick r:id="rId4"/>
              </a:rPr>
              <a:t>"Принципи на програмирането със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/>
              <a:t>MVC?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От къде се е зародило?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идеята му?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са </a:t>
            </a:r>
            <a:r>
              <a:rPr lang="en-US" dirty="0"/>
              <a:t>MVC </a:t>
            </a:r>
            <a:r>
              <a:rPr lang="bg-BG" dirty="0"/>
              <a:t>компонентите?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/>
              <a:t>Model?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/>
              <a:t>View?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/>
              <a:t>Controller?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MVC</a:t>
            </a:r>
            <a:r>
              <a:rPr lang="bg-BG" dirty="0"/>
              <a:t> шаблона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4212" y="1371600"/>
            <a:ext cx="3117850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2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Model–view–controller (MVC) </a:t>
            </a:r>
            <a:r>
              <a:rPr lang="bg-BG" dirty="0"/>
              <a:t>е шаблон за архитектура</a:t>
            </a:r>
            <a:endParaRPr lang="en-US" dirty="0"/>
          </a:p>
          <a:p>
            <a:r>
              <a:rPr lang="bg-BG" dirty="0"/>
              <a:t>Създаден е през 1970 от </a:t>
            </a:r>
            <a:r>
              <a:rPr lang="en-US" noProof="1"/>
              <a:t>Trygve Reenskaug</a:t>
            </a:r>
            <a:r>
              <a:rPr lang="bg-BG" dirty="0"/>
              <a:t>, като част от </a:t>
            </a:r>
            <a:r>
              <a:rPr lang="en-US" dirty="0"/>
              <a:t>Smalltalk</a:t>
            </a:r>
          </a:p>
          <a:p>
            <a:r>
              <a:rPr lang="bg-BG" dirty="0"/>
              <a:t>Позволява преизползване и разделение на кода</a:t>
            </a:r>
            <a:endParaRPr lang="en-US" dirty="0"/>
          </a:p>
          <a:p>
            <a:r>
              <a:rPr lang="bg-BG" dirty="0"/>
              <a:t>Първоначално е разработен за настолни приложения, но после идеята е прехвърлена и в уеб приложенията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bg-BG" dirty="0"/>
              <a:t> шаблона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980612" y="4234923"/>
            <a:ext cx="2108746" cy="228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981200"/>
            <a:ext cx="2209800" cy="1865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Модела в </a:t>
            </a:r>
            <a:r>
              <a:rPr lang="en-US" sz="3200" dirty="0"/>
              <a:t>MVC </a:t>
            </a:r>
            <a:r>
              <a:rPr lang="bg-BG" sz="3200" dirty="0"/>
              <a:t>представлява:</a:t>
            </a:r>
            <a:endParaRPr lang="bg-BG" sz="3000" dirty="0"/>
          </a:p>
          <a:p>
            <a:pPr lvl="1"/>
            <a:r>
              <a:rPr lang="bg-BG" sz="3000" dirty="0"/>
              <a:t>Сет който представлява данните, с които работим</a:t>
            </a:r>
            <a:endParaRPr lang="en-US" sz="3000" dirty="0"/>
          </a:p>
          <a:p>
            <a:pPr lvl="1"/>
            <a:r>
              <a:rPr lang="bg-BG" sz="3000" dirty="0"/>
              <a:t>Правила за това как да манипулираме данните</a:t>
            </a:r>
            <a:endParaRPr lang="en-US" sz="3000" dirty="0"/>
          </a:p>
          <a:p>
            <a:pPr lvl="1"/>
            <a:r>
              <a:rPr lang="bg-BG" sz="3000" dirty="0"/>
              <a:t>Може да съдържа валидация на данните</a:t>
            </a:r>
            <a:endParaRPr lang="en-US" sz="3000" dirty="0"/>
          </a:p>
          <a:p>
            <a:pPr lvl="1"/>
            <a:r>
              <a:rPr lang="bg-BG" sz="3000" dirty="0"/>
              <a:t>Често данните са капсулирани</a:t>
            </a:r>
          </a:p>
          <a:p>
            <a:pPr lvl="1"/>
            <a:r>
              <a:rPr lang="bg-BG" sz="3000" dirty="0"/>
              <a:t>Прилича на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Data Access Layer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401" y="2910070"/>
            <a:ext cx="3267735" cy="30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4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Изглед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3200" dirty="0"/>
              <a:t>:</a:t>
            </a:r>
          </a:p>
          <a:p>
            <a:pPr lvl="1"/>
            <a:r>
              <a:rPr lang="bg-BG" sz="3000" dirty="0"/>
              <a:t>Отговорен е за потребителския интерфейс (</a:t>
            </a:r>
            <a:r>
              <a:rPr lang="en-US" sz="3000" dirty="0"/>
              <a:t>UI)</a:t>
            </a:r>
            <a:endParaRPr lang="bg-BG" sz="3000" dirty="0"/>
          </a:p>
          <a:p>
            <a:pPr lvl="1"/>
            <a:r>
              <a:rPr lang="bg-BG" sz="3000" dirty="0"/>
              <a:t>Извежда информацията идваща от модела</a:t>
            </a:r>
            <a:endParaRPr lang="en-US" sz="3000" dirty="0"/>
          </a:p>
          <a:p>
            <a:pPr lvl="1"/>
            <a:r>
              <a:rPr lang="ru-RU" sz="3000" dirty="0"/>
              <a:t>Може да поддържа главни изгледи (оформления) и под-изгледи (частични изгледи или контроли)</a:t>
            </a:r>
          </a:p>
          <a:p>
            <a:pPr lvl="1"/>
            <a:r>
              <a:rPr lang="ru-RU" sz="3000" dirty="0"/>
              <a:t>Web: Шаблон за динамично генериране на HTML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Контролер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dirty="0"/>
              <a:t> </a:t>
            </a:r>
            <a:r>
              <a:rPr lang="bg-BG" dirty="0"/>
              <a:t>представлява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Основният </a:t>
            </a:r>
            <a:r>
              <a:rPr lang="en-US" dirty="0"/>
              <a:t>MVC </a:t>
            </a:r>
            <a:r>
              <a:rPr lang="bg-BG" dirty="0"/>
              <a:t>компонент</a:t>
            </a:r>
          </a:p>
          <a:p>
            <a:pPr lvl="1"/>
            <a:r>
              <a:rPr lang="ru-RU" dirty="0"/>
              <a:t>Обработва </a:t>
            </a:r>
            <a:r>
              <a:rPr lang="ru-RU" dirty="0" err="1"/>
              <a:t>заявките</a:t>
            </a:r>
            <a:r>
              <a:rPr lang="ru-RU" dirty="0"/>
              <a:t> (</a:t>
            </a:r>
            <a:r>
              <a:rPr lang="en-US" dirty="0"/>
              <a:t>HTTP)</a:t>
            </a:r>
            <a:r>
              <a:rPr lang="ru-RU" dirty="0"/>
              <a:t>, които </a:t>
            </a:r>
            <a:r>
              <a:rPr lang="ru-RU" dirty="0" err="1"/>
              <a:t>сървъра</a:t>
            </a:r>
            <a:r>
              <a:rPr lang="ru-RU" dirty="0"/>
              <a:t> </a:t>
            </a:r>
            <a:r>
              <a:rPr lang="ru-RU" dirty="0" err="1"/>
              <a:t>получава</a:t>
            </a:r>
            <a:endParaRPr lang="ru-RU" dirty="0"/>
          </a:p>
          <a:p>
            <a:pPr lvl="1" fontAlgn="t"/>
            <a:r>
              <a:rPr lang="ru-RU" dirty="0"/>
              <a:t>Набор от класове, които се справят с</a:t>
            </a:r>
          </a:p>
          <a:p>
            <a:pPr lvl="2"/>
            <a:r>
              <a:rPr lang="bg-BG" dirty="0"/>
              <a:t>Комуникация от потребителя</a:t>
            </a:r>
            <a:endParaRPr lang="en-US" dirty="0"/>
          </a:p>
          <a:p>
            <a:pPr lvl="2"/>
            <a:r>
              <a:rPr lang="bg-BG" dirty="0"/>
              <a:t>Логиката на приложението</a:t>
            </a:r>
            <a:endParaRPr lang="en-US" dirty="0"/>
          </a:p>
          <a:p>
            <a:pPr lvl="1"/>
            <a:r>
              <a:rPr lang="bg-BG" dirty="0"/>
              <a:t>Реагира по съответен начин на различни събития, задействани от изгледа (или външен източник)</a:t>
            </a:r>
            <a:endParaRPr lang="en-GB" dirty="0"/>
          </a:p>
          <a:p>
            <a:pPr lvl="2"/>
            <a:r>
              <a:rPr lang="ru-RU" dirty="0" err="1"/>
              <a:t>Всеки</a:t>
            </a:r>
            <a:r>
              <a:rPr lang="ru-RU" dirty="0"/>
              <a:t> контролер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едно</a:t>
            </a:r>
            <a:r>
              <a:rPr lang="ru-RU" dirty="0"/>
              <a:t> или </a:t>
            </a:r>
            <a:r>
              <a:rPr lang="ru-RU" dirty="0" err="1"/>
              <a:t>повече</a:t>
            </a:r>
            <a:r>
              <a:rPr lang="ru-RU" dirty="0"/>
              <a:t> "действия“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Входяща заявка се пренасочва към контролер</a:t>
            </a:r>
          </a:p>
          <a:p>
            <a:pPr lvl="1"/>
            <a:r>
              <a:rPr lang="bg-BG" dirty="0"/>
              <a:t>За уеб: </a:t>
            </a:r>
            <a:r>
              <a:rPr lang="en-US" dirty="0"/>
              <a:t>HTTP </a:t>
            </a:r>
            <a:r>
              <a:rPr lang="bg-BG" dirty="0"/>
              <a:t>Заявка</a:t>
            </a:r>
          </a:p>
          <a:p>
            <a:r>
              <a:rPr lang="ru-RU" dirty="0"/>
              <a:t>Контролерът </a:t>
            </a:r>
            <a:r>
              <a:rPr lang="ru-RU" dirty="0" err="1"/>
              <a:t>обработва</a:t>
            </a:r>
            <a:r>
              <a:rPr lang="ru-RU" dirty="0"/>
              <a:t> </a:t>
            </a:r>
            <a:r>
              <a:rPr lang="ru-RU" dirty="0" err="1"/>
              <a:t>заявката</a:t>
            </a:r>
            <a:r>
              <a:rPr lang="ru-RU" dirty="0"/>
              <a:t> и създава презентационен модел</a:t>
            </a:r>
          </a:p>
          <a:p>
            <a:pPr lvl="1"/>
            <a:r>
              <a:rPr lang="ru-RU" dirty="0"/>
              <a:t>Controller също избира подходящ резултат (например: View)</a:t>
            </a:r>
          </a:p>
          <a:p>
            <a:pPr fontAlgn="t"/>
            <a:r>
              <a:rPr lang="ru-RU" dirty="0"/>
              <a:t>Моделът се предава на изгледа</a:t>
            </a:r>
          </a:p>
          <a:p>
            <a:r>
              <a:rPr lang="ru-RU" sz="3200" dirty="0"/>
              <a:t>Изгледът преобразува Модела в подходящ изходен формат (HTML)</a:t>
            </a:r>
          </a:p>
          <a:p>
            <a:r>
              <a:rPr lang="ru-RU" sz="3200" b="1" dirty="0"/>
              <a:t>Отговорът е предоставен (HTTP отговор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bg-BG" dirty="0"/>
              <a:t>стъпки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bg-BG" dirty="0"/>
              <a:t>шаблона за уеб среда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/Some/Page/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Controller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Front controller (dispatcher)</a:t>
            </a:r>
          </a:p>
        </p:txBody>
      </p:sp>
      <p:sp>
        <p:nvSpPr>
          <p:cNvPr id="8" name="Down Arrow 7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Model (data)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View</a:t>
            </a:r>
          </a:p>
          <a:p>
            <a:pPr algn="ctr"/>
            <a:r>
              <a:rPr lang="en-US" sz="2800" dirty="0">
                <a:solidFill>
                  <a:schemeClr val="lt1"/>
                </a:solidFill>
              </a:rPr>
              <a:t>(render UI)</a:t>
            </a:r>
          </a:p>
        </p:txBody>
      </p:sp>
      <p:sp>
        <p:nvSpPr>
          <p:cNvPr id="11" name="Left Arrow 10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2" name="Action Button: Home 11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" name="Left Arrow 13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5032005" flipV="1">
            <a:off x="3130767" y="398704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13595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</TotalTime>
  <Words>552</Words>
  <Application>Microsoft Office PowerPoint</Application>
  <PresentationFormat>По избор</PresentationFormat>
  <Paragraphs>112</Paragraphs>
  <Slides>13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Wingdings 2</vt:lpstr>
      <vt:lpstr>SoftUni 16x9</vt:lpstr>
      <vt:lpstr>Презентация на PowerPoint</vt:lpstr>
      <vt:lpstr>Съдържание</vt:lpstr>
      <vt:lpstr>MVC шаблона</vt:lpstr>
      <vt:lpstr>MVC шаблона</vt:lpstr>
      <vt:lpstr>Модел</vt:lpstr>
      <vt:lpstr>Изглед</vt:lpstr>
      <vt:lpstr>Контролер</vt:lpstr>
      <vt:lpstr>MVC стъпки</vt:lpstr>
      <vt:lpstr>MVC шаблона за уеб среда</vt:lpstr>
      <vt:lpstr>Overall Architecture</vt:lpstr>
      <vt:lpstr>MVC работни рамнки</vt:lpstr>
      <vt:lpstr>Въведение в MVC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Danail Iliew</cp:lastModifiedBy>
  <cp:revision>280</cp:revision>
  <dcterms:created xsi:type="dcterms:W3CDTF">2014-01-02T17:00:34Z</dcterms:created>
  <dcterms:modified xsi:type="dcterms:W3CDTF">2019-11-22T09:00:45Z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