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616" r:id="rId3"/>
    <p:sldId id="611" r:id="rId4"/>
    <p:sldId id="620" r:id="rId5"/>
    <p:sldId id="621" r:id="rId6"/>
    <p:sldId id="651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52" r:id="rId23"/>
    <p:sldId id="639" r:id="rId24"/>
    <p:sldId id="640" r:id="rId25"/>
    <p:sldId id="641" r:id="rId26"/>
    <p:sldId id="642" r:id="rId27"/>
    <p:sldId id="643" r:id="rId28"/>
    <p:sldId id="644" r:id="rId29"/>
    <p:sldId id="653" r:id="rId30"/>
    <p:sldId id="646" r:id="rId31"/>
    <p:sldId id="654" r:id="rId32"/>
    <p:sldId id="648" r:id="rId33"/>
    <p:sldId id="649" r:id="rId34"/>
    <p:sldId id="650" r:id="rId35"/>
    <p:sldId id="612" r:id="rId36"/>
    <p:sldId id="615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20"/>
            <p14:sldId id="621"/>
            <p14:sldId id="651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52"/>
            <p14:sldId id="639"/>
            <p14:sldId id="640"/>
            <p14:sldId id="641"/>
            <p14:sldId id="642"/>
            <p14:sldId id="643"/>
            <p14:sldId id="644"/>
            <p14:sldId id="653"/>
            <p14:sldId id="646"/>
            <p14:sldId id="654"/>
            <p14:sldId id="648"/>
            <p14:sldId id="649"/>
            <p14:sldId id="650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93" d="100"/>
          <a:sy n="93" d="100"/>
        </p:scale>
        <p:origin x="120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4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8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0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9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1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7195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3015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7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073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Razor Views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sz="3200" dirty="0"/>
              <a:t>Ако, в противен случай, for, foreach и т.н. C # </a:t>
            </a:r>
            <a:r>
              <a:rPr lang="ru-RU" sz="3200" dirty="0">
                <a:solidFill>
                  <a:srgbClr val="FF0000"/>
                </a:solidFill>
              </a:rPr>
              <a:t>изявления</a:t>
            </a:r>
          </a:p>
          <a:p>
            <a:pPr lvl="1"/>
            <a:r>
              <a:rPr lang="ru-RU" sz="2800" dirty="0"/>
              <a:t>Редовете за маркиране на HTML могат да бъдат включени във всяка част</a:t>
            </a:r>
          </a:p>
          <a:p>
            <a:pPr lvl="1"/>
            <a:r>
              <a:rPr lang="ru-RU" sz="2800" dirty="0"/>
              <a:t>@: - За да се изобрази обикновен текстов ред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</a:t>
            </a:r>
            <a:r>
              <a:rPr lang="bg-BG" dirty="0"/>
              <a:t>синтаксис </a:t>
            </a:r>
            <a:r>
              <a:rPr lang="en-US" dirty="0"/>
              <a:t>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760412" y="3581400"/>
            <a:ext cx="9587957" cy="2986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@if (Model.Products.Count() == 0) { &lt;p&gt;Sorry, no products found!&lt;/p&gt;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@:List of the products found: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foreach(var product in </a:t>
            </a:r>
            <a:r>
              <a:rPr lang="en-US" sz="19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Model.Products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&lt;b&gt;@product.Name, &lt;/b&gt;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705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bg-BG" dirty="0"/>
              <a:t>Коментари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А как се справяме с имейл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 </a:t>
            </a:r>
            <a:r>
              <a:rPr lang="en-US" dirty="0"/>
              <a:t>(3)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07936" y="1752600"/>
            <a:ext cx="10698157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@*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A Razor Comment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*@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//A C# comment</a:t>
            </a:r>
          </a:p>
          <a:p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/* A Multi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line C# comment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*/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662593" y="4743243"/>
            <a:ext cx="10743500" cy="1756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&lt;p&gt;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This is the sign that separates email names from domains: </a:t>
            </a:r>
            <a:endParaRPr lang="bg-BG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@@&lt;br /&gt;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And this is how smart Razor is: spam_me@gmail.com</a:t>
            </a:r>
          </a:p>
          <a:p>
            <a:r>
              <a:rPr lang="en-US" sz="2000" dirty="0">
                <a:solidFill>
                  <a:schemeClr val="tx1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38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en-US" dirty="0"/>
              <a:t>@(…) – </a:t>
            </a:r>
            <a:r>
              <a:rPr lang="bg-BG" dirty="0"/>
              <a:t>Изрично описване на код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@using – </a:t>
            </a:r>
            <a:r>
              <a:rPr lang="ru-RU" dirty="0"/>
              <a:t>За включване на имена в изглед</a:t>
            </a:r>
            <a:endParaRPr lang="en-US" dirty="0"/>
          </a:p>
          <a:p>
            <a:r>
              <a:rPr lang="en-US" dirty="0"/>
              <a:t>@model – </a:t>
            </a:r>
            <a:r>
              <a:rPr lang="ru-RU" dirty="0"/>
              <a:t>За дефиниране на модела за изгледа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</a:t>
            </a:r>
            <a:r>
              <a:rPr lang="bg-BG"/>
              <a:t>синтаксис </a:t>
            </a:r>
            <a:r>
              <a:rPr lang="en-US"/>
              <a:t>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661" y="1893855"/>
            <a:ext cx="10760331" cy="197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@Model.Rating / 10.0  @* 6 / 10.0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@(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Model.Rating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/ 10.0) @* 0.6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@* spam_me@Model.Rating *@     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@(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Model.Rating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)                      @* spam_me6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421" y="5397687"/>
            <a:ext cx="10760331" cy="11411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@using MyFirstMvcApplication.Models;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UserModel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&lt;p&gt;@Model.Username&lt;/p&gt;</a:t>
            </a:r>
          </a:p>
        </p:txBody>
      </p:sp>
    </p:spTree>
    <p:extLst>
      <p:ext uri="{BB962C8B-B14F-4D97-AF65-F5344CB8AC3E}">
        <p14:creationId xmlns:p14="http://schemas.microsoft.com/office/powerpoint/2010/main" val="5354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sz="3200" dirty="0"/>
              <a:t>ASP.NET Core поддържа инжектиране на зависимост в изгледи.</a:t>
            </a:r>
          </a:p>
          <a:p>
            <a:pPr lvl="1"/>
            <a:r>
              <a:rPr lang="ru-RU" sz="2800" dirty="0"/>
              <a:t>Можете да инжектирате услуга в изглед, като използвате @inject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</a:t>
            </a:r>
            <a:r>
              <a:rPr lang="en-US" dirty="0"/>
              <a:t> – </a:t>
            </a:r>
            <a:r>
              <a:rPr lang="ru-RU" dirty="0"/>
              <a:t>Инжектиране на Зависимост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7153-FD42-4B73-A2F2-A8A13167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3" y="4290509"/>
            <a:ext cx="5094548" cy="23044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1888" y="5137154"/>
            <a:ext cx="839536" cy="41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80" y="2518807"/>
            <a:ext cx="5543157" cy="1391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2" y="2518808"/>
            <a:ext cx="5565494" cy="1573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712" y="3847091"/>
            <a:ext cx="2208388" cy="26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5226871"/>
            <a:ext cx="10958928" cy="767884"/>
          </a:xfrm>
        </p:spPr>
        <p:txBody>
          <a:bodyPr/>
          <a:lstStyle/>
          <a:p>
            <a:r>
              <a:rPr lang="ru-RU" dirty="0"/>
              <a:t>Файлове за оформление и специални изгледи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25" y="1719811"/>
            <a:ext cx="2928174" cy="17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542712" cy="5570537"/>
          </a:xfrm>
        </p:spPr>
        <p:txBody>
          <a:bodyPr>
            <a:normAutofit/>
          </a:bodyPr>
          <a:lstStyle/>
          <a:p>
            <a:r>
              <a:rPr lang="bg-BG" dirty="0"/>
              <a:t>Определете общ шаблон на сайта (~/</a:t>
            </a:r>
            <a:r>
              <a:rPr lang="en-US" dirty="0"/>
              <a:t>Views/Shared/_</a:t>
            </a:r>
            <a:r>
              <a:rPr lang="en-US" dirty="0" err="1"/>
              <a:t>Layout.cshtml</a:t>
            </a:r>
            <a:r>
              <a:rPr lang="en-US" dirty="0"/>
              <a:t>)</a:t>
            </a:r>
            <a:endParaRPr lang="bg-BG" dirty="0"/>
          </a:p>
          <a:p>
            <a:r>
              <a:rPr lang="ru-RU" dirty="0"/>
              <a:t>Двигателят на Razor View визуализира съдържанието навън</a:t>
            </a:r>
          </a:p>
          <a:p>
            <a:r>
              <a:rPr lang="ru-RU" dirty="0"/>
              <a:t>Първо е представен Изгледът, а след това – Оформлението</a:t>
            </a:r>
          </a:p>
          <a:p>
            <a:r>
              <a:rPr lang="ru-RU" noProof="1"/>
              <a:t>@RenderBody () - посочете къде </a:t>
            </a:r>
            <a:br>
              <a:rPr lang="ru-RU" noProof="1"/>
            </a:br>
            <a:r>
              <a:rPr lang="ru-RU" noProof="1"/>
              <a:t>искаме изгледите въз основа </a:t>
            </a:r>
            <a:br>
              <a:rPr lang="ru-RU" noProof="1"/>
            </a:br>
            <a:r>
              <a:rPr lang="ru-RU" noProof="1"/>
              <a:t>на това оформление да „попълнят“ </a:t>
            </a:r>
            <a:br>
              <a:rPr lang="ru-RU" noProof="1"/>
            </a:br>
            <a:r>
              <a:rPr lang="ru-RU" noProof="1"/>
              <a:t>основното им съдържание</a:t>
            </a:r>
            <a:br>
              <a:rPr lang="ru-RU" noProof="1"/>
            </a:br>
            <a:r>
              <a:rPr lang="ru-RU" noProof="1"/>
              <a:t>на това място в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Оформление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886200"/>
            <a:ext cx="4724400" cy="25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Изгледите не е необходимо да посочват оформление, тъй като тяхното оформление по подразбиране е зададено във файла им _ViewStart:</a:t>
            </a:r>
          </a:p>
          <a:p>
            <a:r>
              <a:rPr lang="ru-RU" sz="3000" dirty="0"/>
              <a:t>~/</a:t>
            </a:r>
            <a:r>
              <a:rPr lang="ru-RU" sz="3000" dirty="0" err="1"/>
              <a:t>Views</a:t>
            </a:r>
            <a:r>
              <a:rPr lang="ru-RU" sz="3000" dirty="0"/>
              <a:t>/_</a:t>
            </a:r>
            <a:r>
              <a:rPr lang="ru-RU" sz="3000" dirty="0" err="1"/>
              <a:t>ViewStart.cshtml</a:t>
            </a:r>
            <a:r>
              <a:rPr lang="ru-RU" sz="3000" dirty="0"/>
              <a:t> (код за всички изгледи)</a:t>
            </a:r>
          </a:p>
          <a:p>
            <a:r>
              <a:rPr lang="ru-RU" sz="3000" dirty="0"/>
              <a:t>Всеки изглед може да посочи страници с персонализирано оформление</a:t>
            </a:r>
          </a:p>
          <a:p>
            <a:endParaRPr lang="ru-RU" sz="3000" dirty="0"/>
          </a:p>
          <a:p>
            <a:r>
              <a:rPr lang="ru-RU" sz="3000" dirty="0"/>
              <a:t>Изгледи без оформление: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608011" y="5715000"/>
            <a:ext cx="10760331" cy="525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Layout = null;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608012" y="4402614"/>
            <a:ext cx="10760331" cy="525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Layout = "~/Views/Shared/_</a:t>
            </a:r>
            <a:r>
              <a:rPr lang="en-US" sz="19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UncommonLayout.cshtml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7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Ако директива или зависимост е споделена между много изгледи, тя може да бъде зададена глобално във ViewImports:</a:t>
            </a:r>
          </a:p>
          <a:p>
            <a:r>
              <a:rPr lang="ru-RU" dirty="0"/>
              <a:t>~/Views/_ViewImports.cshtml (код за всички изгледи)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Този файл не поддържа други функции на Razor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</a:t>
            </a:r>
            <a:r>
              <a:rPr lang="en-US" noProof="1"/>
              <a:t>ViewImports.cshtml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048" y="2960624"/>
            <a:ext cx="9870729" cy="25257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@addTagHelper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499" dirty="0">
                <a:solidFill>
                  <a:schemeClr val="tx1"/>
                </a:solidFill>
                <a:effectLst/>
              </a:rPr>
              <a:t>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499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03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/>
          </a:bodyPr>
          <a:lstStyle/>
          <a:p>
            <a:r>
              <a:rPr lang="ru-RU" dirty="0"/>
              <a:t>Можете да </a:t>
            </a:r>
            <a:r>
              <a:rPr lang="ru-RU" dirty="0" err="1"/>
              <a:t>имате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или повече "секции" (незадължително)</a:t>
            </a:r>
          </a:p>
          <a:p>
            <a:r>
              <a:rPr lang="ru-RU" dirty="0"/>
              <a:t>Те са дефинирани в изгледите: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Може да се рендерира навсякъде в страницата за оформление с помощта на метода RenderSection ()</a:t>
            </a:r>
          </a:p>
          <a:p>
            <a:r>
              <a:rPr lang="ru-RU" dirty="0"/>
              <a:t>@RenderSection (име на низ, задължително bool)</a:t>
            </a:r>
          </a:p>
          <a:p>
            <a:r>
              <a:rPr lang="ru-RU" dirty="0"/>
              <a:t>Ако секцията е задължителна и не е дефинирана, ще бъде хвърлено изключение (IsSectionDefined ())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362200"/>
            <a:ext cx="3438113" cy="137734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55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5226871"/>
            <a:ext cx="10958928" cy="767884"/>
          </a:xfrm>
        </p:spPr>
        <p:txBody>
          <a:bodyPr/>
          <a:lstStyle/>
          <a:p>
            <a:r>
              <a:rPr lang="en-US" dirty="0"/>
              <a:t>HTML Helpers </a:t>
            </a:r>
            <a:r>
              <a:rPr lang="bg-BG" dirty="0"/>
              <a:t>и </a:t>
            </a:r>
            <a:r>
              <a:rPr lang="en-US" dirty="0"/>
              <a:t>Tag Helpers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67" y="988927"/>
            <a:ext cx="6481402" cy="33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изгледи</a:t>
            </a:r>
          </a:p>
          <a:p>
            <a:r>
              <a:rPr lang="en-US" dirty="0"/>
              <a:t>Razor</a:t>
            </a:r>
            <a:r>
              <a:rPr lang="bg-BG" dirty="0"/>
              <a:t> синтаксис</a:t>
            </a:r>
            <a:endParaRPr lang="en-US" dirty="0"/>
          </a:p>
          <a:p>
            <a:pPr lvl="1"/>
            <a:r>
              <a:rPr lang="bg-BG" dirty="0"/>
              <a:t>Инжектиране на зависимостта</a:t>
            </a:r>
            <a:endParaRPr lang="en-US" dirty="0"/>
          </a:p>
          <a:p>
            <a:r>
              <a:rPr lang="ru-RU" noProof="1"/>
              <a:t>Файлове за оформление и специални изгледи</a:t>
            </a:r>
            <a:endParaRPr lang="en-US" noProof="1"/>
          </a:p>
          <a:p>
            <a:pPr lvl="1"/>
            <a:r>
              <a:rPr lang="en-US" noProof="1"/>
              <a:t>_Layout, _ViewStart, _ViewImports </a:t>
            </a:r>
          </a:p>
          <a:p>
            <a:r>
              <a:rPr lang="en-US" noProof="1"/>
              <a:t>HTML Helpers &amp; Tag Helpers</a:t>
            </a:r>
          </a:p>
          <a:p>
            <a:r>
              <a:rPr lang="ru-RU" noProof="1"/>
              <a:t>Частични изгледи и преглед на компоненти</a:t>
            </a:r>
            <a:endParaRPr lang="en-US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2412" y="195115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Всеки изглед наследява </a:t>
            </a:r>
            <a:r>
              <a:rPr lang="en-US" dirty="0" err="1"/>
              <a:t>RazorPage</a:t>
            </a:r>
            <a:endParaRPr lang="en-US" dirty="0"/>
          </a:p>
          <a:p>
            <a:pPr lvl="1"/>
            <a:r>
              <a:rPr lang="en-US" dirty="0" err="1"/>
              <a:t>RazorPage</a:t>
            </a:r>
            <a:r>
              <a:rPr lang="en-US" dirty="0"/>
              <a:t> </a:t>
            </a:r>
            <a:r>
              <a:rPr lang="bg-BG" dirty="0"/>
              <a:t>има свойство, наречено </a:t>
            </a:r>
            <a:r>
              <a:rPr lang="en-US" dirty="0"/>
              <a:t>Html</a:t>
            </a:r>
          </a:p>
          <a:p>
            <a:r>
              <a:rPr lang="bg-BG" dirty="0"/>
              <a:t>В свойството </a:t>
            </a:r>
            <a:r>
              <a:rPr lang="en-US" dirty="0"/>
              <a:t>Html </a:t>
            </a:r>
            <a:r>
              <a:rPr lang="bg-BG" dirty="0"/>
              <a:t>има методи, чрез които връщащият низ може да се използва за:</a:t>
            </a:r>
          </a:p>
          <a:p>
            <a:pPr lvl="1"/>
            <a:r>
              <a:rPr lang="bg-BG" dirty="0"/>
              <a:t>Създайте входове</a:t>
            </a:r>
          </a:p>
          <a:p>
            <a:pPr lvl="1"/>
            <a:r>
              <a:rPr lang="bg-BG" dirty="0"/>
              <a:t>Създайте връзки</a:t>
            </a:r>
          </a:p>
          <a:p>
            <a:pPr lvl="1"/>
            <a:r>
              <a:rPr lang="bg-BG" dirty="0"/>
              <a:t>Създайте формуляри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614124"/>
            <a:ext cx="4235003" cy="1706918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175119"/>
              </p:ext>
            </p:extLst>
          </p:nvPr>
        </p:nvGraphicFramePr>
        <p:xfrm>
          <a:off x="5942012" y="3394261"/>
          <a:ext cx="5486400" cy="30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796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HTML Helpers</a:t>
                      </a: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tx1"/>
                          </a:solidFill>
                        </a:rPr>
                        <a:t>.ActionLink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Html.TextBox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Html.TextArea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@Html.CheckBox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Html.Password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Html.Hidden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371646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tx1"/>
                          </a:solidFill>
                        </a:rPr>
                        <a:t>.Label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Помощниците за маркери позволяват участието на код от страна на сървъра в създаването и изобразяването на HTML елементи в изгледи на </a:t>
            </a:r>
            <a:r>
              <a:rPr lang="en-US" dirty="0"/>
              <a:t>Razor</a:t>
            </a:r>
            <a:endParaRPr lang="ru-RU" dirty="0"/>
          </a:p>
          <a:p>
            <a:pPr lvl="1"/>
            <a:r>
              <a:rPr lang="ru-RU" dirty="0"/>
              <a:t>Има вградени помощници за маркери за много общи задачи</a:t>
            </a:r>
          </a:p>
          <a:p>
            <a:pPr lvl="2"/>
            <a:r>
              <a:rPr lang="ru-RU" dirty="0"/>
              <a:t>Форми, връзки, активи и др.</a:t>
            </a:r>
          </a:p>
          <a:p>
            <a:pPr lvl="1"/>
            <a:r>
              <a:rPr lang="ru-RU" dirty="0"/>
              <a:t>В GitHub repos и NuGet има персонализирани помощници за маркери</a:t>
            </a:r>
          </a:p>
          <a:p>
            <a:r>
              <a:rPr lang="ru-RU" dirty="0"/>
              <a:t>Помощниците за маркери предоставят</a:t>
            </a:r>
          </a:p>
          <a:p>
            <a:pPr lvl="1"/>
            <a:r>
              <a:rPr lang="ru-RU" dirty="0"/>
              <a:t>HTML-приятелски опит за разработка</a:t>
            </a:r>
          </a:p>
          <a:p>
            <a:pPr lvl="1"/>
            <a:r>
              <a:rPr lang="ru-RU" dirty="0"/>
              <a:t>Богата среда на IntelliSense за създаване на маркиране на Razor</a:t>
            </a:r>
          </a:p>
          <a:p>
            <a:pPr lvl="1"/>
            <a:r>
              <a:rPr lang="ru-RU" dirty="0"/>
              <a:t>По-продуктивен, надежден и поддържан код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96" y="3936298"/>
            <a:ext cx="1682627" cy="168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29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5501-D8BF-4883-9EF7-0F71495F97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11806238" cy="1111250"/>
          </a:xfrm>
        </p:spPr>
        <p:txBody>
          <a:bodyPr/>
          <a:lstStyle/>
          <a:p>
            <a:r>
              <a:rPr lang="en-US" dirty="0"/>
              <a:t>Tag Helpers </a:t>
            </a:r>
            <a:r>
              <a:rPr lang="bg-BG" dirty="0"/>
              <a:t>срещу</a:t>
            </a:r>
            <a:r>
              <a:rPr lang="en-US" dirty="0"/>
              <a:t> HTML Helpers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96975"/>
            <a:ext cx="5822950" cy="48228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999" dirty="0"/>
              <a:t>Tag Helpers </a:t>
            </a:r>
            <a:r>
              <a:rPr lang="bg-BG" sz="2999" dirty="0"/>
              <a:t> </a:t>
            </a:r>
            <a:r>
              <a:rPr lang="ru-RU" sz="2999" dirty="0"/>
              <a:t>се прикачват към HTML елементи в изглед на </a:t>
            </a:r>
            <a:r>
              <a:rPr lang="en-US" sz="2999" dirty="0"/>
              <a:t>Razor</a:t>
            </a:r>
            <a:endParaRPr lang="ru-RU" sz="2999" dirty="0"/>
          </a:p>
          <a:p>
            <a:pPr>
              <a:buClr>
                <a:schemeClr val="tx1"/>
              </a:buClr>
            </a:pPr>
            <a:r>
              <a:rPr lang="en-US" sz="2999" dirty="0"/>
              <a:t>Tag Helpers </a:t>
            </a:r>
            <a:r>
              <a:rPr lang="bg-BG" sz="2999" dirty="0"/>
              <a:t> </a:t>
            </a:r>
            <a:r>
              <a:rPr lang="ru-RU" sz="2999" dirty="0"/>
              <a:t>намаляват изричните преходи между HTML и C #</a:t>
            </a:r>
          </a:p>
          <a:p>
            <a:pPr>
              <a:buClr>
                <a:schemeClr val="tx1"/>
              </a:buClr>
            </a:pPr>
            <a:r>
              <a:rPr lang="en-US" sz="2999" dirty="0"/>
              <a:t>Tag Helpers </a:t>
            </a:r>
            <a:r>
              <a:rPr lang="bg-BG" sz="2999" dirty="0"/>
              <a:t> </a:t>
            </a:r>
            <a:r>
              <a:rPr lang="ru-RU" sz="2999" dirty="0"/>
              <a:t>правят маркирането на </a:t>
            </a:r>
            <a:r>
              <a:rPr lang="en-US" sz="2999" dirty="0"/>
              <a:t>Razor</a:t>
            </a:r>
            <a:r>
              <a:rPr lang="ru-RU" sz="2999" dirty="0"/>
              <a:t> доста чисто, а гледките - доста прости</a:t>
            </a:r>
            <a:endParaRPr lang="en-US" sz="2999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5875" y="1196975"/>
            <a:ext cx="5822950" cy="482282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2999" dirty="0"/>
              <a:t>HTML Helpers</a:t>
            </a:r>
            <a:r>
              <a:rPr lang="ru-RU" sz="2999" dirty="0"/>
              <a:t> се извикват като методи, които генерират съдържание</a:t>
            </a:r>
          </a:p>
          <a:p>
            <a:pPr>
              <a:buClr>
                <a:schemeClr val="tx1"/>
              </a:buClr>
            </a:pPr>
            <a:r>
              <a:rPr lang="en-US" sz="2999" dirty="0"/>
              <a:t>HTML Helpers </a:t>
            </a:r>
            <a:r>
              <a:rPr lang="ru-RU" sz="2999" dirty="0"/>
              <a:t>са склонни да включват много C # код в маркирането</a:t>
            </a:r>
          </a:p>
          <a:p>
            <a:pPr>
              <a:buClr>
                <a:schemeClr val="tx1"/>
              </a:buClr>
            </a:pPr>
            <a:r>
              <a:rPr lang="ru-RU" sz="2999" dirty="0"/>
              <a:t>HTML Helpers използват сложен и много специфичен за C # синтаксис за </a:t>
            </a:r>
            <a:r>
              <a:rPr lang="en-US" sz="2999" dirty="0"/>
              <a:t>Razor</a:t>
            </a:r>
            <a:r>
              <a:rPr lang="bg-BG" sz="2999" dirty="0"/>
              <a:t> </a:t>
            </a:r>
            <a:r>
              <a:rPr lang="ru-RU" sz="2999" dirty="0"/>
              <a:t>в някои случаи</a:t>
            </a:r>
            <a:endParaRPr lang="en-US" sz="2999" dirty="0"/>
          </a:p>
        </p:txBody>
      </p:sp>
    </p:spTree>
    <p:extLst>
      <p:ext uri="{BB962C8B-B14F-4D97-AF65-F5344CB8AC3E}">
        <p14:creationId xmlns:p14="http://schemas.microsoft.com/office/powerpoint/2010/main" val="27168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</a:t>
            </a:r>
            <a:r>
              <a:rPr lang="bg-BG" dirty="0"/>
              <a:t>срещу </a:t>
            </a:r>
            <a:r>
              <a:rPr lang="en-US" dirty="0"/>
              <a:t>HTML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6392-99FF-4E1A-905C-C7A422F916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57" y="1313735"/>
            <a:ext cx="6007648" cy="5082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" y="1313735"/>
            <a:ext cx="5895920" cy="50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</a:t>
            </a:r>
            <a:r>
              <a:rPr lang="en-US" dirty="0"/>
              <a:t>Tag Helper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C85-6820-4F2D-A0C4-DE527FFE5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15" y="1244140"/>
            <a:ext cx="9411314" cy="3171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[HtmlTargetElement("h1")]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HelloTagHelper : 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TargetName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Process(TagHelperContext context, TagHelperOutput output)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string.Format(MessageFormat,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output.Content.SetContent(formattedMessage);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355" y="4572147"/>
            <a:ext cx="9411314" cy="20488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99" dirty="0">
                <a:solidFill>
                  <a:schemeClr val="tx1"/>
                </a:solidFill>
                <a:effectLst/>
              </a:rPr>
              <a:t>@using WebApplication;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@addTagHelper *, Microsoft.AspNetCore.Mvc.TagHelper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&lt;h1 target-name="John"&gt;&lt;/h1&gt;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556" y="5028507"/>
            <a:ext cx="3285269" cy="10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4948" y="5348137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394" dirty="0"/>
              <a:t>Частични изгледи и преглед на </a:t>
            </a:r>
            <a:br>
              <a:rPr lang="ru-RU" sz="5394" dirty="0"/>
            </a:br>
            <a:r>
              <a:rPr lang="ru-RU" sz="5394" dirty="0"/>
              <a:t>компоненти</a:t>
            </a:r>
            <a:endParaRPr lang="en-US" sz="5394" dirty="0"/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57" y="1605340"/>
            <a:ext cx="1972910" cy="19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Частични изгледи правят части от страницата</a:t>
            </a:r>
          </a:p>
          <a:p>
            <a:pPr lvl="1"/>
            <a:r>
              <a:rPr lang="ru-RU" dirty="0"/>
              <a:t>Разбийте големи файлове за маркиране на по-малки компоненти</a:t>
            </a:r>
          </a:p>
          <a:p>
            <a:pPr lvl="1"/>
            <a:r>
              <a:rPr lang="ru-RU" dirty="0"/>
              <a:t>Намалете дублирането на общ код на изглед</a:t>
            </a:r>
          </a:p>
          <a:p>
            <a:r>
              <a:rPr lang="en-US" dirty="0"/>
              <a:t>Razor</a:t>
            </a:r>
            <a:r>
              <a:rPr lang="ru-RU" dirty="0"/>
              <a:t> </a:t>
            </a:r>
            <a:r>
              <a:rPr lang="ru-RU" dirty="0" err="1"/>
              <a:t>частичните</a:t>
            </a:r>
            <a:r>
              <a:rPr lang="ru-RU" dirty="0"/>
              <a:t> изгледи са нормални изгледи (.cshtml файлове)</a:t>
            </a:r>
          </a:p>
          <a:p>
            <a:pPr lvl="1"/>
            <a:r>
              <a:rPr lang="ru-RU" dirty="0"/>
              <a:t>Обикновено се поставя в /</a:t>
            </a:r>
            <a:r>
              <a:rPr lang="en-US" dirty="0"/>
              <a:t>shared </a:t>
            </a:r>
            <a:r>
              <a:rPr lang="ru-RU" dirty="0"/>
              <a:t>или в същата директория, където се използва</a:t>
            </a:r>
          </a:p>
          <a:p>
            <a:r>
              <a:rPr lang="ru-RU" dirty="0"/>
              <a:t>Може да се посочи с HTML Helper или Tag Helper</a:t>
            </a:r>
          </a:p>
          <a:p>
            <a:pPr lvl="1"/>
            <a:r>
              <a:rPr lang="ru-RU" dirty="0"/>
              <a:t>Html помощници: Partial, PartialAsync, RenderPartial и т.н.</a:t>
            </a:r>
          </a:p>
          <a:p>
            <a:pPr lvl="1"/>
            <a:r>
              <a:rPr lang="ru-RU" dirty="0"/>
              <a:t>Помощник за етикети: &lt;частично име = "" модел = "" view-data = "" for = "" /&gt;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изгледи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9A35-EF18-4188-B12D-6926052E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en-US" dirty="0"/>
              <a:t>HTML Helper </a:t>
            </a:r>
            <a:r>
              <a:rPr lang="bg-BG" dirty="0"/>
              <a:t>за общи изгледи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Helper </a:t>
            </a:r>
            <a:r>
              <a:rPr lang="bg-BG" dirty="0"/>
              <a:t>за общи изгледи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общи изгледи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804" y="5256349"/>
            <a:ext cx="8509503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&lt;partial name="_ProductPartial" model="product" /&gt;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}</a:t>
            </a:r>
            <a:endParaRPr lang="en-US" sz="1999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803" y="1866190"/>
            <a:ext cx="8509504" cy="23719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WebApplication.Models</a:t>
            </a:r>
            <a:r>
              <a:rPr lang="en-US" sz="19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@model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ProductsListViewModel</a:t>
            </a:r>
            <a:endParaRPr lang="en-US" sz="1999" dirty="0">
              <a:solidFill>
                <a:schemeClr val="tx1"/>
              </a:solidFill>
              <a:effectLst/>
            </a:endParaRPr>
          </a:p>
          <a:p>
            <a:endParaRPr lang="en-US" sz="1999" dirty="0">
              <a:solidFill>
                <a:schemeClr val="tx1"/>
              </a:solidFill>
              <a:effectLst/>
            </a:endParaRPr>
          </a:p>
          <a:p>
            <a:r>
              <a:rPr lang="sv-SE" sz="1999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1999" dirty="0">
                <a:solidFill>
                  <a:schemeClr val="tx1"/>
                </a:solidFill>
                <a:effectLst/>
              </a:rPr>
              <a:t>product</a:t>
            </a:r>
            <a:r>
              <a:rPr lang="sv-SE" sz="1999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1999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19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@await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Html.PartialAsync</a:t>
            </a:r>
            <a:r>
              <a:rPr lang="en-US" sz="1999" dirty="0">
                <a:solidFill>
                  <a:schemeClr val="tx1"/>
                </a:solidFill>
                <a:effectLst/>
              </a:rPr>
              <a:t>("_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ProductPartial</a:t>
            </a:r>
            <a:r>
              <a:rPr lang="en-US" sz="1999" dirty="0">
                <a:solidFill>
                  <a:schemeClr val="tx1"/>
                </a:solidFill>
                <a:effectLst/>
              </a:rPr>
              <a:t>", product);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0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Компонентите на View са подобни на Partial Views, но много </a:t>
            </a:r>
            <a:br>
              <a:rPr lang="ru-RU" dirty="0"/>
            </a:br>
            <a:r>
              <a:rPr lang="ru-RU" dirty="0"/>
              <a:t>по-мощни</a:t>
            </a:r>
          </a:p>
          <a:p>
            <a:pPr lvl="1"/>
            <a:r>
              <a:rPr lang="ru-RU" dirty="0"/>
              <a:t>Без обвързване на модела</a:t>
            </a:r>
          </a:p>
          <a:p>
            <a:pPr lvl="1"/>
            <a:r>
              <a:rPr lang="ru-RU" dirty="0"/>
              <a:t>Зависи само от </a:t>
            </a:r>
            <a:r>
              <a:rPr lang="ru-RU" dirty="0" err="1"/>
              <a:t>предоставените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/>
              <a:t>Преглед на компоненти:</a:t>
            </a:r>
          </a:p>
          <a:p>
            <a:pPr lvl="1"/>
            <a:r>
              <a:rPr lang="ru-RU" dirty="0"/>
              <a:t>Представете парче, а не цял отговор (както в </a:t>
            </a:r>
            <a:r>
              <a:rPr lang="ru-RU" dirty="0" err="1"/>
              <a:t>Html.Action</a:t>
            </a:r>
            <a:r>
              <a:rPr lang="ru-RU" dirty="0"/>
              <a:t>())</a:t>
            </a:r>
          </a:p>
          <a:p>
            <a:pPr lvl="1"/>
            <a:r>
              <a:rPr lang="ru-RU" dirty="0"/>
              <a:t>Може да има параметри и бизнес логика</a:t>
            </a:r>
          </a:p>
          <a:p>
            <a:pPr lvl="1"/>
            <a:r>
              <a:rPr lang="ru-RU" dirty="0"/>
              <a:t>Обикновено се извиква от страница за оформление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Включва едни и същи предимства на S-o-C и проверка между контролер / изглед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 - компоненти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C9EC-19A8-400D-83BD-4D4301CD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Компонентите на View са предназначени навсякъде, където имате логика за изобразяване за многократна употреба, която е твърде сложна за частичен изглед</a:t>
            </a:r>
          </a:p>
          <a:p>
            <a:pPr lvl="1"/>
            <a:r>
              <a:rPr lang="en-US" dirty="0"/>
              <a:t>Dynamic navigation menus</a:t>
            </a:r>
          </a:p>
          <a:p>
            <a:pPr lvl="1"/>
            <a:r>
              <a:rPr lang="en-US" dirty="0"/>
              <a:t>Login panels</a:t>
            </a:r>
          </a:p>
          <a:p>
            <a:pPr lvl="1"/>
            <a:r>
              <a:rPr lang="en-US" dirty="0"/>
              <a:t>Shopping carts</a:t>
            </a:r>
          </a:p>
          <a:p>
            <a:pPr lvl="1"/>
            <a:r>
              <a:rPr lang="en-US" dirty="0"/>
              <a:t>Sidebar content</a:t>
            </a:r>
          </a:p>
          <a:p>
            <a:pPr lvl="1"/>
            <a:r>
              <a:rPr lang="en-US" dirty="0"/>
              <a:t>Recently published</a:t>
            </a:r>
            <a:br>
              <a:rPr lang="bg-BG" dirty="0"/>
            </a:br>
            <a:r>
              <a:rPr lang="en-US" dirty="0"/>
              <a:t>articles</a:t>
            </a:r>
          </a:p>
          <a:p>
            <a:pPr lvl="1"/>
            <a:r>
              <a:rPr lang="en-US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 - компоненти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3393" y="3110527"/>
            <a:ext cx="7671757" cy="3595182"/>
          </a:xfrm>
          <a:prstGeom prst="roundRect">
            <a:avLst>
              <a:gd name="adj" fmla="val 6548"/>
            </a:avLst>
          </a:prstGeom>
        </p:spPr>
      </p:pic>
    </p:spTree>
    <p:extLst>
      <p:ext uri="{BB962C8B-B14F-4D97-AF65-F5344CB8AC3E}">
        <p14:creationId xmlns:p14="http://schemas.microsoft.com/office/powerpoint/2010/main" val="28990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3D278-388C-43C2-A8CD-A9475A0A8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5321587"/>
            <a:ext cx="10958928" cy="767884"/>
          </a:xfrm>
        </p:spPr>
        <p:txBody>
          <a:bodyPr/>
          <a:lstStyle/>
          <a:p>
            <a:r>
              <a:rPr lang="bg-BG" dirty="0"/>
              <a:t>Основни елемент</a:t>
            </a:r>
            <a:r>
              <a:rPr lang="en-US" dirty="0"/>
              <a:t> – View Engine</a:t>
            </a:r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8887" y="1398431"/>
            <a:ext cx="2451048" cy="24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Преглед на компоненти се състои от 2 части:</a:t>
            </a:r>
          </a:p>
          <a:p>
            <a:pPr lvl="1"/>
            <a:r>
              <a:rPr lang="ru-RU" dirty="0"/>
              <a:t>Клас - обикновено произлиза от ViewComponent</a:t>
            </a:r>
          </a:p>
          <a:p>
            <a:pPr lvl="1"/>
            <a:r>
              <a:rPr lang="ru-RU" dirty="0"/>
              <a:t>Резултат - обикновено изглед</a:t>
            </a:r>
          </a:p>
          <a:p>
            <a:r>
              <a:rPr lang="ru-RU" dirty="0"/>
              <a:t>Преглед на компоненти</a:t>
            </a:r>
          </a:p>
          <a:p>
            <a:pPr lvl="1"/>
            <a:r>
              <a:rPr lang="ru-RU" dirty="0"/>
              <a:t>Определете тяхната логика в метод, наречен </a:t>
            </a:r>
            <a:r>
              <a:rPr lang="ru-RU" dirty="0" err="1"/>
              <a:t>InvokeAsync</a:t>
            </a:r>
            <a:r>
              <a:rPr lang="ru-RU" dirty="0"/>
              <a:t>()</a:t>
            </a:r>
          </a:p>
          <a:p>
            <a:pPr lvl="1"/>
            <a:r>
              <a:rPr lang="ru-RU" dirty="0"/>
              <a:t>Никога не обработвайте директно заявка</a:t>
            </a:r>
          </a:p>
          <a:p>
            <a:pPr lvl="1"/>
            <a:r>
              <a:rPr lang="ru-RU" dirty="0"/>
              <a:t>Обикновено инициализирайте модел, който се предава на изгледа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 - компоненти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6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CF68-9867-4416-B886-6ED19D6FC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</a:t>
            </a:r>
            <a:r>
              <a:rPr lang="en-US" noProof="1"/>
              <a:t>ViewComponent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068" y="1122874"/>
            <a:ext cx="9920052" cy="544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99" dirty="0">
                <a:solidFill>
                  <a:schemeClr val="tx1"/>
                </a:solidFill>
                <a:effectLst/>
              </a:rPr>
              <a:t>[ViewComponent(Name = "HelloWorld")]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public class HelloWorldViewComponent : ViewComponent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public HelloWorldViewComponent(DataService dataService)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public async Task&lt;IViewComponentResult&gt; InvokeAsync(string name)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699" dirty="0">
                <a:solidFill>
                  <a:schemeClr val="tx1"/>
                </a:solidFill>
                <a:effectLst/>
              </a:rPr>
            </a:br>
            <a:r>
              <a:rPr lang="en-US" sz="1699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}</a:t>
            </a:r>
            <a:endParaRPr lang="en-US" sz="1699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12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</a:t>
            </a:r>
            <a:r>
              <a:rPr lang="en-US" noProof="1"/>
              <a:t>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682" y="1315490"/>
            <a:ext cx="8225620" cy="8334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1999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1999" dirty="0">
                <a:solidFill>
                  <a:schemeClr val="tx1"/>
                </a:solidFill>
                <a:effectLst/>
              </a:rPr>
              <a:t>&lt;h1&gt;@ViewData["Message"]!!! I am @ViewData["Name"]&lt;/h1&gt;</a:t>
            </a:r>
            <a:endParaRPr lang="en-US" sz="1999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681" y="2480385"/>
            <a:ext cx="10358666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&lt;div class="view-component-content"&gt;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@await Component.InvokeAsync("HelloWorld", new { name = "David" });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&lt;vc:HelloWorld name="John"&gt;&lt;/vc:HelloWorld&gt;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0633" y="4175922"/>
            <a:ext cx="325513" cy="3999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1" y="4822611"/>
            <a:ext cx="5808737" cy="14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6" y="101617"/>
            <a:ext cx="9503571" cy="88242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6423"/>
            <a:ext cx="428710" cy="30876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566" y="1499038"/>
            <a:ext cx="8351621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79560" y="3303494"/>
            <a:ext cx="2882677" cy="3119781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426672" y="1022151"/>
            <a:ext cx="9165602" cy="487261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Основни изгледи</a:t>
            </a:r>
          </a:p>
          <a:p>
            <a:r>
              <a:rPr lang="en-US" dirty="0"/>
              <a:t>Razor</a:t>
            </a:r>
            <a:r>
              <a:rPr lang="bg-BG" dirty="0"/>
              <a:t> синтаксис</a:t>
            </a:r>
            <a:endParaRPr lang="en-US" dirty="0"/>
          </a:p>
          <a:p>
            <a:pPr lvl="1"/>
            <a:r>
              <a:rPr lang="bg-BG" dirty="0"/>
              <a:t>Инжектиране на зависимостта</a:t>
            </a:r>
            <a:endParaRPr lang="en-US" dirty="0"/>
          </a:p>
          <a:p>
            <a:r>
              <a:rPr lang="ru-RU" noProof="1"/>
              <a:t>Файлове за оформление и специални изгледи</a:t>
            </a:r>
            <a:endParaRPr lang="en-US" noProof="1"/>
          </a:p>
          <a:p>
            <a:pPr lvl="1"/>
            <a:r>
              <a:rPr lang="en-US" noProof="1"/>
              <a:t>_Layout, _ViewStart, _ViewImports </a:t>
            </a:r>
          </a:p>
          <a:p>
            <a:r>
              <a:rPr lang="en-US" noProof="1"/>
              <a:t>HTML Helpers &amp; Tag Helpers</a:t>
            </a:r>
          </a:p>
          <a:p>
            <a:r>
              <a:rPr lang="ru-RU" noProof="1"/>
              <a:t>Частични изгледи и преглед на компоненти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384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3200" dirty="0"/>
              <a:t>Изгледите в </a:t>
            </a:r>
            <a:r>
              <a:rPr lang="en-US" sz="3200" dirty="0"/>
              <a:t>ASP.NET Core MVC </a:t>
            </a:r>
            <a:r>
              <a:rPr lang="bg-BG" sz="3200" dirty="0"/>
              <a:t>използват </a:t>
            </a:r>
            <a:r>
              <a:rPr lang="en-US" sz="3200" dirty="0"/>
              <a:t>Razor View Engine, </a:t>
            </a:r>
            <a:r>
              <a:rPr lang="bg-BG" sz="3200" dirty="0"/>
              <a:t>за да вграждат .</a:t>
            </a:r>
            <a:r>
              <a:rPr lang="en-US" sz="3200" dirty="0"/>
              <a:t>NET </a:t>
            </a:r>
            <a:r>
              <a:rPr lang="bg-BG" sz="3200" dirty="0"/>
              <a:t>код в </a:t>
            </a:r>
            <a:r>
              <a:rPr lang="en-US" sz="3200" dirty="0"/>
              <a:t>HTML</a:t>
            </a:r>
            <a:endParaRPr lang="bg-BG" sz="3200" dirty="0"/>
          </a:p>
          <a:p>
            <a:r>
              <a:rPr lang="bg-BG" sz="3200" dirty="0"/>
              <a:t>Обикновено те съдържат минимална логика, свързана само с представянето на данни</a:t>
            </a:r>
          </a:p>
          <a:p>
            <a:r>
              <a:rPr lang="bg-BG" sz="3200" dirty="0"/>
              <a:t>Данните могат да бъдат предадени на изглед с помощта на </a:t>
            </a:r>
            <a:r>
              <a:rPr lang="en-US" sz="3200" dirty="0"/>
              <a:t>ViewData, </a:t>
            </a:r>
            <a:r>
              <a:rPr lang="en-US" sz="3200" dirty="0" err="1"/>
              <a:t>ViewBag</a:t>
            </a:r>
            <a:r>
              <a:rPr lang="en-US" sz="3200" dirty="0"/>
              <a:t> </a:t>
            </a:r>
            <a:r>
              <a:rPr lang="bg-BG" sz="3200" dirty="0"/>
              <a:t>или чрез </a:t>
            </a:r>
            <a:r>
              <a:rPr lang="en-US" sz="3200" dirty="0"/>
              <a:t>ViewModel (</a:t>
            </a:r>
            <a:r>
              <a:rPr lang="bg-BG" sz="3200" dirty="0"/>
              <a:t>силно типизиран изглед)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Engine Essentials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0" y="5149887"/>
            <a:ext cx="5287388" cy="1591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8" y="5058726"/>
            <a:ext cx="4760911" cy="17081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11635" y="5582186"/>
            <a:ext cx="550363" cy="4850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1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/>
              <a:t>ViewBag</a:t>
            </a:r>
            <a:r>
              <a:rPr lang="en-US" dirty="0"/>
              <a:t> (</a:t>
            </a:r>
            <a:r>
              <a:rPr lang="bg-BG" dirty="0"/>
              <a:t>динамичен тип</a:t>
            </a:r>
            <a:r>
              <a:rPr lang="en-US" dirty="0"/>
              <a:t>):</a:t>
            </a:r>
          </a:p>
          <a:p>
            <a:pPr lvl="1"/>
            <a:r>
              <a:rPr lang="bg-BG" dirty="0"/>
              <a:t>Действие</a:t>
            </a:r>
            <a:r>
              <a:rPr lang="en-US" dirty="0"/>
              <a:t>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bg-BG" dirty="0"/>
              <a:t>Изглед</a:t>
            </a:r>
            <a:r>
              <a:rPr lang="en-US" dirty="0"/>
              <a:t>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bg-BG" dirty="0"/>
              <a:t>С</a:t>
            </a:r>
            <a:r>
              <a:rPr lang="en-US" dirty="0"/>
              <a:t> ViewData (dictionary)</a:t>
            </a:r>
          </a:p>
          <a:p>
            <a:pPr lvl="1"/>
            <a:r>
              <a:rPr lang="bg-BG" dirty="0"/>
              <a:t>Действие </a:t>
            </a:r>
            <a:r>
              <a:rPr lang="en-US" dirty="0"/>
              <a:t>: ViewData["message"] = "Hello World!";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@ViewData["message"]</a:t>
            </a:r>
          </a:p>
          <a:p>
            <a:r>
              <a:rPr lang="bg-BG" dirty="0"/>
              <a:t>Със силно въведени изгледи:</a:t>
            </a:r>
            <a:endParaRPr lang="en-US" dirty="0"/>
          </a:p>
          <a:p>
            <a:pPr lvl="1"/>
            <a:r>
              <a:rPr lang="bg-BG" dirty="0"/>
              <a:t>Действие </a:t>
            </a:r>
            <a:r>
              <a:rPr lang="en-US" dirty="0"/>
              <a:t>: return View(model);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Предаване на данни към изглед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4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FA97-8E16-44D2-839B-D4C8A61C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sz="3200" dirty="0"/>
              <a:t>Класът Base Controller осигурява много функционалност</a:t>
            </a:r>
            <a:endParaRPr lang="en-US" sz="3200" dirty="0"/>
          </a:p>
          <a:p>
            <a:pPr lvl="1"/>
            <a:r>
              <a:rPr lang="ru-RU" sz="2800" dirty="0"/>
              <a:t>Метод View () - Един от най-често използваните членове на клас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Views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480005" y="2863617"/>
            <a:ext cx="5323315" cy="3542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this.View();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04375" y="2863617"/>
            <a:ext cx="580886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IActionResult Index()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this.View</a:t>
            </a:r>
            <a:r>
              <a:rPr lang="en-US" dirty="0"/>
              <a:t>  ("~/Views/Other/Index.cshtml");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2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работи?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668" y="1257877"/>
            <a:ext cx="2137049" cy="101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Изглед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856920" y="1316126"/>
            <a:ext cx="2137049" cy="957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Контролер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907500" y="5448640"/>
            <a:ext cx="2137050" cy="1013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98" y="5110504"/>
            <a:ext cx="3654718" cy="1577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48" y="2496500"/>
            <a:ext cx="4352732" cy="1864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79" y="2477237"/>
            <a:ext cx="3588324" cy="2618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842" y="2498345"/>
            <a:ext cx="3679506" cy="231615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78794" y="1287001"/>
            <a:ext cx="2137049" cy="101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/>
              <a:t>Модел на изгледа</a:t>
            </a:r>
            <a:endParaRPr lang="en-US" sz="2800" noProof="1"/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0856" y="5706493"/>
            <a:ext cx="839536" cy="41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2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5226871"/>
            <a:ext cx="10958928" cy="767884"/>
          </a:xfrm>
        </p:spPr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308" y="1596653"/>
            <a:ext cx="2038208" cy="20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en-US" dirty="0"/>
              <a:t>@ – </a:t>
            </a:r>
            <a:r>
              <a:rPr lang="bg-BG" dirty="0"/>
              <a:t>За стойности (</a:t>
            </a:r>
            <a:r>
              <a:rPr lang="en-US" dirty="0"/>
              <a:t>HTML </a:t>
            </a:r>
            <a:r>
              <a:rPr lang="bg-BG" dirty="0"/>
              <a:t>кодиран)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@{ … } – </a:t>
            </a:r>
            <a:r>
              <a:rPr lang="ru-RU" dirty="0"/>
              <a:t>За код блокове (поддържайте изгледа прост!)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446" y="1827801"/>
            <a:ext cx="7586400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@DateTime.Now!!!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@Html.Raw(someVar)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258" y="4075482"/>
            <a:ext cx="1171230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var productName = "Energy drink";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if (Model != null) { productName = Model.ProductName;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(ViewBag.ProductName != null) { productName = ViewBag.ProductName;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"@productName" has been added in your shopping cart&lt;/p&gt;</a:t>
            </a:r>
          </a:p>
        </p:txBody>
      </p:sp>
    </p:spTree>
    <p:extLst>
      <p:ext uri="{BB962C8B-B14F-4D97-AF65-F5344CB8AC3E}">
        <p14:creationId xmlns:p14="http://schemas.microsoft.com/office/powerpoint/2010/main" val="25091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4650</TotalTime>
  <Words>1870</Words>
  <Application>Microsoft Office PowerPoint</Application>
  <PresentationFormat>По избор</PresentationFormat>
  <Paragraphs>337</Paragraphs>
  <Slides>35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Презентация на PowerPoint</vt:lpstr>
      <vt:lpstr>View Engine Essentials</vt:lpstr>
      <vt:lpstr>Предаване на данни към изглед</vt:lpstr>
      <vt:lpstr>Returning Views</vt:lpstr>
      <vt:lpstr>Как работи?</vt:lpstr>
      <vt:lpstr>Презентация на PowerPoint</vt:lpstr>
      <vt:lpstr>Razor синтаксис</vt:lpstr>
      <vt:lpstr>Razor синтаксис (2)</vt:lpstr>
      <vt:lpstr>Razor синтаксис (3)</vt:lpstr>
      <vt:lpstr>Razor синтаксис (4)</vt:lpstr>
      <vt:lpstr>Изгледи – Инжектиране на Зависимост </vt:lpstr>
      <vt:lpstr>Презентация на PowerPoint</vt:lpstr>
      <vt:lpstr>Оформление</vt:lpstr>
      <vt:lpstr>_ViewStart.cshtml</vt:lpstr>
      <vt:lpstr>_ViewImports.cshtml </vt:lpstr>
      <vt:lpstr>Секции</vt:lpstr>
      <vt:lpstr>Презентация на PowerPoint</vt:lpstr>
      <vt:lpstr>HTML Helpers</vt:lpstr>
      <vt:lpstr>Tag Helpers</vt:lpstr>
      <vt:lpstr>Tag Helpers срещу HTML Helpers</vt:lpstr>
      <vt:lpstr>Tag Helpers срещу HTML Helpers</vt:lpstr>
      <vt:lpstr>Създаване на собствен Tag Helper</vt:lpstr>
      <vt:lpstr>Презентация на PowerPoint</vt:lpstr>
      <vt:lpstr>Общи изгледи</vt:lpstr>
      <vt:lpstr>Използване на общи изгледи</vt:lpstr>
      <vt:lpstr>Изгледи - компоненти</vt:lpstr>
      <vt:lpstr>Изгледи - компоненти</vt:lpstr>
      <vt:lpstr>Изгледи - компоненти</vt:lpstr>
      <vt:lpstr>Създаване на собствен ViewComponent </vt:lpstr>
      <vt:lpstr>Създаване на собствен ViewComponent </vt:lpstr>
      <vt:lpstr>Summary</vt:lpstr>
      <vt:lpstr>Razor Views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278</cp:revision>
  <dcterms:created xsi:type="dcterms:W3CDTF">2014-01-02T17:00:34Z</dcterms:created>
  <dcterms:modified xsi:type="dcterms:W3CDTF">2019-11-22T09:01:33Z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