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616" r:id="rId3"/>
    <p:sldId id="611" r:id="rId4"/>
    <p:sldId id="617" r:id="rId5"/>
    <p:sldId id="618" r:id="rId6"/>
    <p:sldId id="619" r:id="rId7"/>
    <p:sldId id="633" r:id="rId8"/>
    <p:sldId id="679" r:id="rId9"/>
    <p:sldId id="635" r:id="rId10"/>
    <p:sldId id="680" r:id="rId11"/>
    <p:sldId id="681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78" r:id="rId41"/>
    <p:sldId id="612" r:id="rId42"/>
    <p:sldId id="615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17"/>
            <p14:sldId id="618"/>
            <p14:sldId id="619"/>
            <p14:sldId id="633"/>
            <p14:sldId id="679"/>
            <p14:sldId id="635"/>
            <p14:sldId id="680"/>
            <p14:sldId id="681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78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83842" autoAdjust="0"/>
  </p:normalViewPr>
  <p:slideViewPr>
    <p:cSldViewPr>
      <p:cViewPr varScale="1">
        <p:scale>
          <a:sx n="111" d="100"/>
          <a:sy n="111" d="100"/>
        </p:scale>
        <p:origin x="5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0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103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079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60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781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9821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9069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4" r:id="rId7"/>
    <p:sldLayoutId id="2147483675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Автентикация и авторизация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ApplicationDbContext.cs</a:t>
            </a:r>
          </a:p>
          <a:p>
            <a:pPr lvl="1"/>
            <a:r>
              <a:rPr lang="ru-RU" dirty="0"/>
              <a:t>Съдържа контекста на данни на EF</a:t>
            </a:r>
          </a:p>
          <a:p>
            <a:pPr lvl="1"/>
            <a:r>
              <a:rPr lang="ru-RU" dirty="0"/>
              <a:t>Осигурява достъп до данните на приложението, използвайки модели на обекти</a:t>
            </a:r>
          </a:p>
          <a:p>
            <a:r>
              <a:rPr lang="ru-RU" dirty="0"/>
              <a:t>Startup.cs</a:t>
            </a:r>
          </a:p>
          <a:p>
            <a:pPr lvl="1"/>
            <a:r>
              <a:rPr lang="ru-RU" dirty="0"/>
              <a:t>Може да конфигурира удостоверяване въз основа на бисквитки (или JWT)</a:t>
            </a:r>
          </a:p>
          <a:p>
            <a:pPr lvl="1"/>
            <a:r>
              <a:rPr lang="ru-RU" dirty="0"/>
              <a:t>Може да активира външно влизане (напр. Вход във Facebook)</a:t>
            </a:r>
          </a:p>
          <a:p>
            <a:pPr lvl="1"/>
            <a:r>
              <a:rPr lang="ru-RU" dirty="0"/>
              <a:t>Може да промени настройките за идентификация по подразбиране</a:t>
            </a:r>
          </a:p>
          <a:p>
            <a:pPr lvl="1"/>
            <a:r>
              <a:rPr lang="ru-RU" dirty="0"/>
              <a:t>Може да активира RoleManager с .AddRoles &lt;IdentityRole&gt; 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5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Настройки на паролата - могат да бъдат определени в Startup.cs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23134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17799" y="4249835"/>
            <a:ext cx="2494150" cy="1053332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6172" y="2372579"/>
            <a:ext cx="11274665" cy="3910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  <a:br>
              <a:rPr lang="en-US" sz="1999" dirty="0">
                <a:solidFill>
                  <a:schemeClr val="tx1"/>
                </a:solidFill>
                <a:effectLst/>
              </a:rPr>
            </a:br>
            <a:r>
              <a:rPr lang="en-US" sz="1999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services.AddDefaultIdentity&lt;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IdentityUser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    // Password, lockout, emails, etc.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options.Password.RequireNonAlphanumeric</a:t>
            </a:r>
            <a:r>
              <a:rPr lang="en-US" sz="1999" dirty="0">
                <a:solidFill>
                  <a:schemeClr val="tx1"/>
                </a:solidFill>
                <a:effectLst/>
              </a:rPr>
              <a:t> = false;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AddDefaultUI</a:t>
            </a:r>
            <a:r>
              <a:rPr lang="en-US" sz="1999" dirty="0">
                <a:solidFill>
                  <a:schemeClr val="tx1"/>
                </a:solidFill>
                <a:effectLst/>
              </a:rPr>
              <a:t>(UIFramework.Bootstrap4)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AddRoles</a:t>
            </a:r>
            <a:r>
              <a:rPr lang="en-US" sz="1999" dirty="0">
                <a:solidFill>
                  <a:schemeClr val="tx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IdentityRole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AddEntityFrameworkStores</a:t>
            </a:r>
            <a:r>
              <a:rPr lang="en-US" sz="1999" dirty="0">
                <a:solidFill>
                  <a:schemeClr val="tx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ApplicationDbContext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на 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315293"/>
            <a:ext cx="10360501" cy="493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var newUser = new ApplicationUser()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UserName = "maria",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Email = "mm@gmail.com",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result = await userManager.CreateAsync(newUser, "S0m3@Pa$$");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result.Errors holds the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0645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Вход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r>
              <a:rPr lang="bg-BG" noProof="1"/>
              <a:t>Изход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Потребителско Вход/Изход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858237"/>
            <a:ext cx="10360501" cy="3443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bool rememberMe = true;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bool shouldLockout = false;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signInStatus = await signInManager.PasswordSignInAsync(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"maria", "S0m3@Pa$$", rememberMe, shouldLockout);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(signInStatus.Succeeded)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Sucessfull login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162" y="6019126"/>
            <a:ext cx="10360501" cy="444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await signInManager.SignOutAsync();</a:t>
            </a:r>
          </a:p>
        </p:txBody>
      </p:sp>
    </p:spTree>
    <p:extLst>
      <p:ext uri="{BB962C8B-B14F-4D97-AF65-F5344CB8AC3E}">
        <p14:creationId xmlns:p14="http://schemas.microsoft.com/office/powerpoint/2010/main" val="18388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Използвайте </a:t>
            </a:r>
            <a:r>
              <a:rPr lang="ru-RU" dirty="0" err="1"/>
              <a:t>атрибутите</a:t>
            </a:r>
            <a:r>
              <a:rPr lang="ru-RU" dirty="0"/>
              <a:t> [</a:t>
            </a:r>
            <a:r>
              <a:rPr lang="en-US" dirty="0"/>
              <a:t>Authorize</a:t>
            </a:r>
            <a:r>
              <a:rPr lang="ru-RU" dirty="0"/>
              <a:t>] и [AllowAnonymous], за да конфигурирате разрешен / анонимен достъп за контролер / действие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ru-RU" dirty="0"/>
              <a:t>Авторизиране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38887" y="2908956"/>
            <a:ext cx="10512862" cy="3815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class AccountController : Controller</a:t>
            </a:r>
            <a:r>
              <a:rPr lang="bg-BG" sz="2199" noProof="1">
                <a:solidFill>
                  <a:schemeClr val="tx1"/>
                </a:solidFill>
                <a:effectLst/>
              </a:rPr>
              <a:t> </a:t>
            </a: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// GET: /Account/Login (anonymous)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[AllowAnonymous]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public async Task&lt;IActionResult&gt; Login(string returnUrl) { … }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// POST: /Account/LogOff (for logged-in users only)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[HttpPost]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public async Task&lt;IActionResult&gt; Logout() { … }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8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Провери настоящият 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566" y="1291003"/>
            <a:ext cx="8238491" cy="25124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// GET: /Account/Roles (for logged-in users only)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public ActionResult Roles()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currentUser = await userManager.GetUserAsync(this.User);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roles = await userManager.GetRolesAsync(currentUser);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2434834" y="4038335"/>
            <a:ext cx="9128566" cy="25124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// GET: /Account/Data (for logged-in users only)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public ActionResult Data()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currentUserUsername = await userManager.GetUserName(this.User);</a:t>
            </a:r>
            <a:br>
              <a:rPr lang="en-US" sz="1799" noProof="1">
                <a:solidFill>
                  <a:schemeClr val="tx1"/>
                </a:solidFill>
                <a:effectLst/>
              </a:rPr>
            </a:br>
            <a:r>
              <a:rPr lang="en-US" sz="1799" noProof="1">
                <a:solidFill>
                  <a:schemeClr val="tx1"/>
                </a:solidFill>
                <a:effectLst/>
              </a:rPr>
              <a:t>    var currentUserId = await userManager.GetUserIdAsync(this.User);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Добави потребител в роля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513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noProof="1" dirty="0" smtClean="0"/>
              <a:pPr/>
              <a:t>16</a:t>
            </a:fld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84212" y="1295400"/>
            <a:ext cx="10512862" cy="41877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var roleName = "Administrator";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roleExists = await roleManager.RoleExistsAsync(roleName);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(roleExists)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var user = await userManager.GetUserAsync(User);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var result = await userManager.AddToRoleAsync(user, roleName);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if (result.Succeeded) 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// The user is now Administrator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3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2" y="1151121"/>
            <a:ext cx="12457199" cy="5570355"/>
          </a:xfrm>
        </p:spPr>
        <p:txBody>
          <a:bodyPr/>
          <a:lstStyle/>
          <a:p>
            <a:r>
              <a:rPr lang="bg-BG" dirty="0"/>
              <a:t>Д</a:t>
            </a:r>
            <a:r>
              <a:rPr lang="ru-RU" dirty="0"/>
              <a:t>остъп само на потребителите в роля </a:t>
            </a:r>
            <a:r>
              <a:rPr lang="en-US" dirty="0"/>
              <a:t>“</a:t>
            </a:r>
            <a:r>
              <a:rPr lang="en-GB" dirty="0"/>
              <a:t>Administrator</a:t>
            </a:r>
            <a:r>
              <a:rPr lang="en-US" dirty="0"/>
              <a:t>"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Достъп, ако Ролята на потребителя е </a:t>
            </a:r>
            <a:r>
              <a:rPr lang="en-US" dirty="0"/>
              <a:t>“</a:t>
            </a:r>
            <a:r>
              <a:rPr lang="en-GB" dirty="0"/>
              <a:t>User</a:t>
            </a:r>
            <a:r>
              <a:rPr lang="en-US" dirty="0"/>
              <a:t>"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en-GB" dirty="0"/>
              <a:t>Student</a:t>
            </a:r>
            <a:r>
              <a:rPr lang="en-US" dirty="0"/>
              <a:t>"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en-GB" dirty="0"/>
              <a:t>Trainer</a:t>
            </a:r>
            <a:r>
              <a:rPr lang="en-US" dirty="0"/>
              <a:t>"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Изисква влезлия потребител в определена роля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7981" y="1981577"/>
            <a:ext cx="10512862" cy="1209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[Authorize(Roles="Administrator")]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class AdminController : Controller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2234" y="4482781"/>
            <a:ext cx="10512862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[Authorize(Roles="User, Student, Trainer")]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ActionResult Roles()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…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8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Проверете ролята на потребителя, в която сте в момента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513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495990"/>
            <a:ext cx="10360501" cy="4539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effectLst/>
              </a:rPr>
              <a:t>// GET: /Home/Admin (for logged-in admins only)</a:t>
            </a:r>
          </a:p>
          <a:p>
            <a:r>
              <a:rPr lang="en-US" sz="2199" noProof="1">
                <a:effectLst/>
              </a:rPr>
              <a:t>[Authorize]</a:t>
            </a:r>
          </a:p>
          <a:p>
            <a:r>
              <a:rPr lang="en-US" sz="2199" noProof="1">
                <a:effectLst/>
              </a:rPr>
              <a:t>public ActionResult Admin()</a:t>
            </a:r>
          </a:p>
          <a:p>
            <a:r>
              <a:rPr lang="en-US" sz="2199" noProof="1">
                <a:effectLst/>
              </a:rPr>
              <a:t>{</a:t>
            </a:r>
          </a:p>
          <a:p>
            <a:r>
              <a:rPr lang="en-US" sz="2199" noProof="1">
                <a:effectLst/>
              </a:rPr>
              <a:t>    if (this.User.IsInRole("Administrator"))</a:t>
            </a:r>
          </a:p>
          <a:p>
            <a:r>
              <a:rPr lang="en-US" sz="2199" noProof="1">
                <a:effectLst/>
              </a:rPr>
              <a:t>    {</a:t>
            </a:r>
          </a:p>
          <a:p>
            <a:r>
              <a:rPr lang="en-US" sz="2199" noProof="1">
                <a:effectLst/>
              </a:rPr>
              <a:t>        ViewBag.Message = "Welcome to the admin area!";</a:t>
            </a:r>
          </a:p>
          <a:p>
            <a:r>
              <a:rPr lang="en-US" sz="2199" noProof="1">
                <a:effectLst/>
              </a:rPr>
              <a:t>        return View();</a:t>
            </a:r>
          </a:p>
          <a:p>
            <a:r>
              <a:rPr lang="en-US" sz="2199" noProof="1">
                <a:effectLst/>
              </a:rPr>
              <a:t>    }</a:t>
            </a:r>
          </a:p>
          <a:p>
            <a:endParaRPr lang="en-US" sz="2199" noProof="1">
              <a:effectLst/>
            </a:endParaRPr>
          </a:p>
          <a:p>
            <a:r>
              <a:rPr lang="en-US" sz="2199" noProof="1">
                <a:effectLst/>
              </a:rPr>
              <a:t>    return this.View("Unauthorized");</a:t>
            </a:r>
          </a:p>
          <a:p>
            <a:r>
              <a:rPr lang="en-US" sz="2199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48CC-776A-47CA-A8B9-DDE9311F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noProof="1"/>
              <a:t>UserManager &lt;TUser&gt; - API за управление на потребителите в постоянен магазин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70508"/>
              </p:ext>
            </p:extLst>
          </p:nvPr>
        </p:nvGraphicFramePr>
        <p:xfrm>
          <a:off x="358384" y="2261901"/>
          <a:ext cx="11468880" cy="42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0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13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4082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GenerateChangeEmailTokenAsync(…)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AddToRoleAsync(…)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FindByIdAsync(…)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GenerateEmailConfirmationTokenAsync(…)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IsInRoleAsync(…)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FindByNameAsync(…)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GeneratePasswordResetTokenAsync(…)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GetUserId(…)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GetAuthenticationTokenAsync(…)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ConfirmEmailAsync(…)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IsEmailConfirmedAsync(…)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ChangeEmailAsync(…)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GetRolesAsync(…)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CreateSecurityTokenAsync(…)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ResetPasswordAsync(…)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DeleteAsync(…)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CheckPasswordAsync(…)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RemoveFromRoleAsync(…)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Dispose(…)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UpdateAsync(…)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 идентичност на ASP.NET</a:t>
            </a:r>
          </a:p>
          <a:p>
            <a:r>
              <a:rPr lang="ru-RU" dirty="0"/>
              <a:t>Видове за удостоверяване</a:t>
            </a:r>
          </a:p>
          <a:p>
            <a:r>
              <a:rPr lang="ru-RU" dirty="0" err="1"/>
              <a:t>Социални</a:t>
            </a:r>
            <a:r>
              <a:rPr lang="ru-RU" dirty="0"/>
              <a:t> </a:t>
            </a:r>
            <a:r>
              <a:rPr lang="ru-RU" dirty="0" err="1"/>
              <a:t>акаунти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5D62-950A-4254-9A0C-F622EB0A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Идентичността на базата на претенции е често срещана техника, използвана в приложенията</a:t>
            </a:r>
          </a:p>
          <a:p>
            <a:pPr lvl="1"/>
            <a:r>
              <a:rPr lang="ru-RU" dirty="0"/>
              <a:t>Приложенията придобиват информация за самоличност на своите потребители чрез искове</a:t>
            </a:r>
          </a:p>
          <a:p>
            <a:r>
              <a:rPr lang="ru-RU" dirty="0"/>
              <a:t>Искът е твърдение, което един субект прави за себе си</a:t>
            </a:r>
          </a:p>
          <a:p>
            <a:pPr lvl="1"/>
            <a:r>
              <a:rPr lang="ru-RU" dirty="0"/>
              <a:t>Може да става въпрос за име, група, етническа принадлежност, привилегия, асоциация и т.н.</a:t>
            </a:r>
          </a:p>
          <a:p>
            <a:pPr lvl="1"/>
            <a:r>
              <a:rPr lang="ru-RU" dirty="0"/>
              <a:t>Субектът, който отправя искането, е доставчик</a:t>
            </a:r>
          </a:p>
          <a:p>
            <a:r>
              <a:rPr lang="ru-RU" dirty="0"/>
              <a:t>Идентичността на базата на претенции опростява логиката за удостоверяване</a:t>
            </a:r>
          </a:p>
          <a:p>
            <a:pPr lvl="1"/>
            <a:r>
              <a:rPr lang="ru-RU" dirty="0"/>
              <a:t>Често се използва в отделни части на приложение или микроприложения</a:t>
            </a:r>
          </a:p>
          <a:p>
            <a:pPr lvl="1"/>
            <a:r>
              <a:rPr lang="ru-RU" dirty="0"/>
              <a:t>Не е необходим механизъм за създаване / промяна на акаунта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96F6-82FE-48C3-B893-633421CB3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/>
              <a:t>В ASP.NET Core проверките за автентичност на базата на претенции са декларативни</a:t>
            </a:r>
          </a:p>
          <a:p>
            <a:pPr lvl="1"/>
            <a:r>
              <a:rPr lang="ru-RU" dirty="0"/>
              <a:t>Програмистът ги вгражда срещу контролер или действие</a:t>
            </a:r>
          </a:p>
          <a:p>
            <a:pPr lvl="1"/>
            <a:r>
              <a:rPr lang="ru-RU" dirty="0"/>
              <a:t>Програмистът посочва необходимите претенции за достъп до функционалността</a:t>
            </a:r>
          </a:p>
          <a:p>
            <a:r>
              <a:rPr lang="ru-RU" dirty="0"/>
              <a:t>Изискванията за искове се основават на политиката</a:t>
            </a:r>
          </a:p>
          <a:p>
            <a:pPr lvl="1"/>
            <a:r>
              <a:rPr lang="ru-RU" dirty="0"/>
              <a:t>Програмистът трябва да регистрира политика, изразяваща изисквания за претенции</a:t>
            </a:r>
          </a:p>
          <a:p>
            <a:r>
              <a:rPr lang="ru-RU" dirty="0"/>
              <a:t>Претенциите са двойки име-стойност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A866-6D93-4453-84EE-936F1C92C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Най-простият вид политика за искове проверява само за наличието на рекламация</a:t>
            </a:r>
          </a:p>
          <a:p>
            <a:pPr lvl="1"/>
            <a:r>
              <a:rPr lang="ru-RU" dirty="0"/>
              <a:t>Стойността на рекламацията не се проверява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2574" y="3128384"/>
            <a:ext cx="10360501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services.AddAuthorization(options =&gt;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    options.AddPolicy("EmployeeOnly", policy =&gt; policy.RequireClaim("EmployeeNumber"));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});}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08358" y="4924929"/>
            <a:ext cx="10360501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[Authorize(Policy = "EmployeeOnly")]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public IActionResult VacationBalance()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return View(); }</a:t>
            </a:r>
          </a:p>
        </p:txBody>
      </p:sp>
    </p:spTree>
    <p:extLst>
      <p:ext uri="{BB962C8B-B14F-4D97-AF65-F5344CB8AC3E}">
        <p14:creationId xmlns:p14="http://schemas.microsoft.com/office/powerpoint/2010/main" val="4818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3D17-6EF8-4A34-8DFE-052B19FDC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Идентичност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A8A0-E4E5-4B03-A898-17AF73055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23" y="1215682"/>
            <a:ext cx="2663376" cy="2663376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23" y="1861750"/>
            <a:ext cx="1047476" cy="1047476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28" y="1861750"/>
            <a:ext cx="1047476" cy="1047476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7196">
            <a:off x="4238981" y="2411945"/>
            <a:ext cx="1047476" cy="1047476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982">
            <a:off x="6877560" y="2411944"/>
            <a:ext cx="1047476" cy="10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64F6-4D68-4962-8D3D-A0748E23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От ASP.NET Core 2.2, идентичността се предоставя като библиотека на клас Razor</a:t>
            </a:r>
          </a:p>
          <a:p>
            <a:r>
              <a:rPr lang="ru-RU" dirty="0"/>
              <a:t>Скелето може да бъде конфигурирано да генерира изходен код</a:t>
            </a:r>
          </a:p>
          <a:p>
            <a:pPr lvl="1"/>
            <a:r>
              <a:rPr lang="ru-RU" dirty="0"/>
              <a:t>Ако трябва да промените кода и да промените поведението</a:t>
            </a:r>
          </a:p>
          <a:p>
            <a:r>
              <a:rPr lang="ru-RU" dirty="0"/>
              <a:t>Повечето от необходимия код се генерира от скелета</a:t>
            </a:r>
          </a:p>
          <a:p>
            <a:pPr lvl="1"/>
            <a:r>
              <a:rPr lang="ru-RU" dirty="0"/>
              <a:t>Вашият проект ще се нуждае от актуализация, преди процесът да приключи</a:t>
            </a:r>
          </a:p>
          <a:p>
            <a:r>
              <a:rPr lang="ru-RU" dirty="0"/>
              <a:t>Скелето генерира полезен файл ScaffoldingReadme.txt</a:t>
            </a:r>
          </a:p>
          <a:p>
            <a:pPr lvl="1"/>
            <a:r>
              <a:rPr lang="ru-RU" dirty="0"/>
              <a:t>Съдържа инструкции за това какво е необходимо за завършване на скелета</a:t>
            </a:r>
          </a:p>
          <a:p>
            <a:r>
              <a:rPr lang="ru-RU" dirty="0"/>
              <a:t>Препоръчва се контрол на източника, преди да се направи опит за скеле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7371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10000"/>
          </a:bodyPr>
          <a:lstStyle/>
          <a:p>
            <a:r>
              <a:rPr lang="ru-RU" noProof="1"/>
              <a:t>ApplicationUser.cs - може да добави функционалност на потребителя</a:t>
            </a:r>
          </a:p>
          <a:p>
            <a:r>
              <a:rPr lang="ru-RU" noProof="1"/>
              <a:t>Разширява потребителската информация за приложението ASP.NET Core, получено от IdentityUser</a:t>
            </a:r>
          </a:p>
          <a:p>
            <a:pPr lvl="1"/>
            <a:r>
              <a:rPr lang="ru-RU" noProof="1"/>
              <a:t>Id (уникален идентификационен номер на потребител, низ, съдържащ GUID)</a:t>
            </a:r>
          </a:p>
          <a:p>
            <a:pPr lvl="2"/>
            <a:r>
              <a:rPr lang="ru-RU" noProof="1"/>
              <a:t>Например 313c241a-29ed-4398-b185-9a143bbd03ef</a:t>
            </a:r>
          </a:p>
          <a:p>
            <a:pPr lvl="1"/>
            <a:r>
              <a:rPr lang="ru-RU" noProof="1"/>
              <a:t>Потребителско име (уникално потребителско име), напр. Мария</a:t>
            </a:r>
          </a:p>
          <a:p>
            <a:r>
              <a:rPr lang="ru-RU" noProof="1"/>
              <a:t>Имейл (имейл адрес - може да бъде уникален), напр. mm@gmail.com</a:t>
            </a:r>
          </a:p>
          <a:p>
            <a:r>
              <a:rPr lang="ru-RU" noProof="1"/>
              <a:t>Може да съдържа допълнителни полета, напр. име, фамилия, дата на раждане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8912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2FD4DB-74A4-47C6-A21C-16974765109C}"/>
              </a:ext>
            </a:extLst>
          </p:cNvPr>
          <p:cNvSpPr/>
          <p:nvPr/>
        </p:nvSpPr>
        <p:spPr bwMode="auto">
          <a:xfrm>
            <a:off x="4285749" y="793507"/>
            <a:ext cx="3607497" cy="3748707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7DA7-E80E-457E-804F-5B597B23A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704824"/>
            <a:ext cx="10958928" cy="1543575"/>
          </a:xfrm>
        </p:spPr>
        <p:txBody>
          <a:bodyPr/>
          <a:lstStyle/>
          <a:p>
            <a:r>
              <a:rPr lang="bg-BG" dirty="0"/>
              <a:t>Пълен контрол идентичността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44B9-E677-40AE-961C-225F051EFF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3" descr="C:\Users\Roy Jones Jr\Desktop\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227992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Поведението за идентичност по подразбиране се заменя с такъв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>
                <a:solidFill>
                  <a:srgbClr val="FF0000"/>
                </a:solidFill>
              </a:rPr>
              <a:t>Внедрявате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потребителски</a:t>
            </a:r>
            <a:r>
              <a:rPr lang="ru-RU" dirty="0">
                <a:solidFill>
                  <a:srgbClr val="FF0000"/>
                </a:solidFill>
              </a:rPr>
              <a:t> и потребителска роля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Пълен контрол над идентичността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684212" y="2438400"/>
            <a:ext cx="10360501" cy="3119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services.AddIdentity&lt;IdentityUser, IdentityRole&gt;() 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// services.AddDefaultIdentity&lt;IdentityUser&gt;()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.AddEntityFrameworkStores&lt;ApplicationDbContext&gt;()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.AddDefaultTokenProviders();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6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bg-BG" noProof="1"/>
              <a:t>Конфигуриране на  </a:t>
            </a:r>
            <a:r>
              <a:rPr lang="en-US" noProof="1"/>
              <a:t>LoginPath, LogoutPath, AccessDeniedPath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Пълен контрол над идентичността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162" y="2170662"/>
            <a:ext cx="10360501" cy="37967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services.ConfigureApplicationCookie(options =&gt;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options.LoginPath = $"/Identity/Account/Login";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options.LogoutPath = $"/Identity/Account/Logout";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options.AccessDeniedPath = $"/Identity/Account/AccessDenied";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});    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9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за удостоверяване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1" y="1728425"/>
            <a:ext cx="1950360" cy="19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614948" y="5100044"/>
            <a:ext cx="10958928" cy="767884"/>
          </a:xfrm>
        </p:spPr>
        <p:txBody>
          <a:bodyPr/>
          <a:lstStyle/>
          <a:p>
            <a:r>
              <a:rPr lang="bg-BG" dirty="0"/>
              <a:t>Автентикация и Авторизация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034F-63D1-4012-9CDE-5AC8512A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885453"/>
            <a:ext cx="10958928" cy="499689"/>
          </a:xfrm>
        </p:spPr>
        <p:txBody>
          <a:bodyPr/>
          <a:lstStyle/>
          <a:p>
            <a:r>
              <a:rPr lang="bg-BG" dirty="0"/>
              <a:t>Каква е разликата?</a:t>
            </a:r>
            <a:endParaRPr lang="en-US" dirty="0"/>
          </a:p>
        </p:txBody>
      </p:sp>
      <p:pic>
        <p:nvPicPr>
          <p:cNvPr id="2051" name="Picture 3" descr="C:\Users\Roy Jones Jr\Desktop\Authent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24" y="545874"/>
            <a:ext cx="7173976" cy="42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F38D-7985-4753-A26A-E9DB13A2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 err="1"/>
              <a:t>Видове</a:t>
            </a:r>
            <a:r>
              <a:rPr lang="ru-RU" dirty="0"/>
              <a:t> удостоверяване в ASP.NET </a:t>
            </a:r>
            <a:r>
              <a:rPr lang="ru-RU" dirty="0" err="1"/>
              <a:t>Core</a:t>
            </a:r>
            <a:r>
              <a:rPr lang="ru-RU" dirty="0"/>
              <a:t> приложения:</a:t>
            </a:r>
          </a:p>
          <a:p>
            <a:pPr lvl="1"/>
            <a:r>
              <a:rPr lang="ru-RU" dirty="0"/>
              <a:t>Удостоверяване и упълномощаване на базата на бисквитки (идентичност)</a:t>
            </a:r>
          </a:p>
          <a:p>
            <a:pPr lvl="1"/>
            <a:r>
              <a:rPr lang="ru-RU" dirty="0"/>
              <a:t>Удостоверяване и упълномощаване на Windows</a:t>
            </a:r>
          </a:p>
          <a:p>
            <a:pPr lvl="1"/>
            <a:r>
              <a:rPr lang="ru-RU" dirty="0"/>
              <a:t>Облачно удостоверяване и упълномощаване</a:t>
            </a:r>
          </a:p>
          <a:p>
            <a:pPr lvl="1"/>
            <a:r>
              <a:rPr lang="ru-RU" dirty="0"/>
              <a:t>JSON Уеб токени (JWT) </a:t>
            </a:r>
            <a:r>
              <a:rPr lang="ru-RU" dirty="0" err="1"/>
              <a:t>удостоверяване</a:t>
            </a:r>
            <a:r>
              <a:rPr lang="ru-RU" dirty="0"/>
              <a:t> и авторизация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за удостоверяване</a:t>
            </a:r>
            <a:endParaRPr lang="en-US" dirty="0"/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595" y="5435739"/>
            <a:ext cx="1419633" cy="1419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2" y="5118078"/>
            <a:ext cx="2004642" cy="2004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35" y="5613007"/>
            <a:ext cx="1130654" cy="1130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71" y="5644046"/>
            <a:ext cx="952707" cy="9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 err="1"/>
              <a:t>Базираната</a:t>
            </a:r>
            <a:r>
              <a:rPr lang="ru-RU" dirty="0"/>
              <a:t> на </a:t>
            </a:r>
            <a:r>
              <a:rPr lang="ru-RU" dirty="0" err="1"/>
              <a:t>бисквитки</a:t>
            </a:r>
            <a:r>
              <a:rPr lang="ru-RU" dirty="0"/>
              <a:t> </a:t>
            </a:r>
            <a:r>
              <a:rPr lang="ru-RU" dirty="0" err="1"/>
              <a:t>автентикация</a:t>
            </a:r>
            <a:r>
              <a:rPr lang="ru-RU" dirty="0"/>
              <a:t> е механизмът за удостоверяване на приложението ASP.NET Core</a:t>
            </a:r>
          </a:p>
          <a:p>
            <a:r>
              <a:rPr lang="ru-RU" dirty="0"/>
              <a:t>Удостоверяването е изцяло на базата на бисквитки</a:t>
            </a:r>
          </a:p>
          <a:p>
            <a:r>
              <a:rPr lang="ru-RU" dirty="0"/>
              <a:t>Това е основна разлика от ASP.NET MVC</a:t>
            </a:r>
          </a:p>
          <a:p>
            <a:r>
              <a:rPr lang="ru-RU" dirty="0"/>
              <a:t>Главницата се основава на претенции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и упълномощаване въз основа на бисквитки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27" y="5152776"/>
            <a:ext cx="1023300" cy="1017036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99" y="4446476"/>
            <a:ext cx="1397694" cy="1397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26" y="3302787"/>
            <a:ext cx="3854424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Windows auth е по-сложен механизъм за автентификация</a:t>
            </a:r>
          </a:p>
          <a:p>
            <a:pPr lvl="1"/>
            <a:r>
              <a:rPr lang="ru-RU" dirty="0"/>
              <a:t>Разчита на операционната система за удостоверяване на потребителите</a:t>
            </a:r>
          </a:p>
          <a:p>
            <a:pPr lvl="1"/>
            <a:r>
              <a:rPr lang="ru-RU" dirty="0"/>
              <a:t>Акредитивните данни се хешират, преди да бъдат изпратени през мрежата</a:t>
            </a:r>
          </a:p>
          <a:p>
            <a:pPr lvl="1"/>
            <a:r>
              <a:rPr lang="ru-RU" dirty="0"/>
              <a:t>Най-подходящ за интранет среда</a:t>
            </a:r>
          </a:p>
          <a:p>
            <a:pPr lvl="2"/>
            <a:r>
              <a:rPr lang="ru-RU" dirty="0"/>
              <a:t>Клиенти, потребители, сървъри принадлежат към един и същ домейн на Windows (AD)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Удостоверяване и упълномощаване на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noProof="1"/>
              <a:t>Облачното основание auth е по-модерен подход за удостоверяване</a:t>
            </a:r>
          </a:p>
          <a:p>
            <a:pPr lvl="1"/>
            <a:r>
              <a:rPr lang="ru-RU" noProof="1"/>
              <a:t>Работата по удостоверяване и упълномощаване се възлага на външни изпълнители</a:t>
            </a:r>
          </a:p>
          <a:p>
            <a:pPr lvl="1"/>
            <a:r>
              <a:rPr lang="ru-RU" noProof="1"/>
              <a:t>Външната платформа управлява функционалността на потребителя</a:t>
            </a:r>
          </a:p>
          <a:p>
            <a:pPr lvl="1"/>
            <a:r>
              <a:rPr lang="ru-RU" noProof="1"/>
              <a:t>Гарантира гъвкавост и скорост</a:t>
            </a:r>
          </a:p>
          <a:p>
            <a:pPr lvl="1"/>
            <a:r>
              <a:rPr lang="ru-RU" noProof="1"/>
              <a:t>Страхотно отделя функцията auth от другите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Облачно удостоверяване и упълномощаване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ru-RU" noProof="1"/>
              <a:t>JSON Web Tokens е модерен механизъм за авторство, базиран на JavaScript</a:t>
            </a:r>
          </a:p>
          <a:p>
            <a:pPr lvl="1"/>
            <a:r>
              <a:rPr lang="ru-RU" noProof="1"/>
              <a:t>Компактен и самостоятелен</a:t>
            </a:r>
          </a:p>
          <a:p>
            <a:pPr lvl="1"/>
            <a:r>
              <a:rPr lang="ru-RU" noProof="1"/>
              <a:t>Фокусиран върху подписани символи</a:t>
            </a:r>
          </a:p>
          <a:p>
            <a:pPr lvl="2"/>
            <a:r>
              <a:rPr lang="ru-RU" noProof="1"/>
              <a:t>Работете с претенции</a:t>
            </a:r>
          </a:p>
          <a:p>
            <a:pPr lvl="1"/>
            <a:r>
              <a:rPr lang="ru-RU" noProof="1"/>
              <a:t>Данните са криптирани</a:t>
            </a:r>
          </a:p>
          <a:p>
            <a:pPr lvl="1"/>
            <a:r>
              <a:rPr lang="ru-RU" noProof="1"/>
              <a:t>Използва се за auth &amp; обмен на информация</a:t>
            </a:r>
          </a:p>
          <a:p>
            <a:pPr lvl="1"/>
            <a:r>
              <a:rPr lang="ru-RU" noProof="1"/>
              <a:t>Често използван при разработване на REST</a:t>
            </a:r>
          </a:p>
          <a:p>
            <a:pPr lvl="1"/>
            <a:r>
              <a:rPr lang="ru-RU" noProof="1"/>
              <a:t>Изключително проста за разбиране</a:t>
            </a:r>
          </a:p>
          <a:p>
            <a:pPr lvl="1"/>
            <a:r>
              <a:rPr lang="ru-RU" noProof="1"/>
              <a:t>Използва се в приложения Angular / React / Vue.js / Blazor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</a:t>
            </a:r>
            <a:r>
              <a:rPr lang="bg-BG" dirty="0"/>
              <a:t> удостоверяване и упълномощаване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789296"/>
            <a:ext cx="1906323" cy="190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21" y="1800493"/>
            <a:ext cx="1947823" cy="1584468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19" y="1555456"/>
            <a:ext cx="2579563" cy="25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05" y="5299218"/>
            <a:ext cx="11040615" cy="767884"/>
          </a:xfrm>
        </p:spPr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1" y="1728425"/>
            <a:ext cx="1950360" cy="19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5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7ED5-C848-4532-93D9-763EC788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95408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ru-RU" noProof="1"/>
              <a:t>Позволяването на потребителите да влизат със съществуващите си идентификационни данни е удобно</a:t>
            </a:r>
          </a:p>
          <a:p>
            <a:pPr lvl="1"/>
            <a:r>
              <a:rPr lang="ru-RU" noProof="1"/>
              <a:t>Прехвърля сложността на управлението на процеса на влизане към трета страна</a:t>
            </a:r>
          </a:p>
          <a:p>
            <a:pPr lvl="1"/>
            <a:r>
              <a:rPr lang="ru-RU" noProof="1"/>
              <a:t>Подобрява потребителското изживяване, като свежда до минимум техните авторски дейности</a:t>
            </a:r>
          </a:p>
          <a:p>
            <a:pPr lvl="1"/>
            <a:r>
              <a:rPr lang="ru-RU" noProof="1"/>
              <a:t>ASP.NET Core поддържа вградени външни доставчици за вход за:</a:t>
            </a:r>
          </a:p>
          <a:p>
            <a:pPr lvl="2"/>
            <a:r>
              <a:rPr lang="ru-RU" noProof="1"/>
              <a:t>Google</a:t>
            </a:r>
          </a:p>
          <a:p>
            <a:pPr lvl="2"/>
            <a:r>
              <a:rPr lang="ru-RU" noProof="1"/>
              <a:t>Facebook</a:t>
            </a:r>
          </a:p>
          <a:p>
            <a:pPr lvl="2"/>
            <a:r>
              <a:rPr lang="ru-RU" noProof="1">
                <a:solidFill>
                  <a:srgbClr val="FF0000"/>
                </a:solidFill>
              </a:rPr>
              <a:t>кикотене</a:t>
            </a:r>
          </a:p>
          <a:p>
            <a:pPr lvl="2"/>
            <a:r>
              <a:rPr lang="ru-RU" noProof="1"/>
              <a:t>Microsoft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4113212" y="4287431"/>
            <a:ext cx="6983637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services.AddAuthentication()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.AddGoogle(googleOptions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.AddFacebook(facebookOptions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.AddTwitter(twitterOptions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.AddMicrosoftAccount(microsoftOptions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5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3108-1816-4D91-81C4-B7016692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Всеки доставчик на външно влизане има определен API за разработчици</a:t>
            </a:r>
          </a:p>
          <a:p>
            <a:pPr lvl="1"/>
            <a:r>
              <a:rPr lang="ru-RU" dirty="0"/>
              <a:t>Трябва да </a:t>
            </a:r>
            <a:r>
              <a:rPr lang="ru-RU" dirty="0" err="1"/>
              <a:t>конфигурирате</a:t>
            </a:r>
            <a:r>
              <a:rPr lang="ru-RU" dirty="0"/>
              <a:t> приложение</a:t>
            </a:r>
            <a:r>
              <a:rPr lang="bg-BG" dirty="0"/>
              <a:t>то си</a:t>
            </a:r>
            <a:r>
              <a:rPr lang="ru-RU" dirty="0"/>
              <a:t> там, преди да го използвате</a:t>
            </a:r>
          </a:p>
          <a:p>
            <a:pPr lvl="1"/>
            <a:r>
              <a:rPr lang="ru-RU" dirty="0"/>
              <a:t>Това приложение ще ви предостави пълномощия</a:t>
            </a:r>
          </a:p>
          <a:p>
            <a:pPr lvl="2"/>
            <a:r>
              <a:rPr lang="ru-RU" dirty="0"/>
              <a:t>Идентификационен номер на приложението</a:t>
            </a:r>
          </a:p>
          <a:p>
            <a:pPr lvl="2"/>
            <a:r>
              <a:rPr lang="ru-RU" dirty="0"/>
              <a:t>Таен ключ</a:t>
            </a:r>
          </a:p>
          <a:p>
            <a:pPr lvl="1"/>
            <a:r>
              <a:rPr lang="ru-RU" dirty="0"/>
              <a:t>Тези идентификационни данни ще бъдат използвани от API на външен доставчик</a:t>
            </a:r>
          </a:p>
          <a:p>
            <a:pPr lvl="1"/>
            <a:r>
              <a:rPr lang="ru-RU" dirty="0"/>
              <a:t>Вие се удостоверявате с тях, когато изпращате заявка</a:t>
            </a:r>
          </a:p>
          <a:p>
            <a:pPr lvl="1"/>
            <a:r>
              <a:rPr lang="ru-RU" dirty="0"/>
              <a:t>Тези идентификационни данни не трябва да се </a:t>
            </a:r>
            <a:r>
              <a:rPr lang="ru-RU" dirty="0" err="1"/>
              <a:t>съхраняват</a:t>
            </a:r>
            <a:r>
              <a:rPr lang="ru-RU" dirty="0"/>
              <a:t> публично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8F7-A56E-45EA-9CCA-2E9F402A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bg-BG" dirty="0"/>
              <a:t>Пример: </a:t>
            </a:r>
            <a:r>
              <a:rPr lang="en-US" dirty="0"/>
              <a:t>Facebook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608012" y="2133600"/>
            <a:ext cx="10412614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services.AddAuthentication()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.AddFacebook(facebookOptions =&gt;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facebookOptions.AppId = Configuration["Authentication:Facebook:AppId"];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facebookOptions.AppSecret = Configuration["Authentication:Facebook:AppSecret"];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7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5356" y="1219200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ru-RU" dirty="0">
                <a:solidFill>
                  <a:schemeClr val="tx1"/>
                </a:solidFill>
              </a:rPr>
              <a:t>Основна идентичност на ASP.NET</a:t>
            </a:r>
          </a:p>
          <a:p>
            <a:r>
              <a:rPr lang="ru-RU" dirty="0">
                <a:solidFill>
                  <a:schemeClr val="tx1"/>
                </a:solidFill>
              </a:rPr>
              <a:t>Видове за удостоверяване</a:t>
            </a:r>
          </a:p>
          <a:p>
            <a:r>
              <a:rPr lang="ru-RU" dirty="0">
                <a:solidFill>
                  <a:schemeClr val="tx1"/>
                </a:solidFill>
              </a:rPr>
              <a:t>Социални акаунти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6" y="101617"/>
            <a:ext cx="9503571" cy="88242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6423"/>
            <a:ext cx="428710" cy="30876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79560" y="3303494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Автентикация</a:t>
            </a:r>
            <a:endParaRPr lang="en-US" dirty="0"/>
          </a:p>
          <a:p>
            <a:pPr lvl="1"/>
            <a:r>
              <a:rPr lang="ru-RU" dirty="0"/>
              <a:t>Процесът на проверка на самоличността на потребител или компютър</a:t>
            </a:r>
          </a:p>
          <a:p>
            <a:pPr lvl="1"/>
            <a:r>
              <a:rPr lang="ru-RU" dirty="0"/>
              <a:t>Въпроси: Кой си ти? Как го доказваш?</a:t>
            </a:r>
          </a:p>
          <a:p>
            <a:pPr lvl="1"/>
            <a:r>
              <a:rPr lang="ru-RU" dirty="0"/>
              <a:t>Поверителните данни могат да бъдат парола, смарт карта, външен маркер и т.н.</a:t>
            </a:r>
          </a:p>
          <a:p>
            <a:r>
              <a:rPr lang="bg-BG" dirty="0"/>
              <a:t>Авторизация</a:t>
            </a:r>
            <a:endParaRPr lang="en-US" dirty="0"/>
          </a:p>
          <a:p>
            <a:pPr lvl="1"/>
            <a:r>
              <a:rPr lang="ru-RU" dirty="0"/>
              <a:t>Процесът на определяне на това, което на потребителя е разрешено да прави на компютър или мрежа</a:t>
            </a:r>
          </a:p>
          <a:p>
            <a:pPr lvl="1"/>
            <a:r>
              <a:rPr lang="ru-RU" dirty="0"/>
              <a:t>Въпроси: Какво можете да правите? Можете ли да видите тази страница?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Автентикация срещу Авторизация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Автентикация</a:t>
            </a:r>
            <a:r>
              <a:rPr lang="bg-BG" dirty="0"/>
              <a:t> и авторизация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Автентикация срещу Авторизация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52600"/>
            <a:ext cx="9727275" cy="3684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047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7FC8F-6FC9-4DEB-A4CF-462689F84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23" y="1215682"/>
            <a:ext cx="2663376" cy="26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Системата </a:t>
            </a:r>
            <a:r>
              <a:rPr lang="en-US" dirty="0"/>
              <a:t>ASP.NET Core Identity</a:t>
            </a:r>
          </a:p>
          <a:p>
            <a:pPr lvl="1"/>
            <a:r>
              <a:rPr lang="bg-BG" dirty="0"/>
              <a:t>Система за удостоверяване и упълномощаване за </a:t>
            </a:r>
            <a:r>
              <a:rPr lang="en-US" dirty="0"/>
              <a:t>ASP.NET Core</a:t>
            </a:r>
          </a:p>
          <a:p>
            <a:pPr lvl="1"/>
            <a:r>
              <a:rPr lang="bg-BG" dirty="0"/>
              <a:t>Поддържа </a:t>
            </a:r>
            <a:r>
              <a:rPr lang="en-US" dirty="0"/>
              <a:t>ASP.NET MVC, Pages, Web API (JWT), </a:t>
            </a:r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bg-BG" dirty="0"/>
              <a:t>Работи с потребители, потребителски профили, влизане / излизане, роли и т.н.</a:t>
            </a:r>
          </a:p>
          <a:p>
            <a:pPr lvl="1"/>
            <a:r>
              <a:rPr lang="bg-BG" dirty="0"/>
              <a:t>Работи със съгласието за бисквитки и </a:t>
            </a:r>
            <a:r>
              <a:rPr lang="en-US" dirty="0"/>
              <a:t>GDPR</a:t>
            </a:r>
          </a:p>
          <a:p>
            <a:pPr lvl="1"/>
            <a:r>
              <a:rPr lang="bg-BG" dirty="0"/>
              <a:t>Поддържа външни доставчици за вход</a:t>
            </a:r>
          </a:p>
          <a:p>
            <a:pPr lvl="2"/>
            <a:r>
              <a:rPr lang="en-US" dirty="0"/>
              <a:t>Facebook, Google, Twitter </a:t>
            </a:r>
            <a:r>
              <a:rPr lang="bg-BG" dirty="0"/>
              <a:t>и т.н.</a:t>
            </a:r>
          </a:p>
          <a:p>
            <a:pPr lvl="1"/>
            <a:r>
              <a:rPr lang="bg-BG" dirty="0"/>
              <a:t>Поддържа база данни, </a:t>
            </a:r>
            <a:r>
              <a:rPr lang="en-US" dirty="0"/>
              <a:t>Azure, Active Directory, </a:t>
            </a:r>
            <a:r>
              <a:rPr lang="bg-BG" dirty="0"/>
              <a:t>потребители на </a:t>
            </a:r>
            <a:r>
              <a:rPr lang="en-US" dirty="0"/>
              <a:t>Windows </a:t>
            </a:r>
            <a:r>
              <a:rPr lang="bg-BG" dirty="0"/>
              <a:t>и т.н.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bg-BG" dirty="0"/>
              <a:t>Идентичност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34" y="4114800"/>
            <a:ext cx="3886200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Обикновено данните за идентичност на ASP.NET Core се съхраняват в релационна база данни</a:t>
            </a:r>
          </a:p>
          <a:p>
            <a:pPr lvl="1"/>
            <a:r>
              <a:rPr lang="ru-RU" dirty="0"/>
              <a:t>Данните се запазват с помощта на Entity Framework Core</a:t>
            </a:r>
          </a:p>
          <a:p>
            <a:pPr lvl="1"/>
            <a:r>
              <a:rPr lang="ru-RU" dirty="0"/>
              <a:t>Имате известен контрол върху вътрешната схема на базата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3670207"/>
            <a:ext cx="8548800" cy="28544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37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Настройка на идентичността на </a:t>
            </a:r>
            <a:r>
              <a:rPr lang="en-US" dirty="0"/>
              <a:t>ASP.NET</a:t>
            </a:r>
          </a:p>
          <a:p>
            <a:pPr lvl="1"/>
            <a:r>
              <a:rPr lang="bg-BG" dirty="0"/>
              <a:t>Използване на шаблоните на </a:t>
            </a:r>
            <a:r>
              <a:rPr lang="en-US" dirty="0"/>
              <a:t>ASP.NET </a:t>
            </a:r>
            <a:r>
              <a:rPr lang="bg-BG" dirty="0"/>
              <a:t>за проекти от </a:t>
            </a:r>
            <a:r>
              <a:rPr lang="en-US" dirty="0"/>
              <a:t>Visual Studio</a:t>
            </a:r>
          </a:p>
          <a:p>
            <a:pPr lvl="2"/>
            <a:r>
              <a:rPr lang="bg-BG" dirty="0"/>
              <a:t>Последващо персонализиране</a:t>
            </a:r>
          </a:p>
          <a:p>
            <a:r>
              <a:rPr lang="bg-BG" dirty="0"/>
              <a:t>На ръка</a:t>
            </a:r>
          </a:p>
          <a:p>
            <a:pPr lvl="1"/>
            <a:r>
              <a:rPr lang="bg-BG" dirty="0"/>
              <a:t>Инсталиране на </a:t>
            </a:r>
            <a:r>
              <a:rPr lang="en-US" dirty="0"/>
              <a:t>NuGet </a:t>
            </a:r>
            <a:r>
              <a:rPr lang="bg-BG" dirty="0"/>
              <a:t>пакети, ръчна конфигурация, създаване на </a:t>
            </a:r>
            <a:r>
              <a:rPr lang="en-US" dirty="0"/>
              <a:t>EF </a:t>
            </a:r>
            <a:r>
              <a:rPr lang="bg-BG" dirty="0"/>
              <a:t>карти (модели), преглеждане на модели, контролери, изгледи и т.н.</a:t>
            </a:r>
          </a:p>
          <a:p>
            <a:r>
              <a:rPr lang="bg-BG" dirty="0"/>
              <a:t>Необходим пакет </a:t>
            </a:r>
            <a:r>
              <a:rPr lang="en-US" dirty="0"/>
              <a:t>NuGet</a:t>
            </a:r>
          </a:p>
          <a:p>
            <a:pPr lvl="1"/>
            <a:r>
              <a:rPr lang="en-US" dirty="0"/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bg-BG" dirty="0"/>
              <a:t>Идентичност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02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2186</Words>
  <Application>Microsoft Office PowerPoint</Application>
  <PresentationFormat>По избор</PresentationFormat>
  <Paragraphs>401</Paragraphs>
  <Slides>41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Презентация на PowerPoint</vt:lpstr>
      <vt:lpstr>Автентикация срещу Авторизация</vt:lpstr>
      <vt:lpstr>Автентикация срещу Авторизация</vt:lpstr>
      <vt:lpstr>Презентация на PowerPoint</vt:lpstr>
      <vt:lpstr>ASP.NET Идентичност</vt:lpstr>
      <vt:lpstr>ASP.NET Core Идентичност</vt:lpstr>
      <vt:lpstr>ASP.NET Идентичност</vt:lpstr>
      <vt:lpstr>Удостоверяване на шаблона на ASP.NET Core Project</vt:lpstr>
      <vt:lpstr>Удостоверяване на шаблона на ASP.NET Core Project</vt:lpstr>
      <vt:lpstr>Регистрация на потребител</vt:lpstr>
      <vt:lpstr>Потребителско Вход/Изход</vt:lpstr>
      <vt:lpstr>ASP.NET Авторизиране</vt:lpstr>
      <vt:lpstr>Провери настоящият потребител</vt:lpstr>
      <vt:lpstr>Добави потребител в роля</vt:lpstr>
      <vt:lpstr>Изисква влезлия потребител в определена роля</vt:lpstr>
      <vt:lpstr>Проверете ролята на потребителя, в която сте в момента</vt:lpstr>
      <vt:lpstr>ASP.NET Core User Manager</vt:lpstr>
      <vt:lpstr>Claims</vt:lpstr>
      <vt:lpstr>Claims</vt:lpstr>
      <vt:lpstr>Claims</vt:lpstr>
      <vt:lpstr>Презентация на PowerPoint</vt:lpstr>
      <vt:lpstr>Scaffolding ASP.NET Core Identity</vt:lpstr>
      <vt:lpstr>ASP.NET Core Identity</vt:lpstr>
      <vt:lpstr>Презентация на PowerPoint</vt:lpstr>
      <vt:lpstr>Пълен контрол над идентичността</vt:lpstr>
      <vt:lpstr>Пълен контрол над идентичността</vt:lpstr>
      <vt:lpstr>Презентация на PowerPoint</vt:lpstr>
      <vt:lpstr>Видове за удостоверяване</vt:lpstr>
      <vt:lpstr>Удостоверяване и упълномощаване въз основа на бисквитки</vt:lpstr>
      <vt:lpstr>Удостоверяване и упълномощаване на Windows</vt:lpstr>
      <vt:lpstr>Облачно удостоверяване и упълномощаване</vt:lpstr>
      <vt:lpstr>JWT удостоверяване и упълномощаване</vt:lpstr>
      <vt:lpstr>Презентация на PowerPoint</vt:lpstr>
      <vt:lpstr>Социални Акаунти</vt:lpstr>
      <vt:lpstr>Социални Акаунти</vt:lpstr>
      <vt:lpstr>Социални Акаунти</vt:lpstr>
      <vt:lpstr>Summary</vt:lpstr>
      <vt:lpstr>Автентикация и авторизация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285</cp:revision>
  <dcterms:created xsi:type="dcterms:W3CDTF">2014-01-02T17:00:34Z</dcterms:created>
  <dcterms:modified xsi:type="dcterms:W3CDTF">2019-11-22T09:02:12Z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