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616" r:id="rId3"/>
    <p:sldId id="611" r:id="rId4"/>
    <p:sldId id="630" r:id="rId5"/>
    <p:sldId id="629" r:id="rId6"/>
    <p:sldId id="631" r:id="rId7"/>
    <p:sldId id="632" r:id="rId8"/>
    <p:sldId id="633" r:id="rId9"/>
    <p:sldId id="634" r:id="rId10"/>
    <p:sldId id="635" r:id="rId11"/>
    <p:sldId id="636" r:id="rId12"/>
    <p:sldId id="671" r:id="rId13"/>
    <p:sldId id="613" r:id="rId14"/>
    <p:sldId id="614" r:id="rId15"/>
    <p:sldId id="659" r:id="rId16"/>
    <p:sldId id="672" r:id="rId17"/>
    <p:sldId id="625" r:id="rId18"/>
    <p:sldId id="626" r:id="rId19"/>
    <p:sldId id="627" r:id="rId20"/>
    <p:sldId id="628" r:id="rId21"/>
    <p:sldId id="665" r:id="rId22"/>
    <p:sldId id="666" r:id="rId23"/>
    <p:sldId id="660" r:id="rId24"/>
    <p:sldId id="661" r:id="rId25"/>
    <p:sldId id="662" r:id="rId26"/>
    <p:sldId id="663" r:id="rId27"/>
    <p:sldId id="612" r:id="rId28"/>
    <p:sldId id="615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69BFB0-2A68-4789-A0A8-AA910657877A}">
          <p14:sldIdLst>
            <p14:sldId id="616"/>
            <p14:sldId id="611"/>
          </p14:sldIdLst>
        </p14:section>
        <p14:section name="JSON" id="{C950E968-8E24-4831-912A-DF59A9AE4B0B}">
          <p14:sldIdLst>
            <p14:sldId id="630"/>
            <p14:sldId id="629"/>
            <p14:sldId id="631"/>
            <p14:sldId id="632"/>
          </p14:sldIdLst>
        </p14:section>
        <p14:section name="XML" id="{2E81A462-E274-49A9-AE4D-957800AA3C4F}">
          <p14:sldIdLst>
            <p14:sldId id="633"/>
            <p14:sldId id="634"/>
            <p14:sldId id="635"/>
            <p14:sldId id="636"/>
          </p14:sldIdLst>
        </p14:section>
        <p14:section name="Web API" id="{6CED9FD8-E739-463D-B242-71DABE91667D}">
          <p14:sldIdLst>
            <p14:sldId id="671"/>
            <p14:sldId id="613"/>
            <p14:sldId id="614"/>
            <p14:sldId id="659"/>
            <p14:sldId id="672"/>
            <p14:sldId id="625"/>
            <p14:sldId id="626"/>
            <p14:sldId id="627"/>
            <p14:sldId id="628"/>
            <p14:sldId id="665"/>
            <p14:sldId id="666"/>
            <p14:sldId id="660"/>
            <p14:sldId id="661"/>
            <p14:sldId id="662"/>
            <p14:sldId id="663"/>
          </p14:sldIdLst>
        </p14:section>
        <p14:section name="Заключение" id="{CAD93B16-9430-4CD6-BD17-69844E1E5D8E}">
          <p14:sldIdLst>
            <p14:sldId id="612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 autoAdjust="0"/>
    <p:restoredTop sz="95214" autoAdjust="0"/>
  </p:normalViewPr>
  <p:slideViewPr>
    <p:cSldViewPr>
      <p:cViewPr varScale="1">
        <p:scale>
          <a:sx n="105" d="100"/>
          <a:sy n="105" d="100"/>
        </p:scale>
        <p:origin x="756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789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3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2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flaticon.com/authors/smashicon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Създаване на </a:t>
            </a:r>
            <a:r>
              <a:rPr lang="en-US" dirty="0"/>
              <a:t>REST API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770862" cy="2524722"/>
            <a:chOff x="745783" y="3624633"/>
            <a:chExt cx="677086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472862" y="3666668"/>
              <a:ext cx="3043783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Интернет програмиране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6420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5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5A12F-EC76-499D-8F28-B5BADCFBE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1E173-95FC-4F8B-8AF8-0D3279CC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r>
              <a:rPr lang="bg-BG" dirty="0"/>
              <a:t> - Пример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D7A93BC-C9D1-41C5-B2C7-B2A9803F02EA}"/>
              </a:ext>
            </a:extLst>
          </p:cNvPr>
          <p:cNvSpPr txBox="1">
            <a:spLocks/>
          </p:cNvSpPr>
          <p:nvPr/>
        </p:nvSpPr>
        <p:spPr>
          <a:xfrm>
            <a:off x="1446212" y="2027312"/>
            <a:ext cx="92964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&lt;note&gt;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  &lt;to&gt;</a:t>
            </a:r>
            <a:r>
              <a:rPr lang="en-US" sz="28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Tove</a:t>
            </a:r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&lt;/to&gt;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  &lt;from&gt;Jani&lt;/from&gt;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  &lt;heading&gt;Reminder&lt;/heading&gt;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  &lt;body&gt;Don't forget me this weekend!&lt;/body&gt;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&lt;/note&gt;</a:t>
            </a:r>
          </a:p>
        </p:txBody>
      </p:sp>
    </p:spTree>
    <p:extLst>
      <p:ext uri="{BB962C8B-B14F-4D97-AF65-F5344CB8AC3E}">
        <p14:creationId xmlns:p14="http://schemas.microsoft.com/office/powerpoint/2010/main" val="349257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ingle gear">
            <a:extLst>
              <a:ext uri="{FF2B5EF4-FFF2-40B4-BE49-F238E27FC236}">
                <a16:creationId xmlns:a16="http://schemas.microsoft.com/office/drawing/2014/main" id="{BBBE2BF5-906C-4FF9-B33C-1D14C60A2BA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9394" y="1222964"/>
            <a:ext cx="3730036" cy="373003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FB422E2-4A64-4246-A310-E7820F97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7B899D-B6C2-4309-A1FC-1D6C3D088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BA951-C2C8-496F-96B5-FEB38DE602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7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763C6-13C1-46D1-BDA5-61EC61D9D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39C71-32FD-4C3A-94F9-3D7558561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Web API </a:t>
            </a:r>
            <a:r>
              <a:rPr lang="ru-RU" dirty="0"/>
              <a:t>е интерфейс за програмиране на приложения</a:t>
            </a:r>
            <a:endParaRPr lang="en-US" dirty="0"/>
          </a:p>
          <a:p>
            <a:pPr lvl="1"/>
            <a:r>
              <a:rPr lang="bg-BG" dirty="0"/>
              <a:t>Използван от </a:t>
            </a:r>
            <a:r>
              <a:rPr lang="en-US" dirty="0"/>
              <a:t>Web Browser</a:t>
            </a:r>
            <a:r>
              <a:rPr lang="bg-BG" dirty="0"/>
              <a:t> (</a:t>
            </a:r>
            <a:r>
              <a:rPr lang="en-US" dirty="0"/>
              <a:t>SPA), Mobile Applications, Games, </a:t>
            </a:r>
            <a:br>
              <a:rPr lang="en-US" dirty="0"/>
            </a:br>
            <a:r>
              <a:rPr lang="en-US" dirty="0"/>
              <a:t>Desktop Applications, Web Server</a:t>
            </a:r>
          </a:p>
          <a:p>
            <a:r>
              <a:rPr lang="bg-BG" dirty="0"/>
              <a:t>Състои се от публично изложени крайни точки (</a:t>
            </a:r>
            <a:r>
              <a:rPr lang="en-US" dirty="0"/>
              <a:t>endpoint-</a:t>
            </a:r>
            <a:r>
              <a:rPr lang="bg-BG" dirty="0"/>
              <a:t>и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Крайните точки съответстват на дефинирана система за заявка-отговор</a:t>
            </a:r>
          </a:p>
          <a:p>
            <a:pPr lvl="1"/>
            <a:r>
              <a:rPr lang="ru-RU" dirty="0"/>
              <a:t>Комуникацията обикновено се изразява във формат JSON или XML</a:t>
            </a:r>
            <a:endParaRPr lang="en-US" dirty="0"/>
          </a:p>
          <a:p>
            <a:pPr lvl="1"/>
            <a:r>
              <a:rPr lang="ru-RU" dirty="0"/>
              <a:t>Комуникацията обикновено се осъществява чрез уеб протокол</a:t>
            </a:r>
            <a:endParaRPr lang="en-US" dirty="0"/>
          </a:p>
          <a:p>
            <a:pPr lvl="2"/>
            <a:r>
              <a:rPr lang="bg-BG" dirty="0"/>
              <a:t>Най-често HTTP - чрез уеб сървър, базиран на HTTP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C9E7B5-0A7B-4A14-A6C7-A274ED7F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</p:spTree>
    <p:extLst>
      <p:ext uri="{BB962C8B-B14F-4D97-AF65-F5344CB8AC3E}">
        <p14:creationId xmlns:p14="http://schemas.microsoft.com/office/powerpoint/2010/main" val="26712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C1112-B263-4AF2-9665-EDA6C91B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C6B83A-B39E-424D-8482-E9656299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Няма нищо различно от уеб приложение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bg-BG" dirty="0"/>
              <a:t>Вие изграждате контролери с действия</a:t>
            </a:r>
            <a:endParaRPr lang="en-US" dirty="0"/>
          </a:p>
          <a:p>
            <a:r>
              <a:rPr lang="ru-RU" dirty="0"/>
              <a:t>В този случай обаче действията са в ролята на крайни точки</a:t>
            </a:r>
            <a:endParaRPr lang="bg-BG" dirty="0"/>
          </a:p>
          <a:p>
            <a:r>
              <a:rPr lang="ru-RU" dirty="0"/>
              <a:t>Контролерите трябва да се анотират с </a:t>
            </a:r>
            <a:r>
              <a:rPr lang="en-US" dirty="0" err="1"/>
              <a:t>ApiController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A5484-216A-41CC-B35B-6CC0E497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0434EA-E59F-4513-A339-9AED23CE5F78}"/>
              </a:ext>
            </a:extLst>
          </p:cNvPr>
          <p:cNvSpPr txBox="1">
            <a:spLocks/>
          </p:cNvSpPr>
          <p:nvPr/>
        </p:nvSpPr>
        <p:spPr>
          <a:xfrm>
            <a:off x="383734" y="3973579"/>
            <a:ext cx="4814095" cy="2434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[Route("api/[controller]")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[ApiController]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ProductsController : ControllerBase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534D664-3565-4BEC-92D6-238570E597CA}"/>
              </a:ext>
            </a:extLst>
          </p:cNvPr>
          <p:cNvSpPr txBox="1">
            <a:spLocks/>
          </p:cNvSpPr>
          <p:nvPr/>
        </p:nvSpPr>
        <p:spPr>
          <a:xfrm>
            <a:off x="6642844" y="3962400"/>
            <a:ext cx="4814095" cy="26802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000" b="1">
                <a:ln w="0">
                  <a:noFill/>
                </a:ln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[assembly: ApiController]</a:t>
            </a:r>
          </a:p>
          <a:p>
            <a:r>
              <a:rPr lang="en-US" dirty="0"/>
              <a:t>namespace Demo.Api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class Startup</a:t>
            </a:r>
          </a:p>
          <a:p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...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81C9815-5948-4DDE-9A2B-C87562C694CC}"/>
              </a:ext>
            </a:extLst>
          </p:cNvPr>
          <p:cNvSpPr/>
          <p:nvPr/>
        </p:nvSpPr>
        <p:spPr bwMode="auto">
          <a:xfrm>
            <a:off x="4162814" y="5052772"/>
            <a:ext cx="2288976" cy="1592715"/>
          </a:xfrm>
          <a:custGeom>
            <a:avLst/>
            <a:gdLst>
              <a:gd name="connsiteX0" fmla="*/ 0 w 2497015"/>
              <a:gd name="connsiteY0" fmla="*/ 158213 h 949257"/>
              <a:gd name="connsiteX1" fmla="*/ 158213 w 2497015"/>
              <a:gd name="connsiteY1" fmla="*/ 0 h 949257"/>
              <a:gd name="connsiteX2" fmla="*/ 416169 w 2497015"/>
              <a:gd name="connsiteY2" fmla="*/ 0 h 949257"/>
              <a:gd name="connsiteX3" fmla="*/ 416169 w 2497015"/>
              <a:gd name="connsiteY3" fmla="*/ 0 h 949257"/>
              <a:gd name="connsiteX4" fmla="*/ 1040423 w 2497015"/>
              <a:gd name="connsiteY4" fmla="*/ 0 h 949257"/>
              <a:gd name="connsiteX5" fmla="*/ 2338802 w 2497015"/>
              <a:gd name="connsiteY5" fmla="*/ 0 h 949257"/>
              <a:gd name="connsiteX6" fmla="*/ 2497015 w 2497015"/>
              <a:gd name="connsiteY6" fmla="*/ 158213 h 949257"/>
              <a:gd name="connsiteX7" fmla="*/ 2497015 w 2497015"/>
              <a:gd name="connsiteY7" fmla="*/ 553733 h 949257"/>
              <a:gd name="connsiteX8" fmla="*/ 2497015 w 2497015"/>
              <a:gd name="connsiteY8" fmla="*/ 553733 h 949257"/>
              <a:gd name="connsiteX9" fmla="*/ 2497015 w 2497015"/>
              <a:gd name="connsiteY9" fmla="*/ 791048 h 949257"/>
              <a:gd name="connsiteX10" fmla="*/ 2497015 w 2497015"/>
              <a:gd name="connsiteY10" fmla="*/ 791044 h 949257"/>
              <a:gd name="connsiteX11" fmla="*/ 2338802 w 2497015"/>
              <a:gd name="connsiteY11" fmla="*/ 949257 h 949257"/>
              <a:gd name="connsiteX12" fmla="*/ 1040423 w 2497015"/>
              <a:gd name="connsiteY12" fmla="*/ 949257 h 949257"/>
              <a:gd name="connsiteX13" fmla="*/ 83775 w 2497015"/>
              <a:gd name="connsiteY13" fmla="*/ 1176604 h 949257"/>
              <a:gd name="connsiteX14" fmla="*/ 416169 w 2497015"/>
              <a:gd name="connsiteY14" fmla="*/ 949257 h 949257"/>
              <a:gd name="connsiteX15" fmla="*/ 158213 w 2497015"/>
              <a:gd name="connsiteY15" fmla="*/ 949257 h 949257"/>
              <a:gd name="connsiteX16" fmla="*/ 0 w 2497015"/>
              <a:gd name="connsiteY16" fmla="*/ 791044 h 949257"/>
              <a:gd name="connsiteX17" fmla="*/ 0 w 2497015"/>
              <a:gd name="connsiteY17" fmla="*/ 791048 h 949257"/>
              <a:gd name="connsiteX18" fmla="*/ 0 w 2497015"/>
              <a:gd name="connsiteY18" fmla="*/ 553733 h 949257"/>
              <a:gd name="connsiteX19" fmla="*/ 0 w 2497015"/>
              <a:gd name="connsiteY19" fmla="*/ 553733 h 949257"/>
              <a:gd name="connsiteX20" fmla="*/ 0 w 2497015"/>
              <a:gd name="connsiteY20" fmla="*/ 158213 h 949257"/>
              <a:gd name="connsiteX0" fmla="*/ 0 w 2497015"/>
              <a:gd name="connsiteY0" fmla="*/ 158213 h 949257"/>
              <a:gd name="connsiteX1" fmla="*/ 158213 w 2497015"/>
              <a:gd name="connsiteY1" fmla="*/ 0 h 949257"/>
              <a:gd name="connsiteX2" fmla="*/ 416169 w 2497015"/>
              <a:gd name="connsiteY2" fmla="*/ 0 h 949257"/>
              <a:gd name="connsiteX3" fmla="*/ 416169 w 2497015"/>
              <a:gd name="connsiteY3" fmla="*/ 0 h 949257"/>
              <a:gd name="connsiteX4" fmla="*/ 1040423 w 2497015"/>
              <a:gd name="connsiteY4" fmla="*/ 0 h 949257"/>
              <a:gd name="connsiteX5" fmla="*/ 2338802 w 2497015"/>
              <a:gd name="connsiteY5" fmla="*/ 0 h 949257"/>
              <a:gd name="connsiteX6" fmla="*/ 2497015 w 2497015"/>
              <a:gd name="connsiteY6" fmla="*/ 158213 h 949257"/>
              <a:gd name="connsiteX7" fmla="*/ 2497015 w 2497015"/>
              <a:gd name="connsiteY7" fmla="*/ 553733 h 949257"/>
              <a:gd name="connsiteX8" fmla="*/ 2497015 w 2497015"/>
              <a:gd name="connsiteY8" fmla="*/ 553733 h 949257"/>
              <a:gd name="connsiteX9" fmla="*/ 2497015 w 2497015"/>
              <a:gd name="connsiteY9" fmla="*/ 791048 h 949257"/>
              <a:gd name="connsiteX10" fmla="*/ 2497015 w 2497015"/>
              <a:gd name="connsiteY10" fmla="*/ 791044 h 949257"/>
              <a:gd name="connsiteX11" fmla="*/ 2338802 w 2497015"/>
              <a:gd name="connsiteY11" fmla="*/ 949257 h 949257"/>
              <a:gd name="connsiteX12" fmla="*/ 1040423 w 2497015"/>
              <a:gd name="connsiteY12" fmla="*/ 949257 h 949257"/>
              <a:gd name="connsiteX13" fmla="*/ 416169 w 2497015"/>
              <a:gd name="connsiteY13" fmla="*/ 949257 h 949257"/>
              <a:gd name="connsiteX14" fmla="*/ 158213 w 2497015"/>
              <a:gd name="connsiteY14" fmla="*/ 949257 h 949257"/>
              <a:gd name="connsiteX15" fmla="*/ 0 w 2497015"/>
              <a:gd name="connsiteY15" fmla="*/ 791044 h 949257"/>
              <a:gd name="connsiteX16" fmla="*/ 0 w 2497015"/>
              <a:gd name="connsiteY16" fmla="*/ 791048 h 949257"/>
              <a:gd name="connsiteX17" fmla="*/ 0 w 2497015"/>
              <a:gd name="connsiteY17" fmla="*/ 553733 h 949257"/>
              <a:gd name="connsiteX18" fmla="*/ 0 w 2497015"/>
              <a:gd name="connsiteY18" fmla="*/ 553733 h 949257"/>
              <a:gd name="connsiteX19" fmla="*/ 0 w 2497015"/>
              <a:gd name="connsiteY19" fmla="*/ 158213 h 94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7015" h="949257">
                <a:moveTo>
                  <a:pt x="0" y="158213"/>
                </a:moveTo>
                <a:cubicBezTo>
                  <a:pt x="0" y="70834"/>
                  <a:pt x="70834" y="0"/>
                  <a:pt x="158213" y="0"/>
                </a:cubicBezTo>
                <a:lnTo>
                  <a:pt x="416169" y="0"/>
                </a:lnTo>
                <a:lnTo>
                  <a:pt x="416169" y="0"/>
                </a:lnTo>
                <a:lnTo>
                  <a:pt x="1040423" y="0"/>
                </a:lnTo>
                <a:lnTo>
                  <a:pt x="2338802" y="0"/>
                </a:lnTo>
                <a:cubicBezTo>
                  <a:pt x="2426181" y="0"/>
                  <a:pt x="2497015" y="70834"/>
                  <a:pt x="2497015" y="158213"/>
                </a:cubicBezTo>
                <a:lnTo>
                  <a:pt x="2497015" y="553733"/>
                </a:lnTo>
                <a:lnTo>
                  <a:pt x="2497015" y="553733"/>
                </a:lnTo>
                <a:lnTo>
                  <a:pt x="2497015" y="791048"/>
                </a:lnTo>
                <a:lnTo>
                  <a:pt x="2497015" y="791044"/>
                </a:lnTo>
                <a:cubicBezTo>
                  <a:pt x="2497015" y="878423"/>
                  <a:pt x="2426181" y="949257"/>
                  <a:pt x="2338802" y="949257"/>
                </a:cubicBezTo>
                <a:lnTo>
                  <a:pt x="1040423" y="949257"/>
                </a:lnTo>
                <a:lnTo>
                  <a:pt x="416169" y="949257"/>
                </a:lnTo>
                <a:lnTo>
                  <a:pt x="158213" y="949257"/>
                </a:lnTo>
                <a:cubicBezTo>
                  <a:pt x="70834" y="949257"/>
                  <a:pt x="0" y="878423"/>
                  <a:pt x="0" y="791044"/>
                </a:cubicBezTo>
                <a:lnTo>
                  <a:pt x="0" y="791048"/>
                </a:lnTo>
                <a:lnTo>
                  <a:pt x="0" y="553733"/>
                </a:lnTo>
                <a:lnTo>
                  <a:pt x="0" y="553733"/>
                </a:lnTo>
                <a:lnTo>
                  <a:pt x="0" y="158213"/>
                </a:lnTo>
                <a:close/>
              </a:path>
            </a:pathLst>
          </a:cu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000" b="1" noProof="1"/>
              <a:t>Път, използван за достъп до крайни точки от този ApiController</a:t>
            </a:r>
            <a:endParaRPr lang="en-US" sz="2000" b="1" noProof="1"/>
          </a:p>
        </p:txBody>
      </p:sp>
    </p:spTree>
    <p:extLst>
      <p:ext uri="{BB962C8B-B14F-4D97-AF65-F5344CB8AC3E}">
        <p14:creationId xmlns:p14="http://schemas.microsoft.com/office/powerpoint/2010/main" val="199269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00F6A-B05E-45A2-89A5-9A2FC732B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Наследяваме </a:t>
            </a:r>
            <a:r>
              <a:rPr lang="en-US" dirty="0"/>
              <a:t>Controller</a:t>
            </a:r>
          </a:p>
          <a:p>
            <a:r>
              <a:rPr lang="bg-BG" dirty="0"/>
              <a:t>Трябва да анотираме класа с</a:t>
            </a:r>
            <a:r>
              <a:rPr lang="en-US" dirty="0"/>
              <a:t> </a:t>
            </a:r>
            <a:r>
              <a:rPr lang="bg-BG" dirty="0"/>
              <a:t>атрибутите </a:t>
            </a:r>
            <a:r>
              <a:rPr lang="en-US" dirty="0"/>
              <a:t>[</a:t>
            </a:r>
            <a:r>
              <a:rPr lang="en-US" dirty="0" err="1"/>
              <a:t>ApiController</a:t>
            </a:r>
            <a:r>
              <a:rPr lang="en-US" dirty="0"/>
              <a:t>] </a:t>
            </a:r>
            <a:r>
              <a:rPr lang="bg-BG" dirty="0"/>
              <a:t>и </a:t>
            </a:r>
            <a:r>
              <a:rPr lang="en-US" dirty="0"/>
              <a:t>[Route]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Controller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2055812" y="2440774"/>
            <a:ext cx="9220200" cy="42807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000" b="1">
                <a:ln w="0">
                  <a:noFill/>
                </a:ln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[Route("api/[controller]")]</a:t>
            </a:r>
          </a:p>
          <a:p>
            <a:r>
              <a:rPr lang="en-US" sz="2400" dirty="0"/>
              <a:t>[ApiController]</a:t>
            </a:r>
          </a:p>
          <a:p>
            <a:r>
              <a:rPr lang="en-US" sz="2400" dirty="0"/>
              <a:t>public class ProductController : Controller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private readonly IProductService productService;</a:t>
            </a:r>
          </a:p>
          <a:p>
            <a:endParaRPr lang="en-US" sz="2400" dirty="0"/>
          </a:p>
          <a:p>
            <a:r>
              <a:rPr lang="en-US" sz="2400" dirty="0"/>
              <a:t>    public </a:t>
            </a:r>
            <a:r>
              <a:rPr lang="en-US" sz="2400" dirty="0" err="1"/>
              <a:t>ProductController</a:t>
            </a:r>
            <a:r>
              <a:rPr lang="en-US" sz="2400" dirty="0"/>
              <a:t>(</a:t>
            </a:r>
            <a:r>
              <a:rPr lang="en-US" sz="2400" dirty="0" err="1"/>
              <a:t>IProductService</a:t>
            </a:r>
            <a:r>
              <a:rPr lang="en-US" sz="2400" dirty="0"/>
              <a:t> </a:t>
            </a:r>
            <a:r>
              <a:rPr lang="en-US" sz="2400" dirty="0" err="1"/>
              <a:t>ps</a:t>
            </a:r>
            <a:r>
              <a:rPr lang="en-US" sz="2400" dirty="0"/>
              <a:t>)</a:t>
            </a:r>
          </a:p>
          <a:p>
            <a:r>
              <a:rPr lang="en-US" sz="2400" dirty="0"/>
              <a:t>    {</a:t>
            </a:r>
          </a:p>
          <a:p>
            <a:r>
              <a:rPr lang="en-US" sz="2400" dirty="0"/>
              <a:t>        this.productService = </a:t>
            </a:r>
            <a:r>
              <a:rPr lang="en-US" sz="2400" dirty="0" err="1"/>
              <a:t>ps</a:t>
            </a:r>
            <a:r>
              <a:rPr lang="en-US" sz="2400" dirty="0"/>
              <a:t>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027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041C7-21E1-4FF9-8A82-757CF665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8689F-45EA-4CF2-9F43-DD00E964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noProof="1"/>
              <a:t>Анотацията [ApiController] предоставя удобни функции</a:t>
            </a:r>
            <a:endParaRPr lang="en-US" noProof="1"/>
          </a:p>
          <a:p>
            <a:pPr lvl="1"/>
            <a:r>
              <a:rPr lang="ru-RU" noProof="1"/>
              <a:t>Автоматични HTTP 400 отговор (за грешки в състоянието на модела)</a:t>
            </a:r>
            <a:endParaRPr lang="en-US" noProof="1"/>
          </a:p>
          <a:p>
            <a:pPr lvl="1"/>
            <a:r>
              <a:rPr lang="bg-BG" dirty="0"/>
              <a:t>Обвързване на изходния параметър на източника</a:t>
            </a:r>
            <a:endParaRPr lang="en-US" noProof="1"/>
          </a:p>
          <a:p>
            <a:pPr lvl="1"/>
            <a:r>
              <a:rPr lang="bg-BG" noProof="1"/>
              <a:t>Изисквания за </a:t>
            </a:r>
            <a:r>
              <a:rPr lang="bg-BG" dirty="0"/>
              <a:t>Атрибутно рутиране</a:t>
            </a:r>
            <a:endParaRPr lang="en-US" noProof="1"/>
          </a:p>
          <a:p>
            <a:pPr lvl="1"/>
            <a:r>
              <a:rPr lang="ru-RU" noProof="1"/>
              <a:t>Подробни отговори за кодове за състояние на грешка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B2507-8C47-4334-AEC4-3DE5309A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FA28BB-896D-48D7-97CC-0429C809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5077579"/>
            <a:ext cx="5865872" cy="144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9A6579B8-4832-4B14-9CDE-8A159A787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B78F07-0BD0-4751-B95D-9EF7B7E29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Автоматични </a:t>
            </a:r>
            <a:r>
              <a:rPr lang="en-US" dirty="0"/>
              <a:t>HTTP 400 </a:t>
            </a:r>
            <a:r>
              <a:rPr lang="bg-BG" dirty="0"/>
              <a:t>отговори</a:t>
            </a:r>
          </a:p>
          <a:p>
            <a:pPr lvl="1"/>
            <a:r>
              <a:rPr lang="ru-RU" dirty="0"/>
              <a:t>Грешките при валидиране на модела автоматично задействат HTTP 400 отговор</a:t>
            </a:r>
            <a:endParaRPr lang="en-US" dirty="0"/>
          </a:p>
          <a:p>
            <a:r>
              <a:rPr lang="bg-BG" dirty="0"/>
              <a:t>Обвързване на атрибути на източника</a:t>
            </a:r>
            <a:endParaRPr lang="en-US" dirty="0"/>
          </a:p>
          <a:p>
            <a:pPr lvl="1"/>
            <a:r>
              <a:rPr lang="bg-BG" dirty="0"/>
              <a:t>Атрибутите определят местоположението на стойността на параметъра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5CF50-4348-425F-8B24-643AA00D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2398ECC-34E2-476F-AE13-4FABA5766316}"/>
              </a:ext>
            </a:extLst>
          </p:cNvPr>
          <p:cNvSpPr txBox="1">
            <a:spLocks/>
          </p:cNvSpPr>
          <p:nvPr/>
        </p:nvSpPr>
        <p:spPr>
          <a:xfrm>
            <a:off x="4265611" y="2396502"/>
            <a:ext cx="7239001" cy="495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if (!</a:t>
            </a:r>
            <a:r>
              <a:rPr lang="en-US" sz="18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ModelState.IsValid</a:t>
            </a:r>
            <a:r>
              <a:rPr lang="bg-BG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BadRequest(</a:t>
            </a:r>
            <a:r>
              <a:rPr lang="en-US" sz="18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ModelState</a:t>
            </a:r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55BC14B-B961-4BAB-9FA8-FEC7F35F54BD}"/>
              </a:ext>
            </a:extLst>
          </p:cNvPr>
          <p:cNvSpPr/>
          <p:nvPr/>
        </p:nvSpPr>
        <p:spPr bwMode="auto">
          <a:xfrm>
            <a:off x="9113036" y="3040813"/>
            <a:ext cx="2391576" cy="565359"/>
          </a:xfrm>
          <a:prstGeom prst="wedgeRoundRectCallout">
            <a:avLst>
              <a:gd name="adj1" fmla="val -63389"/>
              <a:gd name="adj2" fmla="val -5521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/>
              <a:t>Н</a:t>
            </a:r>
            <a:r>
              <a:rPr lang="ru-RU" sz="2000" b="1" noProof="1"/>
              <a:t>е е необходимо</a:t>
            </a:r>
            <a:endParaRPr lang="en-US" sz="2000" b="1" noProof="1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5C9A2B38-7AE5-41D3-B45A-EED0BFBFD2B7}"/>
              </a:ext>
            </a:extLst>
          </p:cNvPr>
          <p:cNvSpPr txBox="1">
            <a:spLocks/>
          </p:cNvSpPr>
          <p:nvPr/>
        </p:nvSpPr>
        <p:spPr>
          <a:xfrm>
            <a:off x="879390" y="4897341"/>
            <a:ext cx="1889949" cy="4642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[FromBody]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4636409-D146-4CD8-AC90-5BB1440868AE}"/>
              </a:ext>
            </a:extLst>
          </p:cNvPr>
          <p:cNvSpPr txBox="1">
            <a:spLocks/>
          </p:cNvSpPr>
          <p:nvPr/>
        </p:nvSpPr>
        <p:spPr>
          <a:xfrm>
            <a:off x="879390" y="5437435"/>
            <a:ext cx="1889949" cy="4642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[FromForm]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C9DB825-C725-42C5-8A11-5B619CA6896A}"/>
              </a:ext>
            </a:extLst>
          </p:cNvPr>
          <p:cNvSpPr txBox="1">
            <a:spLocks/>
          </p:cNvSpPr>
          <p:nvPr/>
        </p:nvSpPr>
        <p:spPr>
          <a:xfrm>
            <a:off x="879390" y="5977529"/>
            <a:ext cx="1889949" cy="4642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[FromHeader]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12F7C36-5893-42D7-AB6E-85551FEC7AB5}"/>
              </a:ext>
            </a:extLst>
          </p:cNvPr>
          <p:cNvSpPr txBox="1">
            <a:spLocks/>
          </p:cNvSpPr>
          <p:nvPr/>
        </p:nvSpPr>
        <p:spPr>
          <a:xfrm>
            <a:off x="3009505" y="4864328"/>
            <a:ext cx="1889949" cy="4642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[FromQuery]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F4A505F-5F28-432D-9406-09BB943A4C4A}"/>
              </a:ext>
            </a:extLst>
          </p:cNvPr>
          <p:cNvSpPr txBox="1">
            <a:spLocks/>
          </p:cNvSpPr>
          <p:nvPr/>
        </p:nvSpPr>
        <p:spPr>
          <a:xfrm>
            <a:off x="3009505" y="5404422"/>
            <a:ext cx="1889949" cy="4642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[FromRoute]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A75C8D-8749-4210-B5D5-196BB1D3CAF1}"/>
              </a:ext>
            </a:extLst>
          </p:cNvPr>
          <p:cNvSpPr txBox="1">
            <a:spLocks/>
          </p:cNvSpPr>
          <p:nvPr/>
        </p:nvSpPr>
        <p:spPr>
          <a:xfrm>
            <a:off x="3009505" y="5944517"/>
            <a:ext cx="1889949" cy="4642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[FromServices]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1BA9B21-AA9C-4AC4-9B13-35E709ED4672}"/>
              </a:ext>
            </a:extLst>
          </p:cNvPr>
          <p:cNvSpPr txBox="1">
            <a:spLocks/>
          </p:cNvSpPr>
          <p:nvPr/>
        </p:nvSpPr>
        <p:spPr>
          <a:xfrm>
            <a:off x="5040837" y="4810298"/>
            <a:ext cx="5549375" cy="13722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HttpPost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IActionResult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Create(</a:t>
            </a:r>
            <a:b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Product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, // [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FromBody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се подразбира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string name) // [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FromQuery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се подразбира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 … }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313BA84A-8B93-4C38-ADD2-91CB1CC57C2C}"/>
              </a:ext>
            </a:extLst>
          </p:cNvPr>
          <p:cNvSpPr txBox="1">
            <a:spLocks/>
          </p:cNvSpPr>
          <p:nvPr/>
        </p:nvSpPr>
        <p:spPr>
          <a:xfrm>
            <a:off x="9068876" y="4724400"/>
            <a:ext cx="1362417" cy="464210"/>
          </a:xfrm>
          <a:prstGeom prst="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bg-BG" dirty="0"/>
              <a:t>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3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15A6F-6F0A-4F21-AAA5-CD0E5CA64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8C77A5-4478-4D79-A132-6FE06A841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Multipart / Form-data </a:t>
            </a:r>
            <a:r>
              <a:rPr lang="bg-BG" dirty="0"/>
              <a:t>заявката се подразбира</a:t>
            </a:r>
            <a:endParaRPr lang="en-US" dirty="0"/>
          </a:p>
          <a:p>
            <a:pPr lvl="1"/>
            <a:r>
              <a:rPr lang="bg-BG" dirty="0"/>
              <a:t>Постига се чрез поставяне на атрибута [FromForm] върху параметрите на действието</a:t>
            </a:r>
            <a:endParaRPr lang="en-US" dirty="0"/>
          </a:p>
          <a:p>
            <a:r>
              <a:rPr lang="bg-BG" dirty="0" err="1"/>
              <a:t>Рутирането</a:t>
            </a:r>
            <a:r>
              <a:rPr lang="bg-BG" dirty="0"/>
              <a:t> на атрибутите се превръща в изискване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bg-BG" dirty="0">
                <a:solidFill>
                  <a:srgbClr val="FF0000"/>
                </a:solidFill>
              </a:rPr>
              <a:t>Крайните точки са недостъпни по пътищата, определени от 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noProof="1">
                <a:solidFill>
                  <a:srgbClr val="FF0000"/>
                </a:solidFill>
              </a:rPr>
              <a:t>UseMvc() </a:t>
            </a:r>
            <a:r>
              <a:rPr lang="bg-BG" noProof="1">
                <a:solidFill>
                  <a:srgbClr val="FF0000"/>
                </a:solidFill>
              </a:rPr>
              <a:t>и </a:t>
            </a:r>
            <a:r>
              <a:rPr lang="en-US" noProof="1">
                <a:solidFill>
                  <a:srgbClr val="FF0000"/>
                </a:solidFill>
              </a:rPr>
              <a:t>UseMvcWithDefaultRoute()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2766E-5A77-4F45-B56B-696664A4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7549FC-F009-4FC7-9F80-31F3076B05C0}"/>
              </a:ext>
            </a:extLst>
          </p:cNvPr>
          <p:cNvSpPr txBox="1">
            <a:spLocks/>
          </p:cNvSpPr>
          <p:nvPr/>
        </p:nvSpPr>
        <p:spPr>
          <a:xfrm>
            <a:off x="684212" y="3811617"/>
            <a:ext cx="7467600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[Route("api/[controller]")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ApiController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ProductsController : ControllerBase</a:t>
            </a:r>
          </a:p>
        </p:txBody>
      </p:sp>
    </p:spTree>
    <p:extLst>
      <p:ext uri="{BB962C8B-B14F-4D97-AF65-F5344CB8AC3E}">
        <p14:creationId xmlns:p14="http://schemas.microsoft.com/office/powerpoint/2010/main" val="400557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DC641-CA32-4A2F-83CE-0DAFB2CB5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C3D26-D912-4AEF-903A-2AFA8CAB4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Отговори за подробности за проблема за кодове за състояние на грешка</a:t>
            </a:r>
            <a:endParaRPr lang="en-US" noProof="1"/>
          </a:p>
          <a:p>
            <a:pPr lvl="1"/>
            <a:r>
              <a:rPr lang="bg-BG" dirty="0"/>
              <a:t>От ASP.NET Core 2.2 MVC преобразува резултатите от грешки</a:t>
            </a:r>
            <a:endParaRPr lang="en-US" noProof="1"/>
          </a:p>
          <a:p>
            <a:pPr lvl="1"/>
            <a:r>
              <a:rPr lang="bg-BG" dirty="0"/>
              <a:t>Грешките се трансформират в ProblemDetails</a:t>
            </a:r>
            <a:endParaRPr lang="en-US" noProof="1"/>
          </a:p>
          <a:p>
            <a:pPr lvl="2"/>
            <a:r>
              <a:rPr lang="bg-BG" dirty="0"/>
              <a:t>Тип, базиран на HTTP Api за представяне на грешки</a:t>
            </a:r>
            <a:endParaRPr lang="en-US" noProof="1"/>
          </a:p>
          <a:p>
            <a:pPr lvl="2"/>
            <a:r>
              <a:rPr lang="bg-BG" dirty="0"/>
              <a:t>Стандартизиран формат за машинно четими данни за грешки</a:t>
            </a:r>
            <a:endParaRPr lang="en-US" noProof="1"/>
          </a:p>
          <a:p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C77465-9784-4EC4-88B4-33AD7DE6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FC597E-8C8B-449B-9F9A-FC03C7EB54F3}"/>
              </a:ext>
            </a:extLst>
          </p:cNvPr>
          <p:cNvSpPr txBox="1">
            <a:spLocks/>
          </p:cNvSpPr>
          <p:nvPr/>
        </p:nvSpPr>
        <p:spPr>
          <a:xfrm>
            <a:off x="909735" y="5272637"/>
            <a:ext cx="2789460" cy="12026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 (product == null)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NotFound();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8BB5827-B32F-4D16-8743-14FAAA521B6B}"/>
              </a:ext>
            </a:extLst>
          </p:cNvPr>
          <p:cNvSpPr txBox="1">
            <a:spLocks/>
          </p:cNvSpPr>
          <p:nvPr/>
        </p:nvSpPr>
        <p:spPr>
          <a:xfrm>
            <a:off x="4400219" y="5026481"/>
            <a:ext cx="7181537" cy="169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type: "https://tools.ietf.org/html/rfc7231#section-6.5.4",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title: "Not Found",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status: 404,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traceId: "0HLHLV31KRN83:00000001"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01FEA69-3DE7-4782-9756-10E1533BF6A3}"/>
              </a:ext>
            </a:extLst>
          </p:cNvPr>
          <p:cNvSpPr/>
          <p:nvPr/>
        </p:nvSpPr>
        <p:spPr bwMode="auto">
          <a:xfrm>
            <a:off x="3847536" y="5684992"/>
            <a:ext cx="404341" cy="377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42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471ED-54DE-4C4B-B065-3E713BCE7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4EF9E7-E999-42FB-9CEA-B9F18C3FF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Тези функции са вградени и активни по подразбиране</a:t>
            </a:r>
            <a:endParaRPr lang="en-US" dirty="0"/>
          </a:p>
          <a:p>
            <a:pPr lvl="1"/>
            <a:r>
              <a:rPr lang="bg-BG" dirty="0"/>
              <a:t>Поведението по подразбиране може да бъде презаписано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CEFE9-EABF-498F-80DC-9AF5B633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E0F0476-C4D4-4741-93AD-236D980FD48D}"/>
              </a:ext>
            </a:extLst>
          </p:cNvPr>
          <p:cNvSpPr txBox="1">
            <a:spLocks/>
          </p:cNvSpPr>
          <p:nvPr/>
        </p:nvSpPr>
        <p:spPr>
          <a:xfrm>
            <a:off x="451959" y="2590800"/>
            <a:ext cx="11328864" cy="32958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services.AddMvc()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.SetCompatibilityVersion(CompatibilityVersion.Version_2_2)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.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ConfigureApiBehaviorOptions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(o =&gt;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{       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o.SuppressConsumesConstraintForFormFileParameters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o.SuppressInferBindingSourcesForParameters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o.SuppressModelStateInvalidFilter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o.SuppressMapClientErrors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o.SuppressUseValidationProblemDetailsForInvalidModelStateResponses = true;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});</a:t>
            </a:r>
          </a:p>
        </p:txBody>
      </p:sp>
    </p:spTree>
    <p:extLst>
      <p:ext uri="{BB962C8B-B14F-4D97-AF65-F5344CB8AC3E}">
        <p14:creationId xmlns:p14="http://schemas.microsoft.com/office/powerpoint/2010/main" val="6531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JSON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XML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Web API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23281-7E5C-4EEB-ADC2-E3119BCC4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9AEEE3-A488-4CDD-9CAC-3B1743C9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ru-RU" dirty="0"/>
              <a:t>предлага няколко опции за типове връщане на API Endpoint</a:t>
            </a:r>
            <a:endParaRPr lang="en-US" dirty="0"/>
          </a:p>
          <a:p>
            <a:pPr lvl="1"/>
            <a:r>
              <a:rPr lang="bg-BG" dirty="0"/>
              <a:t>Специфичен тип</a:t>
            </a:r>
            <a:endParaRPr lang="en-US" dirty="0"/>
          </a:p>
          <a:p>
            <a:pPr lvl="2"/>
            <a:r>
              <a:rPr lang="bg-BG" dirty="0"/>
              <a:t>Най-простият тип действие</a:t>
            </a:r>
            <a:endParaRPr lang="en-US" dirty="0"/>
          </a:p>
          <a:p>
            <a:pPr lvl="1"/>
            <a:r>
              <a:rPr lang="en-US" noProof="1"/>
              <a:t>IActionResult </a:t>
            </a:r>
            <a:r>
              <a:rPr lang="bg-BG" dirty="0"/>
              <a:t>тип</a:t>
            </a:r>
            <a:endParaRPr lang="en-US" noProof="1"/>
          </a:p>
          <a:p>
            <a:pPr lvl="2"/>
            <a:r>
              <a:rPr lang="bg-BG" dirty="0"/>
              <a:t>Подходящо, когато са </a:t>
            </a:r>
            <a:br>
              <a:rPr lang="bg-BG" dirty="0"/>
            </a:br>
            <a:r>
              <a:rPr lang="bg-BG" dirty="0"/>
              <a:t>възможни няколко типа </a:t>
            </a:r>
            <a:br>
              <a:rPr lang="bg-BG" dirty="0"/>
            </a:br>
            <a:r>
              <a:rPr lang="bg-BG" dirty="0"/>
              <a:t>ActionResult в съответното </a:t>
            </a:r>
            <a:br>
              <a:rPr lang="bg-BG" dirty="0"/>
            </a:br>
            <a:r>
              <a:rPr lang="bg-BG" dirty="0"/>
              <a:t>действие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0FB04-4580-4682-826F-7CA97418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(Return Types)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FCE2C0D-7F08-40DE-991E-6653DFDBF1B2}"/>
              </a:ext>
            </a:extLst>
          </p:cNvPr>
          <p:cNvSpPr txBox="1">
            <a:spLocks/>
          </p:cNvSpPr>
          <p:nvPr/>
        </p:nvSpPr>
        <p:spPr>
          <a:xfrm>
            <a:off x="6112319" y="1821295"/>
            <a:ext cx="5662479" cy="13719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IEnumerable&lt;Product&gt; Get()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this.productService.GetAllProducts();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C62CB1-06E5-4280-B024-C79C77663E1A}"/>
              </a:ext>
            </a:extLst>
          </p:cNvPr>
          <p:cNvSpPr txBox="1">
            <a:spLocks/>
          </p:cNvSpPr>
          <p:nvPr/>
        </p:nvSpPr>
        <p:spPr>
          <a:xfrm>
            <a:off x="6112319" y="3438728"/>
            <a:ext cx="5662479" cy="27565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[HttpGet("{id}")]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[ProducesResponseType(200, Type = typeof(Product))]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[ProducesResponseType(404)]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GetById(int id)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this.productService.GetById(id);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null) return NotFound();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Ok(product);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95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23281-7E5C-4EEB-ADC2-E3119BCC4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9AEEE3-A488-4CDD-9CAC-3B1743C9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Препоръчва се използването на ActionResult &lt;T&gt;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0FB04-4580-4682-826F-7CA97418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(Return Types)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C62CB1-06E5-4280-B024-C79C77663E1A}"/>
              </a:ext>
            </a:extLst>
          </p:cNvPr>
          <p:cNvSpPr txBox="1">
            <a:spLocks/>
          </p:cNvSpPr>
          <p:nvPr/>
        </p:nvSpPr>
        <p:spPr>
          <a:xfrm>
            <a:off x="754406" y="1966599"/>
            <a:ext cx="5662479" cy="13719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ActionResult&lt;IEnumerable&lt;Product&gt;&gt; Get()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this.productService.GetAllProducts();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5A0B8DD-5DBC-4EC0-88BC-9A6F575443ED}"/>
              </a:ext>
            </a:extLst>
          </p:cNvPr>
          <p:cNvSpPr txBox="1">
            <a:spLocks/>
          </p:cNvSpPr>
          <p:nvPr/>
        </p:nvSpPr>
        <p:spPr>
          <a:xfrm>
            <a:off x="754406" y="3451756"/>
            <a:ext cx="5662479" cy="27565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[HttpGet("{id}")]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[ProducesResponseType(200)]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[ProducesResponseType(404)]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ActionResult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&lt;Product&gt; GetById(int id)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this.productService.GetById(id);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null) return NotFound();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product;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6B9D6-ED5F-4FB2-9996-32A24D15D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55" y="2147099"/>
            <a:ext cx="5060144" cy="369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00F6A-B05E-45A2-89A5-9A2FC732B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noProof="1" dirty="0" smtClean="0"/>
              <a:pPr/>
              <a:t>22</a:t>
            </a:fld>
            <a:endParaRPr lang="en-US" noProof="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Създаване на уеб API с един контролер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(GET </a:t>
            </a:r>
            <a:r>
              <a:rPr lang="bg-BG" noProof="1"/>
              <a:t>Методи</a:t>
            </a:r>
            <a:r>
              <a:rPr lang="en-US" noProof="1"/>
              <a:t>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08012" y="1905000"/>
            <a:ext cx="9829800" cy="4279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HttpGet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ActionResult&lt;IEnumerable&lt;Product&gt;&gt; 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GetProducts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  =&gt; 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this.productService.GetAllProducts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sz="2399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[HttpGet("{id}")]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ActionResult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&lt;Product&gt; 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GetProduct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(long id)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this.productService.GetById(id);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null) return 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NotFound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product;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53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00F6A-B05E-45A2-89A5-9A2FC732B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noProof="1" dirty="0" smtClean="0"/>
              <a:pPr/>
              <a:t>23</a:t>
            </a:fld>
            <a:endParaRPr lang="en-US" noProof="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Създаване на уеб API с един контролер</a:t>
            </a:r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bg-BG" noProof="1"/>
          </a:p>
          <a:p>
            <a:endParaRPr lang="en-US" noProof="1"/>
          </a:p>
          <a:p>
            <a:r>
              <a:rPr lang="bg-BG" noProof="1"/>
              <a:t>Методът </a:t>
            </a:r>
            <a:r>
              <a:rPr lang="en-US" noProof="1"/>
              <a:t>CreatedAtAction:</a:t>
            </a:r>
          </a:p>
          <a:p>
            <a:pPr lvl="1"/>
            <a:r>
              <a:rPr lang="bg-BG" dirty="0"/>
              <a:t>Връща 201 (</a:t>
            </a:r>
            <a:r>
              <a:rPr lang="en-US" dirty="0"/>
              <a:t>Created</a:t>
            </a:r>
            <a:r>
              <a:rPr lang="bg-BG" dirty="0"/>
              <a:t>) отговор - стандарт за POST заявки</a:t>
            </a:r>
            <a:endParaRPr lang="en-US" noProof="1"/>
          </a:p>
          <a:p>
            <a:pPr lvl="1"/>
            <a:r>
              <a:rPr lang="bg-BG" noProof="1"/>
              <a:t>Добавя </a:t>
            </a:r>
            <a:r>
              <a:rPr lang="en-US" noProof="1"/>
              <a:t>Location </a:t>
            </a:r>
            <a:r>
              <a:rPr lang="bg-BG" noProof="1"/>
              <a:t>хедър към отговора</a:t>
            </a:r>
            <a:endParaRPr lang="en-US" noProof="1"/>
          </a:p>
          <a:p>
            <a:pPr lvl="1"/>
            <a:r>
              <a:rPr lang="bg-BG" dirty="0"/>
              <a:t>Използва път с име "GetProduct", за създаване на URL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(POST </a:t>
            </a:r>
            <a:r>
              <a:rPr lang="bg-BG" noProof="1"/>
              <a:t>Методи</a:t>
            </a:r>
            <a:r>
              <a:rPr lang="en-US" noProof="1"/>
              <a:t>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576850" y="1752600"/>
            <a:ext cx="9577598" cy="23724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HttpPost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ActionResult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&lt;Product&gt; 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PostProduct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ProductBindingModel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pm)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this.productService.RegisterProduct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(pm);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CreatedAtAction("GetProduct", new { id = 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pm.Id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}, pm);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9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00F6A-B05E-45A2-89A5-9A2FC732B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noProof="1" dirty="0" smtClean="0"/>
              <a:pPr/>
              <a:t>24</a:t>
            </a:fld>
            <a:endParaRPr lang="en-US" noProof="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Създаване на уеб API с един контролер</a:t>
            </a:r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pPr lvl="1"/>
            <a:r>
              <a:rPr lang="bg-BG" dirty="0"/>
              <a:t>Подобно на PostProduct, но използва HTTP PUT</a:t>
            </a:r>
            <a:endParaRPr lang="en-US" noProof="1"/>
          </a:p>
          <a:p>
            <a:pPr lvl="1"/>
            <a:r>
              <a:rPr lang="bg-BG" noProof="1"/>
              <a:t>Отговорът е </a:t>
            </a:r>
            <a:r>
              <a:rPr lang="en-US" noProof="1"/>
              <a:t>204 (No Content)</a:t>
            </a:r>
          </a:p>
          <a:p>
            <a:pPr lvl="1"/>
            <a:r>
              <a:rPr lang="en-US" noProof="1"/>
              <a:t>HTTP PUT </a:t>
            </a:r>
            <a:r>
              <a:rPr lang="bg-BG" dirty="0"/>
              <a:t>изисква цяла актуализация на записа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(PUT </a:t>
            </a:r>
            <a:r>
              <a:rPr lang="bg-BG" noProof="1"/>
              <a:t>Методи</a:t>
            </a:r>
            <a:r>
              <a:rPr lang="en-US" noProof="1"/>
              <a:t>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10256" y="1823978"/>
            <a:ext cx="11275356" cy="2802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[HttpPut("{id}")]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PutProduct(long id, 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ProductBindingModel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 pm)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(id != 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pm.Id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) return 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BadRequest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this.productService.EditProduct(id, pm);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NoContent();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846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00F6A-B05E-45A2-89A5-9A2FC732B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noProof="1" dirty="0" smtClean="0"/>
              <a:pPr/>
              <a:t>25</a:t>
            </a:fld>
            <a:endParaRPr lang="en-US" noProof="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noProof="1"/>
              <a:t>Създаване на уеб API с един контролер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pPr lvl="1"/>
            <a:endParaRPr lang="en-US" noProof="1"/>
          </a:p>
          <a:p>
            <a:pPr lvl="1"/>
            <a:r>
              <a:rPr lang="bg-BG" noProof="1"/>
              <a:t>Отговорът е </a:t>
            </a:r>
            <a:r>
              <a:rPr lang="en-US" noProof="1"/>
              <a:t>204 (No Content)</a:t>
            </a:r>
          </a:p>
          <a:p>
            <a:pPr lvl="1"/>
            <a:r>
              <a:rPr lang="ru-RU" noProof="1"/>
              <a:t>И с това ние имаме нашия </a:t>
            </a:r>
            <a:r>
              <a:rPr lang="en-US" noProof="1"/>
              <a:t>Products Web API</a:t>
            </a:r>
          </a:p>
          <a:p>
            <a:pPr lvl="1"/>
            <a:r>
              <a:rPr lang="bg-BG" dirty="0"/>
              <a:t>Сега нека да тестваме крайните точки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(DELETE </a:t>
            </a:r>
            <a:r>
              <a:rPr lang="bg-BG" noProof="1"/>
              <a:t>Методи</a:t>
            </a:r>
            <a:r>
              <a:rPr lang="en-US" noProof="1"/>
              <a:t>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760412" y="1823978"/>
            <a:ext cx="9751356" cy="2802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[HttpDelete("{id}")]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ActionResult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&lt;Product&gt; 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DeleteProduct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(long id)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this.productService.DeleteProduct(id);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null) return 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NotFound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product;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855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REST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2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>
                <a:hlinkClick r:id="rId4"/>
              </a:rPr>
              <a:t>"Принципи на програмирането със 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8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A7EC-06B2-4B82-8445-FBB04F4F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2B3E9-9E09-4D09-9AFC-0C50D34EC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E0D52-6585-403D-A5A1-73E6341DAF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105984-DF7F-4090-81DA-C7813ADF2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32" y="1678860"/>
            <a:ext cx="2435031" cy="24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BBEED-B9D7-4C82-9A9B-4716A7685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E004A-6406-4524-B17C-2F794E2C7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JavaScript Object Notation (JSON) </a:t>
            </a:r>
            <a:r>
              <a:rPr lang="ru-RU" dirty="0"/>
              <a:t>е файлов формат с отворен стандарт</a:t>
            </a:r>
            <a:endParaRPr lang="en-US" dirty="0"/>
          </a:p>
          <a:p>
            <a:pPr lvl="1"/>
            <a:r>
              <a:rPr lang="ru-RU" dirty="0"/>
              <a:t>Използва четим от човека текст за предаване на обекти с данни</a:t>
            </a:r>
            <a:endParaRPr lang="en-US" dirty="0"/>
          </a:p>
          <a:p>
            <a:pPr lvl="1"/>
            <a:r>
              <a:rPr lang="ru-RU" dirty="0"/>
              <a:t>Обектите на данни се състоят от двойки атрибут-стойност или типове данни от масив</a:t>
            </a:r>
            <a:endParaRPr lang="en-US" dirty="0"/>
          </a:p>
          <a:p>
            <a:pPr lvl="1"/>
            <a:r>
              <a:rPr lang="ru-RU" dirty="0"/>
              <a:t>Лесно за хората да четат и пишат</a:t>
            </a:r>
            <a:endParaRPr lang="en-US" dirty="0"/>
          </a:p>
          <a:p>
            <a:pPr lvl="1"/>
            <a:r>
              <a:rPr lang="ru-RU" dirty="0"/>
              <a:t>Лесно за машините да обработват и генерират</a:t>
            </a:r>
            <a:endParaRPr lang="en-US" dirty="0"/>
          </a:p>
          <a:p>
            <a:r>
              <a:rPr lang="en-US" dirty="0"/>
              <a:t>JSON </a:t>
            </a:r>
            <a:r>
              <a:rPr lang="bg-BG" dirty="0"/>
              <a:t>произлиза от </a:t>
            </a:r>
            <a:r>
              <a:rPr lang="en-US" dirty="0"/>
              <a:t>JavaScript</a:t>
            </a:r>
          </a:p>
          <a:p>
            <a:pPr lvl="1"/>
            <a:r>
              <a:rPr lang="ru-RU" dirty="0"/>
              <a:t>Независим от езика</a:t>
            </a:r>
          </a:p>
          <a:p>
            <a:pPr lvl="1"/>
            <a:r>
              <a:rPr lang="ru-RU" dirty="0"/>
              <a:t>Сега много езици предоставят код за генериране и обработване на JSON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0AF28-1C11-4900-87F0-E4DB36F8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406944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BBEED-B9D7-4C82-9A9B-4716A7685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E004A-6406-4524-B17C-2F794E2C7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noProof="1"/>
              <a:t>JSON </a:t>
            </a:r>
            <a:r>
              <a:rPr lang="ru-RU" noProof="1"/>
              <a:t>е много често използван формат на данни, използван в уеб комуникацията</a:t>
            </a:r>
            <a:endParaRPr lang="en-US" noProof="1"/>
          </a:p>
          <a:p>
            <a:pPr lvl="1"/>
            <a:r>
              <a:rPr lang="bg-BG" dirty="0"/>
              <a:t>Основно в комуникация браузър-сървър или сървър-сървър</a:t>
            </a:r>
            <a:endParaRPr lang="en-US" noProof="1"/>
          </a:p>
          <a:p>
            <a:pPr lvl="1"/>
            <a:r>
              <a:rPr lang="bg-BG" noProof="1"/>
              <a:t>Официалният тип интернет медия (</a:t>
            </a:r>
            <a:r>
              <a:rPr lang="en-US" noProof="1"/>
              <a:t>MIME) </a:t>
            </a:r>
            <a:r>
              <a:rPr lang="bg-BG" noProof="1"/>
              <a:t>за </a:t>
            </a:r>
            <a:r>
              <a:rPr lang="en-US" noProof="1"/>
              <a:t>JSON </a:t>
            </a:r>
            <a:r>
              <a:rPr lang="bg-BG" noProof="1"/>
              <a:t>е </a:t>
            </a:r>
            <a:r>
              <a:rPr lang="en-US" noProof="1"/>
              <a:t>application/json</a:t>
            </a:r>
          </a:p>
          <a:p>
            <a:pPr lvl="1"/>
            <a:r>
              <a:rPr lang="en-US" noProof="1"/>
              <a:t>JSON </a:t>
            </a:r>
            <a:r>
              <a:rPr lang="bg-BG" noProof="1"/>
              <a:t>файловете имат разширение </a:t>
            </a:r>
            <a:r>
              <a:rPr lang="en-US" noProof="1"/>
              <a:t>.json</a:t>
            </a:r>
          </a:p>
          <a:p>
            <a:r>
              <a:rPr lang="en-US" noProof="1"/>
              <a:t>JSON </a:t>
            </a:r>
            <a:r>
              <a:rPr lang="bg-BG" dirty="0"/>
              <a:t>обикновено се използва като заместител на XML в AJAX</a:t>
            </a:r>
            <a:endParaRPr lang="en-US" noProof="1"/>
          </a:p>
          <a:p>
            <a:pPr lvl="1"/>
            <a:r>
              <a:rPr lang="ru-RU" noProof="1"/>
              <a:t>По-кратък и лесен за разбиране</a:t>
            </a:r>
            <a:endParaRPr lang="en-US" noProof="1"/>
          </a:p>
          <a:p>
            <a:pPr lvl="1"/>
            <a:r>
              <a:rPr lang="bg-BG" dirty="0"/>
              <a:t>По-бърз за четене и писане и е по-интуитивен</a:t>
            </a:r>
            <a:endParaRPr lang="en-US" noProof="1"/>
          </a:p>
          <a:p>
            <a:pPr lvl="1"/>
            <a:r>
              <a:rPr lang="ru-RU" noProof="1"/>
              <a:t>Не поддържа схеми и пространства от имена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0AF28-1C11-4900-87F0-E4DB36F8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30692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0714F-47B0-4D39-86EC-B2655AC5F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990CE-75FA-4253-BA7F-5C06A9F0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-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20A82F3-52E1-4F61-9D96-6771D8E3D121}"/>
              </a:ext>
            </a:extLst>
          </p:cNvPr>
          <p:cNvSpPr txBox="1">
            <a:spLocks/>
          </p:cNvSpPr>
          <p:nvPr/>
        </p:nvSpPr>
        <p:spPr>
          <a:xfrm>
            <a:off x="1903412" y="2133600"/>
            <a:ext cx="8382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"firstName": "Pesho",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"courses": ["C#", "JS", "ASP.NET"]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"age": 23,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"hasDriverLicense": true</a:t>
            </a:r>
            <a:endParaRPr lang="bg-BG" sz="28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54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225FB2-D052-4D52-85B5-6E461048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95807-F1FB-44C3-8C66-89D827B38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47A43-1358-4E2B-93E9-DFD244E277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4D4DB6-7092-4C42-8B23-2B376643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65" y="1845611"/>
            <a:ext cx="2437765" cy="24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56C60-9064-4539-866C-27C9A98D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/>
              <a:t>XML </a:t>
            </a:r>
            <a:r>
              <a:rPr lang="bg-BG" dirty="0"/>
              <a:t>дефинира набор от правила за кодиране на документи</a:t>
            </a:r>
            <a:endParaRPr lang="en-US" noProof="1"/>
          </a:p>
          <a:p>
            <a:pPr lvl="1"/>
            <a:r>
              <a:rPr lang="bg-BG" noProof="1"/>
              <a:t>Идва от </a:t>
            </a:r>
            <a:r>
              <a:rPr lang="en-US" noProof="1"/>
              <a:t>Extensible Markup Language</a:t>
            </a:r>
          </a:p>
          <a:p>
            <a:pPr lvl="1"/>
            <a:r>
              <a:rPr lang="bg-BG" noProof="1"/>
              <a:t>Подобен на </a:t>
            </a:r>
            <a:r>
              <a:rPr lang="en-US" noProof="1"/>
              <a:t>JSON </a:t>
            </a:r>
          </a:p>
          <a:p>
            <a:pPr lvl="2"/>
            <a:r>
              <a:rPr lang="bg-BG" dirty="0"/>
              <a:t>По отношение на читаемостта от човека и обработката от машини</a:t>
            </a:r>
            <a:endParaRPr lang="en-US" noProof="1"/>
          </a:p>
          <a:p>
            <a:pPr lvl="2"/>
            <a:r>
              <a:rPr lang="ru-RU" noProof="1"/>
              <a:t>По отношение на йерархия (стойности в стойности)</a:t>
            </a:r>
            <a:endParaRPr lang="en-US" noProof="1"/>
          </a:p>
          <a:p>
            <a:r>
              <a:rPr lang="en-US" noProof="1"/>
              <a:t>XML </a:t>
            </a:r>
            <a:r>
              <a:rPr lang="bg-BG" dirty="0"/>
              <a:t>е текстов формат</a:t>
            </a:r>
            <a:endParaRPr lang="en-US" noProof="1"/>
          </a:p>
          <a:p>
            <a:pPr lvl="1"/>
            <a:r>
              <a:rPr lang="ru-RU" noProof="1"/>
              <a:t>Силна поддръжка за различни човешки езици чрез Unicode</a:t>
            </a:r>
            <a:endParaRPr lang="en-US" noProof="1"/>
          </a:p>
          <a:p>
            <a:pPr lvl="1"/>
            <a:r>
              <a:rPr lang="bg-BG" dirty="0"/>
              <a:t>Дизайнът се фокусира силно върху действителните документи</a:t>
            </a:r>
            <a:endParaRPr lang="en-US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081095-4F6D-47EE-8DB9-93A4BF02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5291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5A12F-EC76-499D-8F28-B5BADCFBE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0FCBE-21EE-4BB7-94BD-08F449DA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Има 2 типа MIME за XML - </a:t>
            </a:r>
            <a:r>
              <a:rPr lang="en-US" dirty="0"/>
              <a:t>application/xml</a:t>
            </a:r>
            <a:r>
              <a:rPr lang="bg-BG" dirty="0"/>
              <a:t> </a:t>
            </a:r>
            <a:r>
              <a:rPr lang="bg-BG" noProof="1"/>
              <a:t>и </a:t>
            </a:r>
            <a:r>
              <a:rPr lang="en-US" dirty="0"/>
              <a:t>text/xml</a:t>
            </a:r>
            <a:endParaRPr lang="en-US" noProof="1"/>
          </a:p>
          <a:p>
            <a:r>
              <a:rPr lang="en-US" noProof="1"/>
              <a:t>.xml</a:t>
            </a:r>
            <a:r>
              <a:rPr lang="bg-BG" noProof="1"/>
              <a:t> разширение</a:t>
            </a:r>
          </a:p>
          <a:p>
            <a:r>
              <a:rPr lang="bg-BG" dirty="0"/>
              <a:t>Има много приложения:</a:t>
            </a:r>
            <a:endParaRPr lang="en-US" noProof="1"/>
          </a:p>
          <a:p>
            <a:pPr lvl="1"/>
            <a:r>
              <a:rPr lang="bg-BG" noProof="1"/>
              <a:t>Широко използван в </a:t>
            </a:r>
            <a:r>
              <a:rPr lang="en-US" noProof="1"/>
              <a:t>SOA</a:t>
            </a:r>
          </a:p>
          <a:p>
            <a:pPr lvl="1"/>
            <a:r>
              <a:rPr lang="bg-BG" dirty="0"/>
              <a:t>Конфигуриране на .NET приложения</a:t>
            </a:r>
            <a:endParaRPr lang="en-US" noProof="1"/>
          </a:p>
          <a:p>
            <a:pPr lvl="1"/>
            <a:r>
              <a:rPr lang="bg-BG" noProof="1"/>
              <a:t>Използва се във формати на </a:t>
            </a:r>
            <a:r>
              <a:rPr lang="en-US" noProof="1"/>
              <a:t>Microsoft Office</a:t>
            </a:r>
            <a:endParaRPr lang="bg-BG" noProof="1"/>
          </a:p>
          <a:p>
            <a:pPr lvl="1"/>
            <a:r>
              <a:rPr lang="ru-RU" noProof="1"/>
              <a:t>XHTML е трябвало да бъде строг HTML формат</a:t>
            </a:r>
            <a:endParaRPr lang="en-US" noProof="1"/>
          </a:p>
          <a:p>
            <a:pPr lvl="1"/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1E173-95FC-4F8B-8AF8-0D3279CC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03464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4615</TotalTime>
  <Words>1590</Words>
  <Application>Microsoft Office PowerPoint</Application>
  <PresentationFormat>По избор</PresentationFormat>
  <Paragraphs>311</Paragraphs>
  <Slides>27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Презентация на PowerPoint</vt:lpstr>
      <vt:lpstr>Съдържание</vt:lpstr>
      <vt:lpstr>JSON</vt:lpstr>
      <vt:lpstr>JSON</vt:lpstr>
      <vt:lpstr>JSON</vt:lpstr>
      <vt:lpstr>JSON - Пример</vt:lpstr>
      <vt:lpstr>XML</vt:lpstr>
      <vt:lpstr>XML</vt:lpstr>
      <vt:lpstr>XML</vt:lpstr>
      <vt:lpstr>XML - Пример</vt:lpstr>
      <vt:lpstr>Web API</vt:lpstr>
      <vt:lpstr>Web API</vt:lpstr>
      <vt:lpstr>ASP.NET Core Web API</vt:lpstr>
      <vt:lpstr>ASP.NET Core Web API Controller</vt:lpstr>
      <vt:lpstr>ASP.NET Core Web API (ApiController)</vt:lpstr>
      <vt:lpstr>ASP.NET Core Web API (ApiController)</vt:lpstr>
      <vt:lpstr>ASP.NET Core Web API (ApiController)</vt:lpstr>
      <vt:lpstr>ASP.NET Core Web API (ApiController)</vt:lpstr>
      <vt:lpstr>ASP.NET Core Web API (ApiController)</vt:lpstr>
      <vt:lpstr>ASP.NET Core Web API (Return Types)</vt:lpstr>
      <vt:lpstr>ASP.NET Core Web API (Return Types)</vt:lpstr>
      <vt:lpstr>ASP.NET Core Web API (GET Методи)</vt:lpstr>
      <vt:lpstr>ASP.NET Core Web API (POST Методи)</vt:lpstr>
      <vt:lpstr>ASP.NET Core Web API (PUT Методи)</vt:lpstr>
      <vt:lpstr>ASP.NET Core Web API (DELETE Методи)</vt:lpstr>
      <vt:lpstr>Създаване на REST API</vt:lpstr>
      <vt:lpstr>Лиценз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Java, Bootstrap, Cookies, Sessions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https://softuni.bg/courses/java-web-development-basics</dc:description>
  <cp:lastModifiedBy>Danail Iliew</cp:lastModifiedBy>
  <cp:revision>312</cp:revision>
  <dcterms:created xsi:type="dcterms:W3CDTF">2014-01-02T17:00:34Z</dcterms:created>
  <dcterms:modified xsi:type="dcterms:W3CDTF">2019-11-22T09:02:41Z</dcterms:modified>
  <cp:category>programming;computer programming;software development;web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