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616" r:id="rId3"/>
    <p:sldId id="611" r:id="rId4"/>
    <p:sldId id="623" r:id="rId5"/>
    <p:sldId id="621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14" r:id="rId21"/>
    <p:sldId id="612" r:id="rId22"/>
    <p:sldId id="61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</p14:sldIdLst>
        </p14:section>
        <p14:section name="Въведение в JavaScript" id="{658D9C6C-8CA1-410B-8AED-2D29010D904A}">
          <p14:sldIdLst>
            <p14:sldId id="623"/>
            <p14:sldId id="621"/>
            <p14:sldId id="624"/>
            <p14:sldId id="625"/>
            <p14:sldId id="626"/>
          </p14:sldIdLst>
        </p14:section>
        <p14:section name="Типове Данни" id="{36DC5D8C-8323-4231-A427-A5388ED001DD}">
          <p14:sldIdLst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Оператори и Някои Особености" id="{48EE6840-9097-43C8-BC96-3B19B9C139B6}">
          <p14:sldIdLst>
            <p14:sldId id="633"/>
            <p14:sldId id="634"/>
            <p14:sldId id="635"/>
          </p14:sldIdLst>
        </p14:section>
        <p14:section name="Функции" id="{339DBB60-6157-4740-8EDA-0EBB1EE5DA26}">
          <p14:sldIdLst>
            <p14:sldId id="636"/>
            <p14:sldId id="637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E85C0E"/>
    <a:srgbClr val="6B854E"/>
    <a:srgbClr val="FBEEDC"/>
    <a:srgbClr val="F8DC9E"/>
    <a:srgbClr val="FBEEC9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3814" autoAdjust="0"/>
  </p:normalViewPr>
  <p:slideViewPr>
    <p:cSldViewPr>
      <p:cViewPr varScale="1">
        <p:scale>
          <a:sx n="111" d="100"/>
          <a:sy n="111" d="100"/>
        </p:scale>
        <p:origin x="58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Добре дошли в</a:t>
            </a:r>
            <a:r>
              <a:rPr lang="en-US" dirty="0"/>
              <a:t> JavaScript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1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697" y="2909358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FBB16-1FAC-468B-A28D-EA9CC6989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8952-FDF4-4701-B760-8BC9CA9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 err="1"/>
              <a:t>Променливите</a:t>
            </a:r>
            <a:r>
              <a:rPr lang="ru-RU" dirty="0"/>
              <a:t>, на </a:t>
            </a:r>
            <a:r>
              <a:rPr lang="ru-RU" dirty="0" err="1"/>
              <a:t>които</a:t>
            </a:r>
            <a:r>
              <a:rPr lang="ru-RU" dirty="0"/>
              <a:t> е присвоена </a:t>
            </a:r>
            <a:r>
              <a:rPr lang="ru-RU" dirty="0" err="1"/>
              <a:t>непримитивна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, </a:t>
            </a:r>
            <a:r>
              <a:rPr lang="ru-RU" dirty="0" err="1"/>
              <a:t>получават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</a:rPr>
              <a:t>Undefined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r>
              <a:rPr lang="ru-RU" dirty="0"/>
              <a:t> е </a:t>
            </a:r>
            <a:r>
              <a:rPr lang="ru-RU" dirty="0" err="1"/>
              <a:t>декларирана</a:t>
            </a:r>
            <a:r>
              <a:rPr lang="ru-RU" dirty="0"/>
              <a:t> с </a:t>
            </a:r>
            <a:r>
              <a:rPr lang="ru-RU" dirty="0" err="1"/>
              <a:t>ключова</a:t>
            </a:r>
            <a:r>
              <a:rPr lang="ru-RU" dirty="0"/>
              <a:t> дума, но не й е дадена </a:t>
            </a:r>
            <a:r>
              <a:rPr lang="ru-RU" dirty="0" err="1"/>
              <a:t>стойност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Undeclared</a:t>
            </a:r>
            <a:r>
              <a:rPr lang="ru-RU" dirty="0"/>
              <a:t> </a:t>
            </a:r>
            <a:r>
              <a:rPr lang="ru-RU" dirty="0" err="1"/>
              <a:t>променли</a:t>
            </a:r>
            <a:r>
              <a:rPr lang="bg-BG" dirty="0"/>
              <a:t>ва</a:t>
            </a:r>
            <a:r>
              <a:rPr lang="ru-RU" dirty="0"/>
              <a:t> </a:t>
            </a:r>
            <a:r>
              <a:rPr lang="ru-RU" dirty="0" err="1"/>
              <a:t>изобщо</a:t>
            </a:r>
            <a:r>
              <a:rPr lang="ru-RU" dirty="0"/>
              <a:t> не е </a:t>
            </a:r>
            <a:r>
              <a:rPr lang="ru-RU" dirty="0" err="1"/>
              <a:t>декларирана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8789-D8C9-4188-9F3C-80DD81C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Променливи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7E145-B68D-4DCC-821F-DA6EA017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81400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console.log(a) // undefined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683B9-098B-47A8-894C-46AC6C8A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334000"/>
            <a:ext cx="967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console.log(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</a:rPr>
              <a:t>undeclaredVariable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bg-BG" sz="26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</a:rPr>
              <a:t>ReferenceError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: 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</a:rPr>
              <a:t>undeclaredVariable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</a:rPr>
              <a:t> is not defined</a:t>
            </a:r>
          </a:p>
        </p:txBody>
      </p:sp>
    </p:spTree>
    <p:extLst>
      <p:ext uri="{BB962C8B-B14F-4D97-AF65-F5344CB8AC3E}">
        <p14:creationId xmlns:p14="http://schemas.microsoft.com/office/powerpoint/2010/main" val="36302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BBE7A-0BEF-4210-BD7C-B8E85A71A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90D5-951F-42AF-B025-AD7C6671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accent1"/>
                </a:solidFill>
              </a:rPr>
              <a:t>let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const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accent1"/>
                </a:solidFill>
              </a:rPr>
              <a:t>var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за </a:t>
            </a:r>
            <a:r>
              <a:rPr lang="ru-RU" dirty="0" err="1"/>
              <a:t>деклариране</a:t>
            </a:r>
            <a:r>
              <a:rPr lang="ru-RU" dirty="0"/>
              <a:t> на </a:t>
            </a:r>
            <a:r>
              <a:rPr lang="ru-RU" dirty="0" err="1"/>
              <a:t>променливи</a:t>
            </a:r>
            <a:endParaRPr lang="ru-RU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let</a:t>
            </a:r>
            <a:r>
              <a:rPr lang="en-US" dirty="0"/>
              <a:t> – </a:t>
            </a:r>
            <a:r>
              <a:rPr lang="bg-BG" dirty="0"/>
              <a:t>за променливи, чиято стойност се презаписва</a:t>
            </a:r>
          </a:p>
          <a:p>
            <a:pPr marL="0" indent="0">
              <a:spcBef>
                <a:spcPts val="1800"/>
              </a:spcBef>
              <a:buNone/>
            </a:pPr>
            <a:endParaRPr lang="bg-BG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const</a:t>
            </a:r>
            <a:r>
              <a:rPr lang="en-US" dirty="0"/>
              <a:t> - </a:t>
            </a:r>
            <a:r>
              <a:rPr lang="ru-RU" dirty="0"/>
              <a:t>след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присвоена, не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променя</a:t>
            </a:r>
            <a:endParaRPr lang="en-US" dirty="0"/>
          </a:p>
          <a:p>
            <a:endParaRPr lang="en-US" dirty="0"/>
          </a:p>
          <a:p>
            <a:pPr lvl="1"/>
            <a:r>
              <a:rPr lang="ru-RU" b="1" dirty="0" err="1">
                <a:solidFill>
                  <a:schemeClr val="accent1"/>
                </a:solidFill>
              </a:rPr>
              <a:t>var</a:t>
            </a:r>
            <a:r>
              <a:rPr lang="ru-RU" dirty="0"/>
              <a:t> - </a:t>
            </a:r>
            <a:r>
              <a:rPr lang="ru-RU" dirty="0" err="1"/>
              <a:t>дефинира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r>
              <a:rPr lang="ru-RU" dirty="0"/>
              <a:t> в </a:t>
            </a:r>
            <a:r>
              <a:rPr lang="ru-RU" dirty="0" err="1">
                <a:solidFill>
                  <a:srgbClr val="FF0000"/>
                </a:solidFill>
              </a:rPr>
              <a:t>лексикалния</a:t>
            </a:r>
            <a:r>
              <a:rPr lang="ru-RU" dirty="0"/>
              <a:t> обхват, независимо от обхвата на блока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F53C0-24C9-4128-80D3-625124CC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Променливи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5A8D8-A1F5-43AA-88AE-565721D1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362200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let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name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= "Maria";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01BC0-EB0F-4805-BA88-68164A47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886200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const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name = "George";  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 = "Maria";  // TypeError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55C84-74BD-4D86-903E-9B6605C2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736848"/>
            <a:ext cx="586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var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name = "George";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 = "Maria";</a:t>
            </a:r>
          </a:p>
        </p:txBody>
      </p:sp>
    </p:spTree>
    <p:extLst>
      <p:ext uri="{BB962C8B-B14F-4D97-AF65-F5344CB8AC3E}">
        <p14:creationId xmlns:p14="http://schemas.microsoft.com/office/powerpoint/2010/main" val="19147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3BC31-9F2C-4064-9FF7-A3E67BBC0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D810-2239-41BA-B066-F7852C26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Фиксирани стойности – литерали</a:t>
            </a:r>
          </a:p>
          <a:p>
            <a:pPr lvl="1"/>
            <a:r>
              <a:rPr lang="ru-RU" b="1" dirty="0" err="1">
                <a:solidFill>
                  <a:schemeClr val="accent1"/>
                </a:solidFill>
              </a:rPr>
              <a:t>Масивни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литерали</a:t>
            </a:r>
            <a:r>
              <a:rPr lang="ru-RU" dirty="0"/>
              <a:t>: </a:t>
            </a:r>
            <a:r>
              <a:rPr lang="ru-RU" dirty="0" err="1"/>
              <a:t>списък</a:t>
            </a:r>
            <a:r>
              <a:rPr lang="ru-RU" dirty="0"/>
              <a:t> с </a:t>
            </a:r>
            <a:r>
              <a:rPr lang="ru-RU" dirty="0" err="1"/>
              <a:t>нулеви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от </a:t>
            </a:r>
            <a:r>
              <a:rPr lang="ru-RU" dirty="0" err="1"/>
              <a:t>масив</a:t>
            </a:r>
            <a:r>
              <a:rPr lang="ru-RU" dirty="0"/>
              <a:t>, затворен в </a:t>
            </a:r>
            <a:r>
              <a:rPr lang="ru-RU" dirty="0" err="1"/>
              <a:t>квадратни</a:t>
            </a:r>
            <a:r>
              <a:rPr lang="ru-RU" dirty="0"/>
              <a:t> скоби (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[]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E56B6A-1ED4-41FD-967A-B8EF54F2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Фиксирани стойности</a:t>
            </a:r>
            <a:r>
              <a:rPr lang="en-US" dirty="0"/>
              <a:t> - </a:t>
            </a:r>
            <a:r>
              <a:rPr lang="bg-BG" dirty="0"/>
              <a:t>Масиви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54715-2055-4025-81F2-0A2E8BA0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974538"/>
            <a:ext cx="7543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cars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"Ford", "BMW", "Peugeot"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]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arrayLength = cars.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length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  // 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secondCar = cars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[1]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        // "BMW"</a:t>
            </a:r>
          </a:p>
        </p:txBody>
      </p:sp>
    </p:spTree>
    <p:extLst>
      <p:ext uri="{BB962C8B-B14F-4D97-AF65-F5344CB8AC3E}">
        <p14:creationId xmlns:p14="http://schemas.microsoft.com/office/powerpoint/2010/main" val="791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F9C4A-94A7-4D0F-82BD-5350A9D02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C9BE-5E10-486B-BAD2-1796A5A9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с </a:t>
            </a:r>
            <a:r>
              <a:rPr lang="ru-RU" dirty="0" err="1"/>
              <a:t>нула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двойки имена на свойства</a:t>
            </a:r>
          </a:p>
          <a:p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на </a:t>
            </a:r>
            <a:r>
              <a:rPr lang="ru-RU" dirty="0" err="1"/>
              <a:t>обект</a:t>
            </a:r>
            <a:r>
              <a:rPr lang="ru-RU" dirty="0"/>
              <a:t>, </a:t>
            </a:r>
            <a:r>
              <a:rPr lang="ru-RU" dirty="0" err="1"/>
              <a:t>затворени</a:t>
            </a:r>
            <a:r>
              <a:rPr lang="ru-RU" dirty="0"/>
              <a:t> в </a:t>
            </a:r>
            <a:r>
              <a:rPr lang="ru-RU" dirty="0" err="1"/>
              <a:t>къдрави</a:t>
            </a:r>
            <a:r>
              <a:rPr lang="ru-RU" dirty="0"/>
              <a:t> скоби {}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AC980-880E-4E26-9119-4F7892DC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Фиксирани стойности - Обекти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DEC44-393B-4F6C-8D50-74398D4A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650391"/>
            <a:ext cx="11230809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type: "Infinity"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 model: "QX80", color: "blue"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}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carType = car.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type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 carType = car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</a:rPr>
              <a:t>["type"];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// Access property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car.year = 2018;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car["year"] = 2018; // Add new property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car.color = "black";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car["color"] = "black"; // Correct existing property</a:t>
            </a:r>
          </a:p>
        </p:txBody>
      </p:sp>
    </p:spTree>
    <p:extLst>
      <p:ext uri="{BB962C8B-B14F-4D97-AF65-F5344CB8AC3E}">
        <p14:creationId xmlns:p14="http://schemas.microsoft.com/office/powerpoint/2010/main" val="39760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924C5E-754A-410C-BFA2-AECA2F02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E9D5A5-41B1-4ADC-B15F-15A93F3A4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Някои Особености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B2DB-9561-4F40-A8BF-B7A3DAF75D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10DB-87B6-4413-AAE1-4FA72454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8" y="1828796"/>
            <a:ext cx="320040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6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DBA73-94A5-47E9-9D28-A2CC8494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5091-5C77-4CF2-92C6-B9B5B973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Сравнява по стойност и тип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460DF-C272-4AAB-8B7C-E97A6482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Стриктно Равенство (===)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F9899-8769-483C-BF37-93B6CAFB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513" y="1981200"/>
            <a:ext cx="3886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a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 = "10";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== b 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=== b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!= b 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!== b //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E3DFB-0FDE-468B-B939-20D284B867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990012" y="3413615"/>
            <a:ext cx="2293291" cy="24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F0B04-93CF-4CCE-94C8-00A1A33B7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CE2F-6029-48D8-B503-4613556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Стойност е "</a:t>
            </a:r>
            <a:r>
              <a:rPr lang="en-US" b="1" dirty="0">
                <a:solidFill>
                  <a:schemeClr val="accent1"/>
                </a:solidFill>
              </a:rPr>
              <a:t>truthy</a:t>
            </a:r>
            <a:r>
              <a:rPr lang="en-US" dirty="0"/>
              <a:t>" </a:t>
            </a:r>
            <a:r>
              <a:rPr lang="bg-BG" dirty="0"/>
              <a:t>в </a:t>
            </a:r>
            <a:r>
              <a:rPr lang="en-US" dirty="0"/>
              <a:t>JavaScript</a:t>
            </a:r>
            <a:r>
              <a:rPr lang="bg-BG" dirty="0"/>
              <a:t>, когато стойността се превръща в </a:t>
            </a:r>
            <a:r>
              <a:rPr lang="en-US" b="1" dirty="0">
                <a:solidFill>
                  <a:schemeClr val="accent1"/>
                </a:solidFill>
              </a:rPr>
              <a:t>true</a:t>
            </a:r>
            <a:r>
              <a:rPr lang="en-US" dirty="0"/>
              <a:t>, </a:t>
            </a:r>
            <a:r>
              <a:rPr lang="bg-BG" dirty="0"/>
              <a:t>когато се използва в булев контекст</a:t>
            </a:r>
          </a:p>
          <a:p>
            <a:r>
              <a:rPr lang="bg-BG" dirty="0"/>
              <a:t>Има само шест "</a:t>
            </a:r>
            <a:r>
              <a:rPr lang="en-US" b="1" dirty="0" err="1">
                <a:solidFill>
                  <a:schemeClr val="accent1"/>
                </a:solidFill>
              </a:rPr>
              <a:t>falsy</a:t>
            </a:r>
            <a:r>
              <a:rPr lang="bg-BG" dirty="0"/>
              <a:t>" стойности -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undefined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/>
                </a:solidFill>
              </a:rPr>
              <a:t>NaN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accent1"/>
                </a:solidFill>
              </a:rPr>
              <a:t>""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A275D-8F9E-4705-9CAE-71A5D82C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err="1"/>
              <a:t>Falsy</a:t>
            </a:r>
            <a:r>
              <a:rPr lang="en-US" dirty="0"/>
              <a:t> </a:t>
            </a:r>
            <a:r>
              <a:rPr lang="bg-BG" dirty="0"/>
              <a:t>Стойности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B0FF6-F089-4390-96CD-7280A73C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50" y="3548432"/>
            <a:ext cx="4953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 logTruthiness (val)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 (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  console.log("Truthy!");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} else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  console.log("Falsy.");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DAC05-395A-478A-95BC-98424320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649" y="3209879"/>
            <a:ext cx="588476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(3.14); 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({});   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(NaN); 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("NaN");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([]);   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(null);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("");  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(undefined);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logTruthiness (0);         //Falsy.</a:t>
            </a:r>
          </a:p>
        </p:txBody>
      </p:sp>
    </p:spTree>
    <p:extLst>
      <p:ext uri="{BB962C8B-B14F-4D97-AF65-F5344CB8AC3E}">
        <p14:creationId xmlns:p14="http://schemas.microsoft.com/office/powerpoint/2010/main" val="23092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09D0F-E296-4F08-B0F5-FFC3DB20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5E077-309C-4B88-B5F6-457A69669B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8F718-B748-4355-8342-B41A7167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00" y="22099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5E077-309C-4B88-B5F6-457A6966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BA97-019C-400C-B88B-32D6CECA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1"/>
                </a:solidFill>
              </a:rPr>
              <a:t>Функция</a:t>
            </a:r>
            <a:r>
              <a:rPr lang="bg-BG" dirty="0"/>
              <a:t> – </a:t>
            </a:r>
            <a:r>
              <a:rPr lang="bg-BG" dirty="0" err="1"/>
              <a:t>именован</a:t>
            </a:r>
            <a:r>
              <a:rPr lang="bg-BG" dirty="0"/>
              <a:t> </a:t>
            </a:r>
            <a:r>
              <a:rPr lang="ru-RU" dirty="0" err="1"/>
              <a:t>списък</a:t>
            </a:r>
            <a:r>
              <a:rPr lang="ru-RU" dirty="0"/>
              <a:t> с инструкции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изрази</a:t>
            </a:r>
            <a:r>
              <a:rPr lang="ru-RU" dirty="0">
                <a:solidFill>
                  <a:srgbClr val="FF0000"/>
                </a:solidFill>
              </a:rPr>
              <a:t> и </a:t>
            </a:r>
            <a:r>
              <a:rPr lang="ru-RU" dirty="0" err="1">
                <a:solidFill>
                  <a:srgbClr val="FF0000"/>
                </a:solidFill>
              </a:rPr>
              <a:t>изрази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  <a:p>
            <a:r>
              <a:rPr lang="ru-RU" dirty="0" err="1"/>
              <a:t>Може</a:t>
            </a:r>
            <a:r>
              <a:rPr lang="ru-RU" dirty="0"/>
              <a:t> да приема </a:t>
            </a:r>
            <a:r>
              <a:rPr lang="ru-RU" b="1" dirty="0" err="1">
                <a:solidFill>
                  <a:schemeClr val="accent1"/>
                </a:solidFill>
              </a:rPr>
              <a:t>параметри</a:t>
            </a:r>
            <a:r>
              <a:rPr lang="ru-RU" dirty="0"/>
              <a:t> и да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/>
                </a:solidFill>
              </a:rPr>
              <a:t>резултат</a:t>
            </a:r>
            <a:endParaRPr lang="ru-RU" b="1" dirty="0">
              <a:solidFill>
                <a:schemeClr val="accent1"/>
              </a:solidFill>
            </a:endParaRPr>
          </a:p>
          <a:p>
            <a:pPr lvl="1"/>
            <a:r>
              <a:rPr lang="ru-RU" dirty="0" err="1"/>
              <a:t>Имената</a:t>
            </a:r>
            <a:r>
              <a:rPr lang="ru-RU" dirty="0"/>
              <a:t> и параметрите на </a:t>
            </a:r>
            <a:r>
              <a:rPr lang="ru-RU" dirty="0" err="1"/>
              <a:t>функциите</a:t>
            </a:r>
            <a:r>
              <a:rPr lang="ru-RU" dirty="0"/>
              <a:t>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camelCase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{</a:t>
            </a:r>
            <a:r>
              <a:rPr lang="en-US" dirty="0"/>
              <a:t> </a:t>
            </a:r>
            <a:r>
              <a:rPr lang="bg-BG" dirty="0"/>
              <a:t>стои на същия ред</a:t>
            </a:r>
          </a:p>
          <a:p>
            <a:pPr marL="377887" lvl="1" indent="0">
              <a:buNone/>
            </a:pPr>
            <a:endParaRPr lang="bg-BG" dirty="0"/>
          </a:p>
          <a:p>
            <a:pPr marL="377887" lvl="1" indent="0">
              <a:buNone/>
            </a:pPr>
            <a:endParaRPr lang="bg-BG" dirty="0"/>
          </a:p>
          <a:p>
            <a:pPr lvl="1"/>
            <a:r>
              <a:rPr lang="bg-BG" dirty="0"/>
              <a:t>Извикване на функция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71C43-0700-4C8C-9933-351225AF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63076-3E88-49E5-8002-740C0C26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810000"/>
            <a:ext cx="62484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 printStars(count)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 console.log("*".repeat(count));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F40C1-A7DB-4B24-B028-1C64F6F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832157"/>
            <a:ext cx="624924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</p:spTree>
    <p:extLst>
      <p:ext uri="{BB962C8B-B14F-4D97-AF65-F5344CB8AC3E}">
        <p14:creationId xmlns:p14="http://schemas.microsoft.com/office/powerpoint/2010/main" val="10055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</a:rPr>
              <a:t>JavaScript (JS) </a:t>
            </a:r>
            <a:r>
              <a:rPr lang="bg-BG" sz="3600" dirty="0"/>
              <a:t>е скриптов и </a:t>
            </a:r>
            <a:r>
              <a:rPr lang="bg-BG" sz="3600" dirty="0" err="1"/>
              <a:t>нетипизиран</a:t>
            </a:r>
            <a:r>
              <a:rPr lang="bg-BG" sz="3600" dirty="0"/>
              <a:t> език</a:t>
            </a:r>
          </a:p>
          <a:p>
            <a:pPr>
              <a:buClr>
                <a:schemeClr val="accent1"/>
              </a:buClr>
            </a:pPr>
            <a:r>
              <a:rPr lang="bg-BG" sz="3600" dirty="0"/>
              <a:t>Примитивни типове данни - </a:t>
            </a:r>
            <a:r>
              <a:rPr lang="en-US" sz="3600" b="1" dirty="0">
                <a:solidFill>
                  <a:schemeClr val="accent1"/>
                </a:solidFill>
              </a:rPr>
              <a:t>String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accent1"/>
                </a:solidFill>
              </a:rPr>
              <a:t>Number</a:t>
            </a:r>
            <a:r>
              <a:rPr lang="bg-BG" sz="3600" b="1" dirty="0">
                <a:solidFill>
                  <a:schemeClr val="accent1"/>
                </a:solidFill>
              </a:rPr>
              <a:t>, </a:t>
            </a:r>
            <a:r>
              <a:rPr lang="en-US" sz="3600" b="1" dirty="0">
                <a:solidFill>
                  <a:schemeClr val="accent1"/>
                </a:solidFill>
              </a:rPr>
              <a:t>Boolean</a:t>
            </a:r>
            <a:r>
              <a:rPr lang="bg-BG" sz="3600" b="1" dirty="0">
                <a:solidFill>
                  <a:schemeClr val="accent1"/>
                </a:solidFill>
              </a:rPr>
              <a:t>, </a:t>
            </a:r>
            <a:r>
              <a:rPr lang="en-US" sz="3600" b="1" dirty="0">
                <a:solidFill>
                  <a:schemeClr val="accent1"/>
                </a:solidFill>
              </a:rPr>
              <a:t>Undefined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accent1"/>
                </a:solidFill>
              </a:rPr>
              <a:t>Null</a:t>
            </a:r>
            <a:r>
              <a:rPr lang="bg-BG" sz="3600" b="1" dirty="0">
                <a:solidFill>
                  <a:schemeClr val="accent1"/>
                </a:solidFill>
              </a:rPr>
              <a:t>, </a:t>
            </a:r>
            <a:r>
              <a:rPr lang="en-US" sz="3600" b="1" dirty="0" err="1">
                <a:solidFill>
                  <a:schemeClr val="accent1"/>
                </a:solidFill>
              </a:rPr>
              <a:t>BigInt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accent1"/>
                </a:solidFill>
              </a:rPr>
              <a:t>Symbol</a:t>
            </a:r>
            <a:endParaRPr lang="bg-BG" sz="36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r>
              <a:rPr lang="bg-BG" sz="3600" dirty="0"/>
              <a:t>Стриктно равенство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bg-BG" sz="3600" dirty="0"/>
              <a:t>Функции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Въведение в </a:t>
            </a:r>
            <a:r>
              <a:rPr lang="en-US" sz="3200" dirty="0"/>
              <a:t>JavaScript</a:t>
            </a:r>
            <a:endParaRPr lang="bg-BG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Типове Данни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Оператори и Някои Особености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Функции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B7F9A-16F8-451F-8D0D-1F04E9A27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C73BA-4423-405D-AB7C-D4E0C5A8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55" y="1676400"/>
            <a:ext cx="2847385" cy="28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38C5F-9822-47A6-8096-137204BC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9575999" cy="557035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JavaScript (JS) </a:t>
            </a:r>
            <a:r>
              <a:rPr lang="bg-BG" dirty="0"/>
              <a:t>е скриптов език</a:t>
            </a:r>
          </a:p>
          <a:p>
            <a:pPr lvl="1"/>
            <a:r>
              <a:rPr lang="bg-BG" dirty="0"/>
              <a:t>Изпълняват се команди (скрипт)</a:t>
            </a:r>
          </a:p>
          <a:p>
            <a:pPr lvl="2"/>
            <a:r>
              <a:rPr lang="ru-RU" dirty="0"/>
              <a:t>Не се </a:t>
            </a:r>
            <a:r>
              <a:rPr lang="ru-RU" dirty="0" err="1"/>
              <a:t>компилира</a:t>
            </a:r>
            <a:endParaRPr lang="bg-BG" dirty="0"/>
          </a:p>
          <a:p>
            <a:pPr lvl="1"/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в интерактивен режим</a:t>
            </a:r>
          </a:p>
          <a:p>
            <a:r>
              <a:rPr lang="ru-RU" dirty="0" err="1"/>
              <a:t>Наред</a:t>
            </a:r>
            <a:r>
              <a:rPr lang="ru-RU" dirty="0"/>
              <a:t> с </a:t>
            </a:r>
            <a:r>
              <a:rPr lang="ru-RU" b="1" dirty="0">
                <a:solidFill>
                  <a:schemeClr val="accent1"/>
                </a:solidFill>
              </a:rPr>
              <a:t>HTML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1"/>
                </a:solidFill>
              </a:rPr>
              <a:t>CSS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r>
              <a:rPr lang="ru-RU" dirty="0"/>
              <a:t> е </a:t>
            </a:r>
            <a:r>
              <a:rPr lang="ru-RU" dirty="0" err="1"/>
              <a:t>една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от </a:t>
            </a:r>
            <a:r>
              <a:rPr lang="ru-RU" b="1" dirty="0">
                <a:solidFill>
                  <a:schemeClr val="accent1"/>
                </a:solidFill>
              </a:rPr>
              <a:t>3-те </a:t>
            </a:r>
            <a:r>
              <a:rPr lang="ru-RU" b="1" dirty="0" err="1">
                <a:solidFill>
                  <a:schemeClr val="accent1"/>
                </a:solidFill>
              </a:rPr>
              <a:t>основни</a:t>
            </a:r>
            <a:r>
              <a:rPr lang="ru-RU" b="1" dirty="0">
                <a:solidFill>
                  <a:schemeClr val="accent1"/>
                </a:solidFill>
              </a:rPr>
              <a:t> технологии</a:t>
            </a:r>
            <a:r>
              <a:rPr lang="ru-RU" dirty="0"/>
              <a:t> в уеб света</a:t>
            </a:r>
          </a:p>
          <a:p>
            <a:pPr lvl="1"/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dirty="0" err="1"/>
              <a:t>динамичност</a:t>
            </a:r>
            <a:r>
              <a:rPr lang="ru-RU" dirty="0"/>
              <a:t> и </a:t>
            </a:r>
            <a:r>
              <a:rPr lang="ru-RU" dirty="0" err="1"/>
              <a:t>интерактивност</a:t>
            </a:r>
            <a:r>
              <a:rPr lang="ru-RU" dirty="0"/>
              <a:t> в уеб </a:t>
            </a:r>
            <a:r>
              <a:rPr lang="ru-RU" dirty="0" err="1"/>
              <a:t>страниците</a:t>
            </a:r>
            <a:endParaRPr lang="ru-RU" dirty="0"/>
          </a:p>
          <a:p>
            <a:pPr lvl="2"/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b="1" dirty="0">
                <a:solidFill>
                  <a:schemeClr val="accent1"/>
                </a:solidFill>
              </a:rPr>
              <a:t>DOM</a:t>
            </a:r>
            <a:r>
              <a:rPr lang="ru-RU" dirty="0"/>
              <a:t> и API(известия, геолокация, ...)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DA322-B0B5-4F67-BC56-ED350964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1600200"/>
            <a:ext cx="3400411" cy="38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D63C7-435B-44E7-8A21-DF96246F7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CD0A-06F4-419E-A69C-834ECA84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7427999" cy="557035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JavaScript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 err="1"/>
              <a:t>нетипизиран</a:t>
            </a:r>
            <a:r>
              <a:rPr lang="bg-BG" dirty="0"/>
              <a:t> език</a:t>
            </a:r>
          </a:p>
          <a:p>
            <a:pPr lvl="1"/>
            <a:r>
              <a:rPr lang="bg-BG" b="1" dirty="0" err="1">
                <a:solidFill>
                  <a:schemeClr val="accent1"/>
                </a:solidFill>
              </a:rPr>
              <a:t>Нетипизиран</a:t>
            </a:r>
            <a:r>
              <a:rPr lang="bg-BG" dirty="0"/>
              <a:t> (динамично типизиран) </a:t>
            </a:r>
          </a:p>
          <a:p>
            <a:pPr lvl="2"/>
            <a:r>
              <a:rPr lang="bg-BG" dirty="0"/>
              <a:t>променливите нямат тип</a:t>
            </a:r>
          </a:p>
          <a:p>
            <a:pPr lvl="1"/>
            <a:r>
              <a:rPr lang="bg-BG" dirty="0"/>
              <a:t>Стойностите на променливите имат тип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60EDB9-B143-4316-94D6-CF65585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576E1-29E4-42F2-BC38-FDCA2A81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09" y="3936298"/>
            <a:ext cx="3705606" cy="249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0AE5B-4F45-4688-AE76-2958D0FE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51" y="1447800"/>
            <a:ext cx="4337666" cy="47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44D36-F989-480F-B1C8-F60CBA35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9A10-9D8C-4371-AEF0-4C39F149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ru-RU" dirty="0" err="1"/>
              <a:t>Първоначално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r>
              <a:rPr lang="ru-RU" dirty="0"/>
              <a:t> е внедрен само от страна на </a:t>
            </a:r>
            <a:r>
              <a:rPr lang="ru-RU" b="1" dirty="0">
                <a:solidFill>
                  <a:schemeClr val="accent1"/>
                </a:solidFill>
              </a:rPr>
              <a:t>клиента</a:t>
            </a:r>
            <a:r>
              <a:rPr lang="ru-RU" dirty="0"/>
              <a:t> в уеб </a:t>
            </a:r>
            <a:r>
              <a:rPr lang="ru-RU" dirty="0" err="1"/>
              <a:t>браузъри</a:t>
            </a:r>
            <a:r>
              <a:rPr lang="bg-BG" dirty="0"/>
              <a:t>те</a:t>
            </a:r>
          </a:p>
          <a:p>
            <a:pPr lvl="1" fontAlgn="t"/>
            <a:r>
              <a:rPr lang="ru-RU" dirty="0"/>
              <a:t>Двигатели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ru-RU" dirty="0"/>
              <a:t> </a:t>
            </a:r>
            <a:r>
              <a:rPr lang="ru-RU" dirty="0" err="1"/>
              <a:t>JavaScript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вградени</a:t>
            </a:r>
            <a:r>
              <a:rPr lang="ru-RU" dirty="0"/>
              <a:t> в много </a:t>
            </a:r>
            <a:r>
              <a:rPr lang="ru-RU" dirty="0" err="1"/>
              <a:t>видове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endParaRPr lang="ru-RU" dirty="0"/>
          </a:p>
          <a:p>
            <a:pPr lvl="1" fontAlgn="t"/>
            <a:r>
              <a:rPr lang="ru-RU" dirty="0" err="1"/>
              <a:t>JavaScript</a:t>
            </a:r>
            <a:r>
              <a:rPr lang="ru-RU" dirty="0"/>
              <a:t> от страна на </a:t>
            </a:r>
            <a:r>
              <a:rPr lang="ru-RU" b="1" dirty="0" err="1">
                <a:solidFill>
                  <a:schemeClr val="accent1"/>
                </a:solidFill>
              </a:rPr>
              <a:t>сървъра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мобилни</a:t>
            </a:r>
            <a:r>
              <a:rPr lang="ru-RU" dirty="0"/>
              <a:t> приложения, </a:t>
            </a:r>
            <a:r>
              <a:rPr lang="en-US" b="1" dirty="0">
                <a:solidFill>
                  <a:schemeClr val="accent1"/>
                </a:solidFill>
              </a:rPr>
              <a:t>Desktop</a:t>
            </a:r>
            <a:r>
              <a:rPr lang="ru-RU" dirty="0"/>
              <a:t> приложения и т.н.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77E53A-9220-4467-8FD9-6D22DB7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932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1A534-7A98-4788-81F6-B7059ACF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C3-FED0-42A0-961D-CBE8DD91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r>
              <a:rPr lang="ru-RU" dirty="0"/>
              <a:t> е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най-популярните</a:t>
            </a:r>
            <a:r>
              <a:rPr lang="ru-RU" dirty="0"/>
              <a:t> технологии в уеб </a:t>
            </a:r>
            <a:r>
              <a:rPr lang="ru-RU" dirty="0" err="1"/>
              <a:t>мрежата</a:t>
            </a:r>
            <a:endParaRPr lang="ru-RU" dirty="0"/>
          </a:p>
          <a:p>
            <a:pPr lvl="1" fontAlgn="t"/>
            <a:r>
              <a:rPr lang="ru-RU" dirty="0" err="1"/>
              <a:t>Повишаването</a:t>
            </a:r>
            <a:r>
              <a:rPr lang="ru-RU" dirty="0"/>
              <a:t> на </a:t>
            </a:r>
            <a:r>
              <a:rPr lang="en-US" b="1" dirty="0">
                <a:solidFill>
                  <a:schemeClr val="accent1"/>
                </a:solidFill>
              </a:rPr>
              <a:t>Single-page</a:t>
            </a:r>
            <a:r>
              <a:rPr lang="en-US" dirty="0"/>
              <a:t> </a:t>
            </a:r>
            <a:r>
              <a:rPr lang="ru-RU" dirty="0" err="1"/>
              <a:t>приложенията</a:t>
            </a:r>
            <a:r>
              <a:rPr lang="ru-RU" dirty="0"/>
              <a:t>(</a:t>
            </a:r>
            <a:r>
              <a:rPr lang="en-US" b="1" dirty="0">
                <a:solidFill>
                  <a:schemeClr val="accent1"/>
                </a:solidFill>
              </a:rPr>
              <a:t>SPA</a:t>
            </a:r>
            <a:r>
              <a:rPr lang="ru-RU" dirty="0"/>
              <a:t>) и </a:t>
            </a:r>
            <a:r>
              <a:rPr lang="ru-RU" dirty="0" err="1"/>
              <a:t>JavaScript-тежки</a:t>
            </a:r>
            <a:r>
              <a:rPr lang="bg-BG" dirty="0"/>
              <a:t>те</a:t>
            </a:r>
            <a:r>
              <a:rPr lang="ru-RU" dirty="0"/>
              <a:t> </a:t>
            </a:r>
            <a:r>
              <a:rPr lang="ru-RU" dirty="0" err="1"/>
              <a:t>сайтове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</a:t>
            </a:r>
            <a:r>
              <a:rPr lang="ru-RU" dirty="0" err="1"/>
              <a:t>доказват</a:t>
            </a:r>
            <a:r>
              <a:rPr lang="ru-RU" dirty="0"/>
              <a:t> </a:t>
            </a:r>
            <a:r>
              <a:rPr lang="ru-RU" dirty="0" err="1"/>
              <a:t>това</a:t>
            </a:r>
            <a:endParaRPr lang="ru-RU" dirty="0"/>
          </a:p>
          <a:p>
            <a:pPr fontAlgn="t"/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най-важните</a:t>
            </a:r>
            <a:r>
              <a:rPr lang="ru-RU" dirty="0"/>
              <a:t> техники около JS е </a:t>
            </a:r>
            <a:r>
              <a:rPr lang="ru-RU" b="1" dirty="0">
                <a:solidFill>
                  <a:schemeClr val="accent1"/>
                </a:solidFill>
              </a:rPr>
              <a:t>AJAX</a:t>
            </a:r>
          </a:p>
          <a:p>
            <a:pPr lvl="1" fontAlgn="t"/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synchronous </a:t>
            </a:r>
            <a:r>
              <a:rPr lang="en-US" b="1" dirty="0">
                <a:solidFill>
                  <a:schemeClr val="accent1"/>
                </a:solidFill>
              </a:rPr>
              <a:t>J</a:t>
            </a:r>
            <a:r>
              <a:rPr lang="en-US" dirty="0"/>
              <a:t>avaScript </a:t>
            </a: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nd 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/>
              <a:t>ML</a:t>
            </a:r>
          </a:p>
          <a:p>
            <a:pPr fontAlgn="t"/>
            <a:r>
              <a:rPr lang="ru-RU" b="1" dirty="0" err="1">
                <a:solidFill>
                  <a:schemeClr val="accent1"/>
                </a:solidFill>
              </a:rPr>
              <a:t>TypeScript</a:t>
            </a:r>
            <a:r>
              <a:rPr lang="ru-RU" dirty="0"/>
              <a:t> е </a:t>
            </a:r>
            <a:r>
              <a:rPr lang="ru-RU" dirty="0" err="1"/>
              <a:t>въведен</a:t>
            </a:r>
            <a:r>
              <a:rPr lang="ru-RU" dirty="0"/>
              <a:t> </a:t>
            </a:r>
            <a:r>
              <a:rPr lang="ru-RU" dirty="0" err="1"/>
              <a:t>суперсет</a:t>
            </a:r>
            <a:r>
              <a:rPr lang="ru-RU" dirty="0"/>
              <a:t> от JS,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компилира</a:t>
            </a:r>
            <a:r>
              <a:rPr lang="ru-RU" dirty="0"/>
              <a:t> в </a:t>
            </a:r>
            <a:r>
              <a:rPr lang="ru-RU" dirty="0" err="1"/>
              <a:t>обикновен</a:t>
            </a:r>
            <a:r>
              <a:rPr lang="ru-RU" dirty="0"/>
              <a:t> JS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0EF87C-EBFC-475A-B629-F8CD9DEF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27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8E80AA-542F-441B-B280-273DB6B2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87BDC-0D19-4192-BDE6-0A42AD6A45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36F7C-F553-48DF-A8E0-D9E52701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17" y="2598938"/>
            <a:ext cx="2354062" cy="2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87BDC-0D19-4192-BDE6-0A42AD6A4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A15-7B62-46A4-8406-72AE6B0E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08" y="1244328"/>
            <a:ext cx="10570804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String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ru-RU" dirty="0" err="1"/>
              <a:t>използван</a:t>
            </a:r>
            <a:r>
              <a:rPr lang="ru-RU" dirty="0"/>
              <a:t> за </a:t>
            </a:r>
            <a:r>
              <a:rPr lang="ru-RU" dirty="0" err="1"/>
              <a:t>представяне</a:t>
            </a:r>
            <a:r>
              <a:rPr lang="ru-RU" dirty="0"/>
              <a:t> на </a:t>
            </a:r>
            <a:r>
              <a:rPr lang="ru-RU" dirty="0" err="1"/>
              <a:t>текстови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</a:t>
            </a:r>
            <a:r>
              <a:rPr lang="ru-RU" dirty="0" err="1"/>
              <a:t>символни</a:t>
            </a:r>
            <a:r>
              <a:rPr lang="ru-RU" dirty="0"/>
              <a:t> </a:t>
            </a:r>
            <a:r>
              <a:rPr lang="ru-RU" dirty="0" err="1"/>
              <a:t>низове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Number</a:t>
            </a:r>
            <a:r>
              <a:rPr lang="en-US" dirty="0"/>
              <a:t> -  </a:t>
            </a:r>
            <a:r>
              <a:rPr lang="bg-BG" dirty="0"/>
              <a:t>числов тип данни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Boolean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bg-BG" dirty="0"/>
              <a:t>– булев тип данни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Undefined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ru-RU" dirty="0"/>
              <a:t>е </a:t>
            </a:r>
            <a:r>
              <a:rPr lang="ru-RU" dirty="0" err="1"/>
              <a:t>стойност</a:t>
            </a:r>
            <a:r>
              <a:rPr lang="ru-RU" dirty="0"/>
              <a:t>, автоматично присвоена на </a:t>
            </a:r>
            <a:r>
              <a:rPr lang="ru-RU" dirty="0" err="1"/>
              <a:t>променливи</a:t>
            </a:r>
            <a:r>
              <a:rPr lang="ru-RU" dirty="0"/>
              <a:t>, току-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декларирани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Null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BigInt</a:t>
            </a:r>
            <a:r>
              <a:rPr lang="en-US" dirty="0"/>
              <a:t> - </a:t>
            </a:r>
            <a:r>
              <a:rPr lang="ru-RU" dirty="0" err="1"/>
              <a:t>държи</a:t>
            </a:r>
            <a:r>
              <a:rPr lang="ru-RU" dirty="0"/>
              <a:t> цели числа с </a:t>
            </a:r>
            <a:r>
              <a:rPr lang="ru-RU" dirty="0" err="1"/>
              <a:t>произволна</a:t>
            </a:r>
            <a:r>
              <a:rPr lang="ru-RU" dirty="0"/>
              <a:t> </a:t>
            </a:r>
            <a:r>
              <a:rPr lang="ru-RU" dirty="0" err="1"/>
              <a:t>точност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Symbol</a:t>
            </a:r>
            <a:r>
              <a:rPr lang="en-US" dirty="0"/>
              <a:t> - </a:t>
            </a:r>
            <a:r>
              <a:rPr lang="ru-RU" dirty="0" err="1"/>
              <a:t>символите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нови за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r>
              <a:rPr lang="ru-RU" dirty="0" err="1"/>
              <a:t>Символът</a:t>
            </a:r>
            <a:r>
              <a:rPr lang="ru-RU" dirty="0"/>
              <a:t> е </a:t>
            </a:r>
            <a:r>
              <a:rPr lang="ru-RU" dirty="0" err="1"/>
              <a:t>уникална</a:t>
            </a:r>
            <a:r>
              <a:rPr lang="ru-RU" dirty="0"/>
              <a:t> и неизменна примитивна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EDC52-F555-4FF0-831D-AF4F875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</TotalTime>
  <Words>716</Words>
  <Application>Microsoft Office PowerPoint</Application>
  <PresentationFormat>По избор</PresentationFormat>
  <Paragraphs>169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Въведение в JavaScript</vt:lpstr>
      <vt:lpstr>Въведение в JavaScript</vt:lpstr>
      <vt:lpstr>Въведение в JavaScript</vt:lpstr>
      <vt:lpstr>Въведение в JavaScript</vt:lpstr>
      <vt:lpstr>Въведение в JavaScript</vt:lpstr>
      <vt:lpstr>Типове Данни</vt:lpstr>
      <vt:lpstr>Примитивни Типове Данни</vt:lpstr>
      <vt:lpstr>Стойности на Променливи</vt:lpstr>
      <vt:lpstr>Стойности на Променливи</vt:lpstr>
      <vt:lpstr>Фиксирани стойности - Масиви</vt:lpstr>
      <vt:lpstr>Фиксирани стойности - Обекти</vt:lpstr>
      <vt:lpstr>Оператори</vt:lpstr>
      <vt:lpstr>Стриктно Равенство (===)</vt:lpstr>
      <vt:lpstr>Truthy и Falsy Стойности</vt:lpstr>
      <vt:lpstr>Функции</vt:lpstr>
      <vt:lpstr>Функции</vt:lpstr>
      <vt:lpstr>Какво научихме в този час?</vt:lpstr>
      <vt:lpstr>Добре дошли в JavaScript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програмиране - Консумиране на REST API</dc:title>
  <dc:subject/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/>
  <cp:lastModifiedBy>Danail Iliew</cp:lastModifiedBy>
  <cp:revision>308</cp:revision>
  <dcterms:created xsi:type="dcterms:W3CDTF">2014-01-02T17:00:34Z</dcterms:created>
  <dcterms:modified xsi:type="dcterms:W3CDTF">2019-11-22T09:02:55Z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