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2"/>
  </p:sldMasterIdLst>
  <p:notesMasterIdLst>
    <p:notesMasterId r:id="rId45"/>
  </p:notesMasterIdLst>
  <p:handoutMasterIdLst>
    <p:handoutMasterId r:id="rId46"/>
  </p:handoutMasterIdLst>
  <p:sldIdLst>
    <p:sldId id="274" r:id="rId3"/>
    <p:sldId id="468" r:id="rId4"/>
    <p:sldId id="483" r:id="rId5"/>
    <p:sldId id="522" r:id="rId6"/>
    <p:sldId id="521" r:id="rId7"/>
    <p:sldId id="488" r:id="rId8"/>
    <p:sldId id="489" r:id="rId9"/>
    <p:sldId id="490" r:id="rId10"/>
    <p:sldId id="484" r:id="rId11"/>
    <p:sldId id="491" r:id="rId12"/>
    <p:sldId id="492" r:id="rId13"/>
    <p:sldId id="493" r:id="rId14"/>
    <p:sldId id="353" r:id="rId15"/>
    <p:sldId id="469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81" r:id="rId24"/>
    <p:sldId id="478" r:id="rId25"/>
    <p:sldId id="482" r:id="rId26"/>
    <p:sldId id="494" r:id="rId27"/>
    <p:sldId id="495" r:id="rId28"/>
    <p:sldId id="496" r:id="rId29"/>
    <p:sldId id="485" r:id="rId30"/>
    <p:sldId id="497" r:id="rId31"/>
    <p:sldId id="501" r:id="rId32"/>
    <p:sldId id="499" r:id="rId33"/>
    <p:sldId id="486" r:id="rId34"/>
    <p:sldId id="502" r:id="rId35"/>
    <p:sldId id="503" r:id="rId36"/>
    <p:sldId id="504" r:id="rId37"/>
    <p:sldId id="505" r:id="rId38"/>
    <p:sldId id="506" r:id="rId39"/>
    <p:sldId id="507" r:id="rId40"/>
    <p:sldId id="509" r:id="rId41"/>
    <p:sldId id="510" r:id="rId42"/>
    <p:sldId id="526" r:id="rId43"/>
    <p:sldId id="400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68"/>
          </p14:sldIdLst>
        </p14:section>
        <p14:section name="HTTP Basics" id="{D50B3049-70C2-4A7B-A434-1CA88C6C24CD}">
          <p14:sldIdLst>
            <p14:sldId id="483"/>
            <p14:sldId id="522"/>
            <p14:sldId id="521"/>
            <p14:sldId id="488"/>
            <p14:sldId id="489"/>
            <p14:sldId id="490"/>
          </p14:sldIdLst>
        </p14:section>
        <p14:section name="Developer Tools" id="{E0AEEA01-584D-45CB-AAFD-C8B47DC5FAC8}">
          <p14:sldIdLst>
            <p14:sldId id="484"/>
            <p14:sldId id="491"/>
            <p14:sldId id="492"/>
            <p14:sldId id="493"/>
          </p14:sldIdLst>
        </p14:section>
        <p14:section name="HTML Forms" id="{BC4A3995-4CED-4320-A673-95328C9C809D}">
          <p14:sldIdLst>
            <p14:sldId id="353"/>
            <p14:sldId id="469"/>
            <p14:sldId id="471"/>
            <p14:sldId id="472"/>
            <p14:sldId id="473"/>
          </p14:sldIdLst>
        </p14:section>
        <p14:section name="URL" id="{8690D1C9-23F3-4A45-A47A-B0B5CAB7CA60}">
          <p14:sldIdLst>
            <p14:sldId id="474"/>
            <p14:sldId id="475"/>
            <p14:sldId id="476"/>
            <p14:sldId id="477"/>
            <p14:sldId id="481"/>
            <p14:sldId id="478"/>
          </p14:sldIdLst>
        </p14:section>
        <p14:section name="MIME" id="{22C8F2EE-1110-4C38-B0FE-060ED8A1D5DB}">
          <p14:sldIdLst>
            <p14:sldId id="482"/>
            <p14:sldId id="494"/>
            <p14:sldId id="495"/>
            <p14:sldId id="496"/>
          </p14:sldIdLst>
        </p14:section>
        <p14:section name="HTTP Request" id="{0EBCF037-30E0-4149-8442-B2F2C5D19646}">
          <p14:sldIdLst>
            <p14:sldId id="485"/>
            <p14:sldId id="497"/>
            <p14:sldId id="501"/>
            <p14:sldId id="499"/>
          </p14:sldIdLst>
        </p14:section>
        <p14:section name="HTTP Response" id="{7169BEAA-2F24-4102-ABEC-9707C86880F6}">
          <p14:sldIdLst>
            <p14:sldId id="486"/>
            <p14:sldId id="502"/>
            <p14:sldId id="503"/>
            <p14:sldId id="504"/>
            <p14:sldId id="505"/>
            <p14:sldId id="506"/>
            <p14:sldId id="507"/>
            <p14:sldId id="509"/>
            <p14:sldId id="510"/>
          </p14:sldIdLst>
        </p14:section>
        <p14:section name="Conclusion" id="{10E03AB1-9AA8-4E86-9A64-D741901E50A2}">
          <p14:sldIdLst>
            <p14:sldId id="526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399FF"/>
    <a:srgbClr val="F3BE60"/>
    <a:srgbClr val="FDFFFF"/>
    <a:srgbClr val="F3CD60"/>
    <a:srgbClr val="FFF0D9"/>
    <a:srgbClr val="F0F5FA"/>
    <a:srgbClr val="1A8AFA"/>
    <a:srgbClr val="0097CC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32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364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86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6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5751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http://mon.org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70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702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375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6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59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9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0210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12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19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3806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60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65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77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61" r:id="rId6"/>
    <p:sldLayoutId id="2147483662" r:id="rId7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developer.mozilla.org/en-US/docs/Too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</a:t>
            </a:r>
            <a:r>
              <a:rPr lang="bg-BG" dirty="0"/>
              <a:t>Протокол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9913" y="1846942"/>
            <a:ext cx="10454943" cy="17526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bg-BG" dirty="0"/>
              <a:t>Формуляри</a:t>
            </a:r>
            <a:r>
              <a:rPr lang="en-US" dirty="0"/>
              <a:t>, </a:t>
            </a:r>
            <a:r>
              <a:rPr lang="bg-BG" dirty="0"/>
              <a:t>Заявки </a:t>
            </a:r>
            <a:r>
              <a:rPr lang="en-US" dirty="0"/>
              <a:t>&amp; </a:t>
            </a:r>
            <a:r>
              <a:rPr lang="bg-BG" dirty="0"/>
              <a:t>Отговори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bg-BG" dirty="0"/>
              <a:t>Обучение за ИТ кариера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255080"/>
            <a:ext cx="3962400" cy="642603"/>
          </a:xfrm>
        </p:spPr>
        <p:txBody>
          <a:bodyPr/>
          <a:lstStyle/>
          <a:p>
            <a:r>
              <a:rPr lang="en-GB" dirty="0">
                <a:hlinkClick r:id="rId3"/>
              </a:rPr>
              <a:t>https://it-kariera.mon.bg/e-learning/</a:t>
            </a:r>
            <a:endParaRPr lang="en-GB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412" y="372926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4EE79C-D6E8-4063-A297-796531AC5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65" y="3308347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98441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812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Chrome Developer Tools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70612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Mozilla Developer Tools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4915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Добавки към браузъра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812" y="542038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6857" y="5420380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4612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</a:t>
            </a:r>
            <a:r>
              <a:rPr lang="bg-BG" dirty="0"/>
              <a:t> инструменти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5867400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49645" y="586739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827476"/>
            <a:ext cx="9832319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</a:t>
            </a:r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D6291-A119-43B3-9299-D0BAE6724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47" y="2047168"/>
            <a:ext cx="9165623" cy="21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38444" y="4843143"/>
            <a:ext cx="425130" cy="555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 къде да изпратите данните на формуляра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формуляри</a:t>
            </a:r>
            <a:r>
              <a:rPr lang="en-US" dirty="0"/>
              <a:t> - </a:t>
            </a:r>
            <a:r>
              <a:rPr lang="bg-BG" dirty="0"/>
              <a:t>атрибутът "</a:t>
            </a:r>
            <a:r>
              <a:rPr lang="en-US" dirty="0"/>
              <a:t>Action</a:t>
            </a:r>
            <a:r>
              <a:rPr lang="bg-BG" dirty="0"/>
              <a:t>"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4624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&lt;form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action="home.html"</a:t>
            </a:r>
            <a:r>
              <a:rPr lang="en-US" sz="2500" noProof="1"/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8012" y="4267200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7258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7932" y="2239041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1983927"/>
            <a:ext cx="5638800" cy="510228"/>
          </a:xfrm>
          <a:prstGeom prst="wedgeRoundRectCallout">
            <a:avLst>
              <a:gd name="adj1" fmla="val -56033"/>
              <a:gd name="adj2" fmla="val -162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Релативен URL към текущия файл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4541" y="4496749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Указва HTTP метода, който да се използва при изпращане на данни от формуляра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формуляри</a:t>
            </a:r>
            <a:r>
              <a:rPr lang="en-US" dirty="0"/>
              <a:t> – </a:t>
            </a:r>
            <a:r>
              <a:rPr lang="bg-BG" dirty="0"/>
              <a:t>атрибутът "</a:t>
            </a:r>
            <a:r>
              <a:rPr lang="en-US" dirty="0"/>
              <a:t>Method</a:t>
            </a:r>
            <a:r>
              <a:rPr lang="bg-BG" dirty="0"/>
              <a:t>"</a:t>
            </a:r>
          </a:p>
        </p:txBody>
      </p:sp>
      <p:sp>
        <p:nvSpPr>
          <p:cNvPr id="15" name="Arrow: Down 14"/>
          <p:cNvSpPr/>
          <p:nvPr/>
        </p:nvSpPr>
        <p:spPr>
          <a:xfrm rot="16200000">
            <a:off x="6034087" y="5232425"/>
            <a:ext cx="425130" cy="1072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88807" y="2322556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&lt;form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method="get"</a:t>
            </a:r>
            <a:r>
              <a:rPr lang="en-US" sz="2500" noProof="1"/>
              <a:t>&gt;</a:t>
            </a:r>
            <a:br>
              <a:rPr lang="en-US" sz="2500" noProof="1"/>
            </a:br>
            <a:r>
              <a:rPr lang="en-US" sz="2500" noProof="1"/>
              <a:t>  Name: &lt;input type="text" name="name"&gt;</a:t>
            </a:r>
            <a:br>
              <a:rPr lang="en-US" sz="2500" noProof="1"/>
            </a:br>
            <a:r>
              <a:rPr lang="en-US" sz="2500" noProof="1"/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9294812" y="2261901"/>
            <a:ext cx="2300454" cy="1311993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Данните са в URL адреса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7833" y="4495800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588808" y="4571612"/>
            <a:ext cx="789346" cy="9845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38652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6293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/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1181" y="1980079"/>
            <a:ext cx="371753" cy="39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</a:t>
            </a:r>
            <a:r>
              <a:rPr lang="bg-BG" dirty="0"/>
              <a:t>формуляри</a:t>
            </a:r>
            <a:r>
              <a:rPr lang="en-US" dirty="0"/>
              <a:t> – </a:t>
            </a:r>
            <a:r>
              <a:rPr lang="bg-BG" dirty="0"/>
              <a:t>атрибутът "</a:t>
            </a:r>
            <a:r>
              <a:rPr lang="en-US" dirty="0"/>
              <a:t>Method</a:t>
            </a:r>
            <a:r>
              <a:rPr lang="bg-BG" dirty="0"/>
              <a:t>"</a:t>
            </a:r>
            <a:r>
              <a:rPr lang="en-US" dirty="0"/>
              <a:t> 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1811" y="3936766"/>
            <a:ext cx="2324003" cy="1397233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По-късно ще бъде обяснено какво е хедър</a:t>
            </a:r>
            <a:endParaRPr lang="bg-BG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99212" y="5583541"/>
            <a:ext cx="5317775" cy="1137938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HTTP тялото за заявки съхранява данните от формуляра за заявка и данните за отговор</a:t>
            </a:r>
            <a:endParaRPr lang="bg-BG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0612" y="3248415"/>
            <a:ext cx="381000" cy="48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1838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&lt;form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method="post"</a:t>
            </a:r>
            <a:r>
              <a:rPr lang="en-US" sz="2500" noProof="1"/>
              <a:t>&gt;</a:t>
            </a:r>
            <a:br>
              <a:rPr lang="en-US" sz="2500" noProof="1"/>
            </a:br>
            <a:r>
              <a:rPr lang="en-US" sz="2500" noProof="1"/>
              <a:t>  Name: &lt;input type="text" name="name"&gt;</a:t>
            </a:r>
            <a:br>
              <a:rPr lang="en-US" sz="2500" noProof="1"/>
            </a:br>
            <a:r>
              <a:rPr lang="en-US" sz="2500" noProof="1"/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6639" y="1211455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6293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4705" y="3929805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1847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Данни за формуляр, кодирани в URL адрес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2200" y="1066800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/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/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2200" y="3842575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/>
              <a:t>POST http://localhost/cgi-bin/index.cgi HTTP/1.1</a:t>
            </a:r>
          </a:p>
          <a:p>
            <a:r>
              <a:rPr lang="en-US" sz="2500" noProof="1"/>
              <a:t>Host: localhost</a:t>
            </a:r>
          </a:p>
          <a:p>
            <a:r>
              <a:rPr lang="en-US" sz="2500" noProof="1"/>
              <a:t>Content-Type: 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application/x-www-form-urlencoded</a:t>
            </a:r>
          </a:p>
          <a:p>
            <a:r>
              <a:rPr lang="en-US" sz="2500" noProof="1"/>
              <a:t>Content-Length: 23</a:t>
            </a:r>
          </a:p>
          <a:p>
            <a:endParaRPr lang="en-US" sz="2500" noProof="1"/>
          </a:p>
          <a:p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500" noProof="1"/>
              <a:t>=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Maria+Smith</a:t>
            </a:r>
            <a:r>
              <a:rPr lang="en-US" sz="2500" noProof="1"/>
              <a:t>&amp;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sz="2500" noProof="1"/>
              <a:t>=</a:t>
            </a:r>
            <a:r>
              <a:rPr lang="en-US" sz="2500" noProof="1">
                <a:solidFill>
                  <a:schemeClr val="tx2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46812" y="5105400"/>
            <a:ext cx="3429000" cy="998522"/>
          </a:xfrm>
          <a:prstGeom prst="wedgeRoundRectCallout">
            <a:avLst>
              <a:gd name="adj1" fmla="val -66575"/>
              <a:gd name="adj2" fmla="val -467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Качването на файлове не се поддържа</a:t>
            </a:r>
            <a:endParaRPr lang="bg-BG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2057" y="1460780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646876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403127"/>
            <a:ext cx="9832319" cy="692873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1371600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962021" y="1205161"/>
            <a:ext cx="799896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217459" y="1213444"/>
            <a:ext cx="1719537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087294" y="1213444"/>
            <a:ext cx="667008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2510971"/>
            <a:ext cx="11804822" cy="4210505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URL адресът е форматиран низ, състоящ се от</a:t>
            </a:r>
            <a:r>
              <a:rPr lang="en-US" sz="3000" dirty="0"/>
              <a:t>:</a:t>
            </a:r>
          </a:p>
          <a:p>
            <a:pPr lvl="1"/>
            <a:r>
              <a:rPr lang="bg-BG" sz="2800" dirty="0"/>
              <a:t>Протокол за комуникация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</a:t>
            </a:r>
            <a:r>
              <a:rPr lang="bg-BG" sz="2800" dirty="0"/>
              <a:t> в повечето случаи</a:t>
            </a:r>
            <a:endParaRPr lang="en-US" sz="2800" dirty="0"/>
          </a:p>
          <a:p>
            <a:pPr lvl="1"/>
            <a:r>
              <a:rPr lang="bg-BG" sz="2800" dirty="0"/>
              <a:t>Хост или IP адрес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www.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bg-BG" sz="2800" dirty="0"/>
              <a:t>Порт</a:t>
            </a:r>
            <a:r>
              <a:rPr lang="en-US" sz="2800" dirty="0"/>
              <a:t> (</a:t>
            </a:r>
            <a:r>
              <a:rPr lang="bg-BG" sz="2800" dirty="0"/>
              <a:t>стандартният порт е 80</a:t>
            </a:r>
            <a:r>
              <a:rPr lang="en-US" sz="2800" dirty="0"/>
              <a:t>) – </a:t>
            </a:r>
            <a:r>
              <a:rPr lang="bg-BG" sz="2800" dirty="0"/>
              <a:t>число в обхвата</a:t>
            </a:r>
            <a:r>
              <a:rPr lang="en-US" sz="2800" dirty="0"/>
              <a:t> [0…65535]</a:t>
            </a:r>
          </a:p>
          <a:p>
            <a:pPr lvl="1"/>
            <a:r>
              <a:rPr lang="bg-BG" sz="2800" dirty="0"/>
              <a:t>Път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/path/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bg-BG" sz="2800" dirty="0"/>
              <a:t>Низ за заявка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bg-BG" sz="2800" dirty="0"/>
              <a:t>Фрагмент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Uniform Resource Locator</a:t>
            </a:r>
            <a:r>
              <a:rPr lang="en-US" sz="3600" dirty="0"/>
              <a:t>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0412" y="1216803"/>
            <a:ext cx="10567985" cy="1478777"/>
            <a:chOff x="631827" y="1750203"/>
            <a:chExt cx="10567985" cy="1478777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6" y="1750203"/>
              <a:ext cx="10366376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1827" y="2526268"/>
              <a:ext cx="1282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Протокол</a:t>
              </a:r>
              <a:endParaRPr lang="en-GB" sz="2000" b="1" dirty="0"/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6064" y="2521095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Хост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58708" y="2521094"/>
              <a:ext cx="805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Порт</a:t>
              </a:r>
              <a:endParaRPr lang="en-GB" sz="2000" b="1" dirty="0"/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6478" y="2521094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Път</a:t>
              </a:r>
              <a:endParaRPr lang="en-GB" sz="2000" b="1" dirty="0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94612" y="2521094"/>
              <a:ext cx="1438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Низ за заявка</a:t>
              </a:r>
              <a:endParaRPr lang="en-GB" sz="2000" b="1" dirty="0"/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91057" y="2515117"/>
              <a:ext cx="1529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Фрагмент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AE50C3-A729-43A8-8A85-5DA6FC015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75AD-F67E-4ABA-9883-489C8E7E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Основи на </a:t>
            </a:r>
            <a:r>
              <a:rPr lang="en-US" dirty="0"/>
              <a:t>HTTP</a:t>
            </a:r>
          </a:p>
          <a:p>
            <a:r>
              <a:rPr lang="bg-BG" dirty="0"/>
              <a:t>Формуляри</a:t>
            </a:r>
            <a:endParaRPr lang="en-US" dirty="0"/>
          </a:p>
          <a:p>
            <a:r>
              <a:rPr lang="en-US" dirty="0"/>
              <a:t>URL</a:t>
            </a:r>
          </a:p>
          <a:p>
            <a:r>
              <a:rPr lang="en-US" dirty="0"/>
              <a:t>MIME </a:t>
            </a:r>
            <a:r>
              <a:rPr lang="bg-BG" dirty="0"/>
              <a:t>и типове медии</a:t>
            </a:r>
            <a:endParaRPr lang="en-US" dirty="0"/>
          </a:p>
          <a:p>
            <a:r>
              <a:rPr lang="en-US" dirty="0"/>
              <a:t>HTTP </a:t>
            </a:r>
            <a:r>
              <a:rPr lang="bg-BG" dirty="0"/>
              <a:t>Заявки</a:t>
            </a:r>
          </a:p>
          <a:p>
            <a:r>
              <a:rPr lang="en-US" dirty="0"/>
              <a:t>HTTP </a:t>
            </a:r>
            <a:r>
              <a:rPr lang="bg-BG" dirty="0"/>
              <a:t>Отговори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50A35-EB80-4803-BE4A-63DD054D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4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Съдържа данни, които не са част от структурата на пътя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Често използван при търсения и динамични страници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Частта от URL след въпросителен знак (?)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Множество параметри са разделени от разделители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Низове за заявки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26" y="4114800"/>
            <a:ext cx="970998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http://example.com/path/to/page?name=ferret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URL адресите са кодирани съгласно RFC 1738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Нерезервирани URL символи - нямат специално значение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Запазени знаци за URL - могат да имат специално значение в URL адреса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Запазените символи се избягват чрез процентно кодиране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Пространството е кодирано като "+" или "% 20"</a:t>
            </a: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Кодиране на URL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812" y="5545577"/>
            <a:ext cx="89916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BF3F1-1647-41BD-9BE4-BB41BBF1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28602"/>
            <a:ext cx="89916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BB63F8-F2A4-4007-8508-ECD041AC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12" y="4319344"/>
            <a:ext cx="89916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Всички останали знаци се избягват от </a:t>
            </a:r>
            <a:r>
              <a:rPr lang="bg-BG" b="1" dirty="0">
                <a:solidFill>
                  <a:srgbClr val="FFA72A"/>
                </a:solidFill>
              </a:rPr>
              <a:t>%</a:t>
            </a:r>
            <a:endParaRPr lang="en-US" b="1" dirty="0">
              <a:solidFill>
                <a:srgbClr val="FFA72A"/>
              </a:solidFill>
              <a:latin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Кодиране на URL </a:t>
            </a:r>
            <a:r>
              <a:rPr lang="en-US" dirty="0"/>
              <a:t>- </a:t>
            </a:r>
            <a:r>
              <a:rPr lang="bg-BG" dirty="0"/>
              <a:t>Примери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505" y="5739453"/>
            <a:ext cx="2881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Иван-</a:t>
            </a:r>
            <a:r>
              <a:rPr lang="ja-JP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241" y="5735519"/>
            <a:ext cx="834708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%D0%98%D0%B2%D0%B0%D0%BD</a:t>
            </a:r>
            <a:r>
              <a:rPr lang="de-D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-%E7%88%B1-mon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0389" y="5766109"/>
            <a:ext cx="343168" cy="389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145970"/>
              </p:ext>
            </p:extLst>
          </p:nvPr>
        </p:nvGraphicFramePr>
        <p:xfrm>
          <a:off x="531812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Знак</a:t>
                      </a:r>
                      <a:endParaRPr lang="en-GB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Кодиране на URL</a:t>
                      </a:r>
                      <a:endParaRPr lang="en-GB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662" y="3020602"/>
            <a:ext cx="3133500" cy="2582678"/>
          </a:xfrm>
          <a:prstGeom prst="wedgeRoundRectCallout">
            <a:avLst>
              <a:gd name="adj1" fmla="val -55302"/>
              <a:gd name="adj2" fmla="val 473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Всеки знак се преобразува в стойността му ASCII, представена като шестнадесетични цифри</a:t>
            </a:r>
            <a:endParaRPr lang="bg-BG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Валидни </a:t>
            </a:r>
            <a:r>
              <a:rPr lang="en-US" dirty="0"/>
              <a:t>URL</a:t>
            </a:r>
            <a:r>
              <a:rPr lang="bg-BG" dirty="0"/>
              <a:t> адреси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Невалидни </a:t>
            </a:r>
            <a:r>
              <a:rPr lang="en-US" dirty="0"/>
              <a:t>URL</a:t>
            </a:r>
            <a:r>
              <a:rPr lang="bg-BG" dirty="0"/>
              <a:t> адреси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Валидни и Невалидни URL Адреси -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3831" y="4890802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85914" y="3870446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/>
              <a:t>Би трябвало да е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</a:t>
            </a:r>
            <a:b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0370" y="5543477"/>
            <a:ext cx="3803242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/>
              <a:t>Би трябвало да е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0C626B-45F7-43E2-800D-878CF7DC1D54}"/>
              </a:ext>
            </a:extLst>
          </p:cNvPr>
          <p:cNvSpPr/>
          <p:nvPr/>
        </p:nvSpPr>
        <p:spPr>
          <a:xfrm>
            <a:off x="5961062" y="4866357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D3AAD0-8177-4E51-B871-A7A655C08CE8}"/>
              </a:ext>
            </a:extLst>
          </p:cNvPr>
          <p:cNvSpPr/>
          <p:nvPr/>
        </p:nvSpPr>
        <p:spPr>
          <a:xfrm>
            <a:off x="5957164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3" grpId="0" animBg="1"/>
      <p:bldP spid="14" grpId="0" animBg="1"/>
      <p:bldP spid="8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800600"/>
            <a:ext cx="10263928" cy="820600"/>
          </a:xfrm>
        </p:spPr>
        <p:txBody>
          <a:bodyPr/>
          <a:lstStyle/>
          <a:p>
            <a:r>
              <a:rPr lang="en-US" dirty="0"/>
              <a:t>MIME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типове медии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40" y="1143000"/>
            <a:ext cx="4214072" cy="32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Интернет стандарт за кодиране на ресурси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Първоначално разработен за прикачени файлове по имейл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Използва се в много интернет протоколи като HTTP и SMTP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177" y="3657600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bg-BG" sz="2800" dirty="0"/>
              <a:t>тип медия на съдържанието на съобщението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text/html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image/gif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application/pdf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bg-BG" sz="2800" dirty="0"/>
              <a:t>определя стила на представяне</a:t>
            </a:r>
            <a:endParaRPr lang="en-US" sz="2800" dirty="0"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attachment;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filename=logo.jpg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Многочастни съобщения - множество ресурси в един документ</a:t>
            </a:r>
            <a:endParaRPr lang="en-US" sz="3000" dirty="0"/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Концепции на </a:t>
            </a:r>
            <a:r>
              <a:rPr lang="en-US" dirty="0"/>
              <a:t>MIME</a:t>
            </a:r>
          </a:p>
        </p:txBody>
      </p:sp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197823"/>
              </p:ext>
            </p:extLst>
          </p:nvPr>
        </p:nvGraphicFramePr>
        <p:xfrm>
          <a:off x="1562100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MIME </a:t>
                      </a:r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</a:t>
                      </a:r>
                      <a:r>
                        <a:rPr lang="en-GB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 </a:t>
                      </a:r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Подтип</a:t>
                      </a:r>
                      <a:endParaRPr lang="en-GB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</a:t>
                      </a:r>
                      <a:endParaRPr lang="en-GB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JSON </a:t>
                      </a:r>
                      <a:r>
                        <a:rPr lang="bg-BG" sz="2800" dirty="0"/>
                        <a:t>данни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</a:t>
                      </a:r>
                      <a:r>
                        <a:rPr lang="bg-BG" sz="2800" noProof="1">
                          <a:effectLst/>
                        </a:rPr>
                        <a:t>снимка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</a:t>
                      </a:r>
                      <a:r>
                        <a:rPr lang="bg-BG" sz="2800" noProof="1">
                          <a:effectLst/>
                        </a:rPr>
                        <a:t>снимка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</a:t>
                      </a:r>
                      <a:r>
                        <a:rPr lang="bg-BG" sz="2800" baseline="0" noProof="1">
                          <a:effectLst/>
                        </a:rPr>
                        <a:t>видео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</a:t>
                      </a:r>
                      <a:r>
                        <a:rPr lang="bg-BG" sz="2800" noProof="1">
                          <a:effectLst/>
                        </a:rPr>
                        <a:t>документ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MIME типове медии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</a:t>
            </a:r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HTTP </a:t>
            </a:r>
            <a:r>
              <a:rPr lang="bg-BG" dirty="0"/>
              <a:t>заявка</a:t>
            </a:r>
            <a:r>
              <a:rPr lang="en-US" dirty="0"/>
              <a:t>?</a:t>
            </a:r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request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59" y="1752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Съобщение за заявка, изпратено от клиент, се състои от:</a:t>
            </a:r>
            <a:endParaRPr lang="en-US" dirty="0"/>
          </a:p>
          <a:p>
            <a:pPr lvl="1"/>
            <a:r>
              <a:rPr lang="bg-BG" dirty="0"/>
              <a:t>HTTP ред за заявка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Метод на заявка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URI (URL)</a:t>
            </a:r>
          </a:p>
          <a:p>
            <a:pPr lvl="2"/>
            <a:r>
              <a:rPr lang="bg-BG" dirty="0"/>
              <a:t>Версия на протокола</a:t>
            </a:r>
            <a:endParaRPr lang="en-US" dirty="0"/>
          </a:p>
          <a:p>
            <a:pPr lvl="1"/>
            <a:r>
              <a:rPr lang="en-US" dirty="0"/>
              <a:t>HTTP</a:t>
            </a:r>
            <a:r>
              <a:rPr lang="bg-BG" dirty="0"/>
              <a:t> хедър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Допълнителни </a:t>
            </a:r>
            <a:br>
              <a:rPr lang="en-US" dirty="0"/>
            </a:br>
            <a:r>
              <a:rPr lang="bg-BG" dirty="0"/>
              <a:t>параметри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Тяло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заявка </a:t>
            </a:r>
            <a:r>
              <a:rPr lang="en-US" dirty="0"/>
              <a:t>– </a:t>
            </a:r>
            <a:r>
              <a:rPr lang="bg-BG" dirty="0"/>
              <a:t>незадължителни данни, напр. публикувани формулярни полета</a:t>
            </a:r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съобщение за заявка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91442" y="3377630"/>
            <a:ext cx="1524000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757352" y="3377630"/>
            <a:ext cx="1904999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8698221" y="3377630"/>
            <a:ext cx="2743201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185290" y="3822010"/>
            <a:ext cx="1671122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5185290" y="4678908"/>
            <a:ext cx="1137722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5103812" y="3276600"/>
            <a:ext cx="64770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1" grpId="0" animBg="1"/>
      <p:bldP spid="4782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Основи на 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bg-BG" dirty="0"/>
              <a:t>Заявка и отговори</a:t>
            </a:r>
            <a:endParaRPr lang="en-US" dirty="0"/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59" y="1738312"/>
            <a:ext cx="5486400" cy="283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GET метод за заявка - Пример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8167" y="1398505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/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/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/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/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08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2" y="3769676"/>
            <a:ext cx="3810000" cy="522346"/>
          </a:xfrm>
          <a:prstGeom prst="wedgeRoundRectCallout">
            <a:avLst>
              <a:gd name="adj1" fmla="val -61816"/>
              <a:gd name="adj2" fmla="val 423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HTTP</a:t>
            </a:r>
            <a:r>
              <a:rPr lang="bg-BG" sz="2800" b="1" dirty="0"/>
              <a:t> ред на заявката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88" y="4769041"/>
            <a:ext cx="3990647" cy="555746"/>
          </a:xfrm>
          <a:prstGeom prst="wedgeRoundRectCallout">
            <a:avLst>
              <a:gd name="adj1" fmla="val -58016"/>
              <a:gd name="adj2" fmla="val -67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Хедър на </a:t>
            </a:r>
            <a:r>
              <a:rPr lang="bg-BG" sz="2800" b="1" dirty="0"/>
              <a:t>HTTP заявка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231" y="5999753"/>
            <a:ext cx="4724400" cy="585087"/>
          </a:xfrm>
          <a:prstGeom prst="wedgeRoundRectCallout">
            <a:avLst>
              <a:gd name="adj1" fmla="val -57805"/>
              <a:gd name="adj2" fmla="val -441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Тялото на заявката е празно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4367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49420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49420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Методът POST прехвърля данни в HTTP тялото</a:t>
            </a:r>
            <a:endParaRPr lang="en-US" dirty="0"/>
          </a:p>
          <a:p>
            <a:r>
              <a:rPr lang="bg-BG" dirty="0"/>
              <a:t>POST може да изпраща текстови и двоични данни, напр. качване на файлове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bg-BG" dirty="0"/>
              <a:t>метод за заявка - Пример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C7F5DFB-DCF9-4C9A-AE1A-DEEB81CFC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46D1D39-DF59-4081-BF80-BE3410E8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001" y="2941807"/>
            <a:ext cx="3282421" cy="555746"/>
          </a:xfrm>
          <a:prstGeom prst="wedgeRoundRectCallout">
            <a:avLst>
              <a:gd name="adj1" fmla="val -60807"/>
              <a:gd name="adj2" fmla="val -1244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HTTP</a:t>
            </a:r>
            <a:r>
              <a:rPr lang="bg-BG" b="1" dirty="0"/>
              <a:t> ред</a:t>
            </a:r>
            <a:r>
              <a:rPr lang="en-US" b="1" dirty="0"/>
              <a:t> </a:t>
            </a:r>
            <a:r>
              <a:rPr lang="bg-BG" b="1" dirty="0"/>
              <a:t>за заявка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561D18-0734-4681-9FA9-671208E7C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969" y="3857798"/>
            <a:ext cx="3562973" cy="555746"/>
          </a:xfrm>
          <a:prstGeom prst="wedgeRoundRectCallout">
            <a:avLst>
              <a:gd name="adj1" fmla="val -59296"/>
              <a:gd name="adj2" fmla="val -172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Хедър на </a:t>
            </a:r>
            <a:r>
              <a:rPr lang="bg-BG" b="1" dirty="0"/>
              <a:t>HTTP заявка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579E150-6318-47B1-9329-A47CA031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602" y="4855011"/>
            <a:ext cx="4137410" cy="1338626"/>
          </a:xfrm>
          <a:prstGeom prst="wedgeRoundRectCallout">
            <a:avLst>
              <a:gd name="adj1" fmla="val -60191"/>
              <a:gd name="adj2" fmla="val -4150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Тялото на заявката съхранява предоставените данни от формуляра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31379D-80AF-4CE6-ADB4-B3A5E398D660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D49828-5D7A-439A-A051-768162CBA69C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C0FFA4-1A5D-4C16-BDDE-6D73E6BC996D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HTTP </a:t>
            </a:r>
            <a:r>
              <a:rPr lang="bg-BG" dirty="0"/>
              <a:t>отговори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HTTP </a:t>
            </a:r>
            <a:r>
              <a:rPr lang="bg-BG" dirty="0"/>
              <a:t>отговор</a:t>
            </a:r>
            <a:r>
              <a:rPr lang="en-US" dirty="0"/>
              <a:t>?</a:t>
            </a:r>
          </a:p>
        </p:txBody>
      </p:sp>
      <p:pic>
        <p:nvPicPr>
          <p:cNvPr id="8194" name="Picture 2" descr="&amp;Rcy;&amp;iecy;&amp;zcy;&amp;ucy;&amp;lcy;&amp;tcy;&amp;acy;&amp;tcy; &amp;scy; &amp;icy;&amp;zcy;&amp;ocy;&amp;bcy;&amp;rcy;&amp;acy;&amp;zhcy;&amp;iecy;&amp;ncy;&amp;icy;&amp;iecy; &amp;zcy;&amp;acy; respons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782" y="1372814"/>
            <a:ext cx="3205353" cy="32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Съобщението за отговор, изпратено от HTTP сървъра, се състои от:</a:t>
            </a:r>
            <a:endParaRPr lang="en-US" dirty="0"/>
          </a:p>
          <a:p>
            <a:pPr lvl="1"/>
            <a:r>
              <a:rPr lang="bg-BG" dirty="0"/>
              <a:t>HTTP ред на състоянието на отговора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Версия на протокола</a:t>
            </a:r>
            <a:endParaRPr lang="en-US" dirty="0"/>
          </a:p>
          <a:p>
            <a:pPr lvl="2"/>
            <a:r>
              <a:rPr lang="bg-BG" dirty="0"/>
              <a:t>Код на състоянието</a:t>
            </a:r>
            <a:endParaRPr lang="en-US" dirty="0"/>
          </a:p>
          <a:p>
            <a:pPr lvl="2"/>
            <a:r>
              <a:rPr lang="bg-BG" dirty="0"/>
              <a:t>Текст на състоянието</a:t>
            </a:r>
            <a:endParaRPr lang="en-US" dirty="0"/>
          </a:p>
          <a:p>
            <a:pPr lvl="1"/>
            <a:r>
              <a:rPr lang="bg-BG" dirty="0"/>
              <a:t>Хедър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Предоставя метаданни за върнатия ресурс</a:t>
            </a:r>
            <a:endParaRPr lang="en-US" dirty="0"/>
          </a:p>
          <a:p>
            <a:pPr lvl="1"/>
            <a:r>
              <a:rPr lang="bg-BG" dirty="0"/>
              <a:t>Тяло на отговора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3"/>
            <a:r>
              <a:rPr lang="bg-BG" dirty="0"/>
              <a:t>Съдържанието на HTTP отговора (данни)</a:t>
            </a:r>
            <a:endParaRPr lang="en-US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съобщение за отговор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799013" y="2722652"/>
            <a:ext cx="2438400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237412" y="2722649"/>
            <a:ext cx="2438400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9661381" y="2722646"/>
            <a:ext cx="2362231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799013" y="3144321"/>
            <a:ext cx="1600199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758040" y="3926024"/>
            <a:ext cx="6898972" cy="380997"/>
          </a:xfrm>
          <a:prstGeom prst="roundRect">
            <a:avLst/>
          </a:prstGeom>
          <a:solidFill>
            <a:srgbClr val="643F07">
              <a:alpha val="95000"/>
            </a:srgb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4722812" y="2648384"/>
            <a:ext cx="7391400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10" grpId="0" animBg="1"/>
      <p:bldP spid="4823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Пример за HTTP отговор от уеб сървъра</a:t>
            </a:r>
            <a:r>
              <a:rPr lang="en-GB" dirty="0"/>
              <a:t>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отговор - Пример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6148" y="1828800"/>
            <a:ext cx="10253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0347" y="1577475"/>
            <a:ext cx="6407065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HTTP ред на състоянието на отговора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4207" y="3503322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Хедър на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отговора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99412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Тяло на 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</a:t>
            </a:r>
            <a:r>
              <a:rPr lang="bg-BG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отговора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6148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6148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4107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HTTP класове кодове за отговор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1xx</a:t>
            </a:r>
            <a:r>
              <a:rPr lang="en-US" dirty="0"/>
              <a:t>: </a:t>
            </a:r>
            <a:r>
              <a:rPr lang="bg-BG" dirty="0"/>
              <a:t>информационен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2xx</a:t>
            </a:r>
            <a:r>
              <a:rPr lang="en-US" dirty="0"/>
              <a:t>: </a:t>
            </a:r>
            <a:r>
              <a:rPr lang="bg-BG" dirty="0"/>
              <a:t>успешен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3xx</a:t>
            </a:r>
            <a:r>
              <a:rPr lang="en-US" dirty="0"/>
              <a:t>: </a:t>
            </a:r>
            <a:r>
              <a:rPr lang="bg-BG" dirty="0"/>
              <a:t>пренасочване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4xx</a:t>
            </a:r>
            <a:r>
              <a:rPr lang="en-US" dirty="0"/>
              <a:t>: </a:t>
            </a:r>
            <a:r>
              <a:rPr lang="bg-BG" dirty="0"/>
              <a:t>клиентска грешка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</a:t>
            </a:r>
            <a:r>
              <a:rPr lang="bg-BG" dirty="0"/>
              <a:t> </a:t>
            </a:r>
            <a:r>
              <a:rPr lang="en-US" dirty="0"/>
              <a:t>"401 Unauthorized",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5xx</a:t>
            </a:r>
            <a:r>
              <a:rPr lang="en-US" dirty="0"/>
              <a:t>: </a:t>
            </a:r>
            <a:r>
              <a:rPr lang="bg-BG" dirty="0"/>
              <a:t>грешка в сървъра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503 Service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Unavailable</a:t>
            </a:r>
            <a:r>
              <a:rPr lang="en-US" dirty="0"/>
              <a:t>")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кодове за отговор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r>
              <a:rPr lang="bg-BG" dirty="0"/>
              <a:t>Пример за HTTP отговор с резултат от грешка:</a:t>
            </a:r>
            <a:endParaRPr lang="en-US" dirty="0"/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отговор - Пример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1812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85012" y="1593548"/>
            <a:ext cx="3657600" cy="804222"/>
          </a:xfrm>
          <a:prstGeom prst="wedgeRoundRectCallout">
            <a:avLst>
              <a:gd name="adj1" fmla="val -59987"/>
              <a:gd name="adj2" fmla="val -1412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HTTP ред на състоянието на отговора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1812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1812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0876" y="4099289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90553" y="3452710"/>
            <a:ext cx="1585459" cy="1279472"/>
          </a:xfrm>
          <a:prstGeom prst="wedgeRoundRectCallout">
            <a:avLst>
              <a:gd name="adj1" fmla="val -94175"/>
              <a:gd name="adj2" fmla="val 572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HTTP</a:t>
            </a:r>
            <a:br>
              <a:rPr lang="bg-BG" b="1" dirty="0"/>
            </a:br>
            <a:r>
              <a:rPr lang="bg-BG" b="1" dirty="0"/>
              <a:t>тяло на отговора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80943" y="2521266"/>
            <a:ext cx="3352800" cy="650304"/>
          </a:xfrm>
          <a:prstGeom prst="wedgeRoundRectCallout">
            <a:avLst>
              <a:gd name="adj1" fmla="val -75128"/>
              <a:gd name="adj2" fmla="val 141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Хедър на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</a:t>
            </a: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отговора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HTTP GET заявява преместване на URL адрес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Следният HTTP отговор (301 Moved Permanently) казва на браузъра да поиска друг URL адрес: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Пренасочване на браузъра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http://mon.org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http://mon.bg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 хедъра Content-Type в отговора сървърът посочва как трябва да се обработва изхода</a:t>
            </a:r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</a:t>
            </a:r>
            <a:r>
              <a:rPr lang="bg-BG" dirty="0"/>
              <a:t>и</a:t>
            </a:r>
            <a:r>
              <a:rPr lang="en-US" dirty="0"/>
              <a:t>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2649" y="3453363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2300" y="2175426"/>
            <a:ext cx="5417112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UTF-8 кодирана HTML страница. Ще се покаже в браузъра.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Това ще изтегли PDF файл с името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3054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</a:t>
            </a:r>
            <a:r>
              <a:rPr lang="bg-BG" dirty="0"/>
              <a:t>Пример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5814" y="1580031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/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/>
              <a:t>Content-Disposition: inline</a:t>
            </a:r>
            <a:r>
              <a:rPr lang="bg-BG" noProof="1"/>
              <a:t> </a:t>
            </a:r>
            <a:r>
              <a:rPr lang="en-US" noProof="1"/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02" y="4223725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Работен </a:t>
            </a:r>
            <a:r>
              <a:rPr lang="bg-BG" dirty="0"/>
              <a:t>м</a:t>
            </a:r>
            <a:r>
              <a:rPr lang="ru-RU" dirty="0"/>
              <a:t>одел на уеб сървър</a:t>
            </a:r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Заявка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Отговор</a:t>
            </a:r>
            <a:endParaRPr lang="en-US" sz="2800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сървър</a:t>
            </a:r>
            <a:endParaRPr lang="en-US" sz="2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Уеб ресурси</a:t>
              </a:r>
              <a:endParaRPr lang="en-US" sz="28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клиент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Технология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БД</a:t>
              </a:r>
              <a:endParaRPr lang="en-US" sz="2800" dirty="0"/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4185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</a:t>
            </a:r>
            <a:r>
              <a:rPr lang="bg-BG" dirty="0"/>
              <a:t>Пример</a:t>
            </a:r>
            <a:r>
              <a:rPr lang="en-US" dirty="0"/>
              <a:t>(</a:t>
            </a:r>
            <a:r>
              <a:rPr lang="bg-BG" dirty="0"/>
              <a:t>2) </a:t>
            </a:r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49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3055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2571" y="1791153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/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/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/>
              <a:t>Content-Disposition: attachment;</a:t>
            </a:r>
            <a:r>
              <a:rPr lang="bg-BG" noProof="1"/>
              <a:t> </a:t>
            </a:r>
            <a:r>
              <a:rPr lang="en-US" noProof="1"/>
              <a:t>filename=example.txt</a:t>
            </a:r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5C9BA-EFF0-4B6E-BFCF-B0A0293B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Протокол</a:t>
            </a:r>
          </a:p>
        </p:txBody>
      </p:sp>
    </p:spTree>
    <p:extLst>
      <p:ext uri="{BB962C8B-B14F-4D97-AF65-F5344CB8AC3E}">
        <p14:creationId xmlns:p14="http://schemas.microsoft.com/office/powerpoint/2010/main" val="628631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45" y="5175404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Работен </a:t>
            </a:r>
            <a:r>
              <a:rPr lang="bg-BG" dirty="0"/>
              <a:t>м</a:t>
            </a:r>
            <a:r>
              <a:rPr lang="ru-RU" dirty="0"/>
              <a:t>одел на уеб сървър</a:t>
            </a:r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9154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Заявка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13899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Отговор</a:t>
            </a:r>
            <a:endParaRPr lang="en-US" sz="2800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3812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сървър</a:t>
            </a:r>
            <a:endParaRPr lang="en-US" sz="2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5087" y="4355956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Уеб ресурси</a:t>
              </a:r>
              <a:endParaRPr lang="en-US" sz="28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0264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клиент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8199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Технология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49572" y="4748845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БД</a:t>
              </a:r>
              <a:endParaRPr lang="en-US" sz="2800" dirty="0"/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2372" y="1600200"/>
            <a:ext cx="2881239" cy="2059408"/>
            <a:chOff x="10414397" y="1338745"/>
            <a:chExt cx="1787938" cy="118234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(</a:t>
            </a:r>
            <a:r>
              <a:rPr lang="en-US" dirty="0"/>
              <a:t>Hyper Text Transfer Protocol)</a:t>
            </a:r>
            <a:endParaRPr lang="bg-BG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c 12"/>
          <p:cNvSpPr/>
          <p:nvPr/>
        </p:nvSpPr>
        <p:spPr>
          <a:xfrm rot="5400000">
            <a:off x="3810111" y="74501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7612" y="4314033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67501"/>
              <a:gd name="adj4" fmla="val 118188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0512" y="4733751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40001"/>
              <a:gd name="adj4" fmla="val 136014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6794" y="51534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92501"/>
              <a:gd name="adj4" fmla="val 152971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4412" y="55715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247501"/>
              <a:gd name="adj4" fmla="val 159058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6212" y="4314033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67501"/>
              <a:gd name="adj4" fmla="val 118188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1412" y="4733751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40001"/>
              <a:gd name="adj4" fmla="val 136014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6612" y="51534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92501"/>
              <a:gd name="adj4" fmla="val 152971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7999412" y="55715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247501"/>
              <a:gd name="adj4" fmla="val 159058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5212" y="5504336"/>
            <a:ext cx="2286000" cy="896464"/>
          </a:xfrm>
          <a:prstGeom prst="flowChartAlternateProcess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2044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2635" y="1942445"/>
            <a:ext cx="2133600" cy="790131"/>
          </a:xfrm>
          <a:prstGeom prst="flowChartAlternateProcess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</a:p>
        </p:txBody>
      </p:sp>
      <p:sp>
        <p:nvSpPr>
          <p:cNvPr id="31" name="Flowchart: Alternate Process 30"/>
          <p:cNvSpPr/>
          <p:nvPr/>
        </p:nvSpPr>
        <p:spPr>
          <a:xfrm>
            <a:off x="6132512" y="1942444"/>
            <a:ext cx="2133600" cy="790131"/>
          </a:xfrm>
          <a:prstGeom prst="flowChartAlternateProcess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Отговор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84612" y="1752600"/>
            <a:ext cx="1752600" cy="0"/>
          </a:xfrm>
          <a:prstGeom prst="straightConnector1">
            <a:avLst/>
          </a:prstGeom>
          <a:ln w="28575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246812" y="1752600"/>
            <a:ext cx="1828800" cy="0"/>
          </a:xfrm>
          <a:prstGeom prst="straightConnector1">
            <a:avLst/>
          </a:prstGeom>
          <a:ln w="28575"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/>
              <a:t> </a:t>
            </a:r>
            <a:r>
              <a:rPr lang="bg-BG" dirty="0"/>
              <a:t> дефинира методи за посочване на желаното действие, което трябва да се извърши върху идентифицирания ресурс</a:t>
            </a:r>
            <a:endParaRPr lang="en-GB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методи за заявка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33773"/>
              </p:ext>
            </p:extLst>
          </p:nvPr>
        </p:nvGraphicFramePr>
        <p:xfrm>
          <a:off x="1901824" y="2971800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GB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</a:t>
                      </a:r>
                      <a:endParaRPr lang="en-GB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/>
                        <a:t>Извличане / зареждане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dirty="0"/>
                        <a:t>Създаване / съхраняване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dirty="0"/>
                        <a:t>Актуализиране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/>
                        <a:t>Премахване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1934098" y="3590364"/>
            <a:ext cx="763588" cy="457200"/>
          </a:xfrm>
          <a:prstGeom prst="roundRect">
            <a:avLst/>
          </a:prstGeom>
          <a:solidFill>
            <a:srgbClr val="643F07">
              <a:alpha val="50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934098" y="4101354"/>
            <a:ext cx="992188" cy="457200"/>
          </a:xfrm>
          <a:prstGeom prst="roundRect">
            <a:avLst/>
          </a:prstGeom>
          <a:solidFill>
            <a:srgbClr val="643F07">
              <a:alpha val="50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3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bg-BG" dirty="0"/>
              <a:t>заявка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bg-BG" dirty="0"/>
              <a:t>отговор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общуване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503612" y="3413656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0812" y="4953000"/>
            <a:ext cx="4032931" cy="998230"/>
          </a:xfrm>
          <a:prstGeom prst="wedgeRoundRectCallout">
            <a:avLst>
              <a:gd name="adj1" fmla="val -121106"/>
              <a:gd name="adj2" fmla="val -127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Правият ред обозначава края на хедъра на отговора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03612" y="13920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www.mon.bg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81231" y="2057153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/>
              <a:t>Празният ред обозначава края на хедъра на заявката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10576"/>
            <a:ext cx="9832319" cy="820600"/>
          </a:xfrm>
        </p:spPr>
        <p:txBody>
          <a:bodyPr/>
          <a:lstStyle/>
          <a:p>
            <a:r>
              <a:rPr lang="bg-BG" dirty="0"/>
              <a:t>Инструменти за разработчици</a:t>
            </a:r>
            <a:endParaRPr lang="en-US" dirty="0"/>
          </a:p>
        </p:txBody>
      </p:sp>
      <p:pic>
        <p:nvPicPr>
          <p:cNvPr id="4098" name="Picture 2" descr="Tools PNG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59" y="1072968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02.HTTP протокол</Template>
  <TotalTime>16809</TotalTime>
  <Words>2388</Words>
  <Application>Microsoft Office PowerPoint</Application>
  <PresentationFormat>По избор</PresentationFormat>
  <Paragraphs>439</Paragraphs>
  <Slides>42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HTTP Протокол</vt:lpstr>
      <vt:lpstr>Съдържание</vt:lpstr>
      <vt:lpstr>Основи на HTTP</vt:lpstr>
      <vt:lpstr>Работен модел на уеб сървър</vt:lpstr>
      <vt:lpstr>Работен модел на уеб сървър</vt:lpstr>
      <vt:lpstr>HTTP (Hyper Text Transfer Protocol)</vt:lpstr>
      <vt:lpstr>HTTP методи за заявка</vt:lpstr>
      <vt:lpstr>HTTP общуване: Пример</vt:lpstr>
      <vt:lpstr>Инструменти за разработчици</vt:lpstr>
      <vt:lpstr>Browser Dev Tools </vt:lpstr>
      <vt:lpstr>Добавки към браузъра</vt:lpstr>
      <vt:lpstr>Desktop инструменти</vt:lpstr>
      <vt:lpstr>HTML формуляри</vt:lpstr>
      <vt:lpstr>HTML формуляри - атрибутът "Action"</vt:lpstr>
      <vt:lpstr>HTML формуляри – атрибутът "Method"</vt:lpstr>
      <vt:lpstr>HTML формуляри – атрибутът "Method"  (2)</vt:lpstr>
      <vt:lpstr>Данни за формуляр, кодирани в URL адрес</vt:lpstr>
      <vt:lpstr>URL</vt:lpstr>
      <vt:lpstr>Uniform Resource Locator (URL)</vt:lpstr>
      <vt:lpstr>Низове за заявки в C# </vt:lpstr>
      <vt:lpstr>Кодиране на URL</vt:lpstr>
      <vt:lpstr>Кодиране на URL - Примери</vt:lpstr>
      <vt:lpstr>Валидни и Невалидни URL Адреси - Примери</vt:lpstr>
      <vt:lpstr>MIME и типове медии</vt:lpstr>
      <vt:lpstr>Какво е MIME?</vt:lpstr>
      <vt:lpstr>Концепции на MIME</vt:lpstr>
      <vt:lpstr>Общи MIME типове медии</vt:lpstr>
      <vt:lpstr>HTTP заявки</vt:lpstr>
      <vt:lpstr>HTTP съобщение за заявка</vt:lpstr>
      <vt:lpstr>GET метод за заявка - Пример</vt:lpstr>
      <vt:lpstr>POST метод за заявка - Пример</vt:lpstr>
      <vt:lpstr>HTTP отговори</vt:lpstr>
      <vt:lpstr>HTTP съобщение за отговор</vt:lpstr>
      <vt:lpstr>HTTP отговор - Пример</vt:lpstr>
      <vt:lpstr>HTTP кодове за отговор</vt:lpstr>
      <vt:lpstr>HTTP отговор - Пример</vt:lpstr>
      <vt:lpstr>Пренасочване на браузъра</vt:lpstr>
      <vt:lpstr>Content-Type и Disposition</vt:lpstr>
      <vt:lpstr>Content-Disposition – Пример</vt:lpstr>
      <vt:lpstr>Content-Disposition – Пример(2) </vt:lpstr>
      <vt:lpstr>HTTP Протокол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- HTTP Protocol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Course Page - https://softuni.bg/courses/csharp-web-development-basics</dc:description>
  <cp:lastModifiedBy>Danail Iliew</cp:lastModifiedBy>
  <cp:revision>639</cp:revision>
  <dcterms:created xsi:type="dcterms:W3CDTF">2014-01-02T17:00:34Z</dcterms:created>
  <dcterms:modified xsi:type="dcterms:W3CDTF">2019-11-22T09:00:08Z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