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68"/>
  </p:notesMasterIdLst>
  <p:handoutMasterIdLst>
    <p:handoutMasterId r:id="rId69"/>
  </p:handoutMasterIdLst>
  <p:sldIdLst>
    <p:sldId id="616" r:id="rId3"/>
    <p:sldId id="611" r:id="rId4"/>
    <p:sldId id="404" r:id="rId5"/>
    <p:sldId id="435" r:id="rId6"/>
    <p:sldId id="420" r:id="rId7"/>
    <p:sldId id="412" r:id="rId8"/>
    <p:sldId id="409" r:id="rId9"/>
    <p:sldId id="410" r:id="rId10"/>
    <p:sldId id="411" r:id="rId11"/>
    <p:sldId id="413" r:id="rId12"/>
    <p:sldId id="414" r:id="rId13"/>
    <p:sldId id="415" r:id="rId14"/>
    <p:sldId id="421" r:id="rId15"/>
    <p:sldId id="418" r:id="rId16"/>
    <p:sldId id="408" r:id="rId17"/>
    <p:sldId id="416" r:id="rId18"/>
    <p:sldId id="417" r:id="rId19"/>
    <p:sldId id="423" r:id="rId20"/>
    <p:sldId id="422" r:id="rId21"/>
    <p:sldId id="475" r:id="rId22"/>
    <p:sldId id="476" r:id="rId23"/>
    <p:sldId id="478" r:id="rId24"/>
    <p:sldId id="484" r:id="rId25"/>
    <p:sldId id="481" r:id="rId26"/>
    <p:sldId id="482" r:id="rId27"/>
    <p:sldId id="483" r:id="rId28"/>
    <p:sldId id="520" r:id="rId29"/>
    <p:sldId id="485" r:id="rId30"/>
    <p:sldId id="489" r:id="rId31"/>
    <p:sldId id="434" r:id="rId32"/>
    <p:sldId id="499" r:id="rId33"/>
    <p:sldId id="500" r:id="rId34"/>
    <p:sldId id="501" r:id="rId35"/>
    <p:sldId id="502" r:id="rId36"/>
    <p:sldId id="503" r:id="rId37"/>
    <p:sldId id="505" r:id="rId38"/>
    <p:sldId id="506" r:id="rId39"/>
    <p:sldId id="510" r:id="rId40"/>
    <p:sldId id="511" r:id="rId41"/>
    <p:sldId id="436" r:id="rId42"/>
    <p:sldId id="437" r:id="rId43"/>
    <p:sldId id="438" r:id="rId44"/>
    <p:sldId id="495" r:id="rId45"/>
    <p:sldId id="496" r:id="rId46"/>
    <p:sldId id="457" r:id="rId47"/>
    <p:sldId id="458" r:id="rId48"/>
    <p:sldId id="459" r:id="rId49"/>
    <p:sldId id="460" r:id="rId50"/>
    <p:sldId id="440" r:id="rId51"/>
    <p:sldId id="490" r:id="rId52"/>
    <p:sldId id="491" r:id="rId53"/>
    <p:sldId id="443" r:id="rId54"/>
    <p:sldId id="512" r:id="rId55"/>
    <p:sldId id="513" r:id="rId56"/>
    <p:sldId id="514" r:id="rId57"/>
    <p:sldId id="442" r:id="rId58"/>
    <p:sldId id="515" r:id="rId59"/>
    <p:sldId id="444" r:id="rId60"/>
    <p:sldId id="445" r:id="rId61"/>
    <p:sldId id="446" r:id="rId62"/>
    <p:sldId id="447" r:id="rId63"/>
    <p:sldId id="448" r:id="rId64"/>
    <p:sldId id="403" r:id="rId65"/>
    <p:sldId id="612" r:id="rId66"/>
    <p:sldId id="615" r:id="rId6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869BFB0-2A68-4789-A0A8-AA910657877A}">
          <p14:sldIdLst>
            <p14:sldId id="616"/>
            <p14:sldId id="611"/>
            <p14:sldId id="404"/>
            <p14:sldId id="435"/>
            <p14:sldId id="420"/>
            <p14:sldId id="412"/>
            <p14:sldId id="409"/>
            <p14:sldId id="410"/>
            <p14:sldId id="411"/>
            <p14:sldId id="413"/>
            <p14:sldId id="414"/>
            <p14:sldId id="415"/>
            <p14:sldId id="421"/>
            <p14:sldId id="418"/>
            <p14:sldId id="408"/>
            <p14:sldId id="416"/>
            <p14:sldId id="417"/>
            <p14:sldId id="423"/>
            <p14:sldId id="422"/>
            <p14:sldId id="475"/>
            <p14:sldId id="476"/>
            <p14:sldId id="478"/>
            <p14:sldId id="484"/>
            <p14:sldId id="481"/>
            <p14:sldId id="482"/>
            <p14:sldId id="483"/>
            <p14:sldId id="520"/>
            <p14:sldId id="485"/>
            <p14:sldId id="489"/>
            <p14:sldId id="434"/>
            <p14:sldId id="499"/>
            <p14:sldId id="500"/>
            <p14:sldId id="501"/>
            <p14:sldId id="502"/>
            <p14:sldId id="503"/>
            <p14:sldId id="505"/>
            <p14:sldId id="506"/>
            <p14:sldId id="510"/>
            <p14:sldId id="511"/>
            <p14:sldId id="436"/>
            <p14:sldId id="437"/>
            <p14:sldId id="438"/>
            <p14:sldId id="495"/>
            <p14:sldId id="496"/>
            <p14:sldId id="457"/>
            <p14:sldId id="458"/>
            <p14:sldId id="459"/>
            <p14:sldId id="460"/>
            <p14:sldId id="440"/>
            <p14:sldId id="490"/>
            <p14:sldId id="491"/>
            <p14:sldId id="443"/>
            <p14:sldId id="512"/>
            <p14:sldId id="513"/>
            <p14:sldId id="514"/>
            <p14:sldId id="442"/>
            <p14:sldId id="515"/>
            <p14:sldId id="444"/>
            <p14:sldId id="445"/>
            <p14:sldId id="446"/>
            <p14:sldId id="447"/>
            <p14:sldId id="448"/>
          </p14:sldIdLst>
        </p14:section>
        <p14:section name="Заключение" id="{CAD93B16-9430-4CD6-BD17-69844E1E5D8E}">
          <p14:sldIdLst>
            <p14:sldId id="403"/>
            <p14:sldId id="612"/>
            <p14:sldId id="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C0E"/>
    <a:srgbClr val="6B854E"/>
    <a:srgbClr val="FBEEDC"/>
    <a:srgbClr val="F8DC9E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0" autoAdjust="0"/>
    <p:restoredTop sz="83842" autoAdjust="0"/>
  </p:normalViewPr>
  <p:slideViewPr>
    <p:cSldViewPr>
      <p:cViewPr varScale="1">
        <p:scale>
          <a:sx n="100" d="100"/>
          <a:sy n="100" d="100"/>
        </p:scale>
        <p:origin x="762" y="7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80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11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97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4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78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72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4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91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</a:t>
            </a:r>
            <a:r>
              <a:rPr lang="en-GB" baseline="0" dirty="0"/>
              <a:t> you can see, you can define margins on specific sides with the appropriate properties (e.g. margin-right: 5px). But you can also define them in the “margin” property in the following way:</a:t>
            </a:r>
            <a:br>
              <a:rPr lang="en-GB" baseline="0" dirty="0"/>
            </a:br>
            <a:r>
              <a:rPr lang="en-GB" baseline="0" dirty="0"/>
              <a:t>~ margin: 30px 60px; // This means: The margin on the top and the bottom should be 30 pixels, and on the left and the right – 60 pixels.</a:t>
            </a:r>
          </a:p>
          <a:p>
            <a:r>
              <a:rPr lang="en-GB" baseline="0" dirty="0"/>
              <a:t>~ margin: 30px 45px 60px; // The margin on the top should be 30 pixels, the left and right should be 45 pixels, and the bottom should be 60 pixels.</a:t>
            </a:r>
          </a:p>
          <a:p>
            <a:r>
              <a:rPr lang="en-GB" baseline="0" dirty="0"/>
              <a:t>~ margin: 15px 30px 45px 60px // The margin on the top should be 15 pixels, the right – 30 pixels, bottom – 45 pixels, left – 60 pixels.</a:t>
            </a:r>
          </a:p>
          <a:p>
            <a:r>
              <a:rPr lang="en-GB" baseline="0" dirty="0"/>
              <a:t>Note that you mustn’t put any other separator than space.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8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</a:t>
            </a:r>
            <a:r>
              <a:rPr lang="en-GB" baseline="0" dirty="0"/>
              <a:t> you can see, you can define margins on specific sides with the appropriate properties (e.g. margin-right: 5px). </a:t>
            </a:r>
            <a:r>
              <a:rPr lang="en-GB" i="1" baseline="0" dirty="0"/>
              <a:t> </a:t>
            </a:r>
            <a:r>
              <a:rPr lang="en-GB" i="0" baseline="0" dirty="0"/>
              <a:t>In order </a:t>
            </a:r>
            <a:r>
              <a:rPr lang="en-US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shorten the code, it is possible to specify all the margin properties in one property</a:t>
            </a:r>
            <a:r>
              <a:rPr lang="en-GB" baseline="0" dirty="0"/>
              <a:t>:</a:t>
            </a:r>
            <a:br>
              <a:rPr lang="en-GB" baseline="0" dirty="0"/>
            </a:br>
            <a:r>
              <a:rPr lang="en-GB" baseline="0" dirty="0"/>
              <a:t>~ margin: </a:t>
            </a:r>
            <a:r>
              <a:rPr lang="en-GB" b="1" baseline="0" dirty="0"/>
              <a:t>30px 60px</a:t>
            </a:r>
            <a:r>
              <a:rPr lang="en-GB" baseline="0" dirty="0"/>
              <a:t>; </a:t>
            </a:r>
            <a:r>
              <a:rPr lang="en-GB" b="0" i="1" baseline="0" dirty="0"/>
              <a:t>// This means: The margin on the top and the bottom should be 30 pixels, and on the left and the right – 60 pixels.</a:t>
            </a:r>
          </a:p>
          <a:p>
            <a:r>
              <a:rPr lang="en-GB" baseline="0" dirty="0"/>
              <a:t>~ margin: </a:t>
            </a:r>
            <a:r>
              <a:rPr lang="en-GB" b="1" baseline="0" dirty="0"/>
              <a:t>30px 45px 60px</a:t>
            </a:r>
            <a:r>
              <a:rPr lang="en-GB" baseline="0" dirty="0"/>
              <a:t>; </a:t>
            </a:r>
            <a:r>
              <a:rPr lang="en-GB" i="1" baseline="0" dirty="0"/>
              <a:t>// The margin on the top should be 30 pixels, the left and right should be 45 pixels, and the bottom should be 60 pixels.</a:t>
            </a:r>
          </a:p>
          <a:p>
            <a:r>
              <a:rPr lang="en-GB" baseline="0" dirty="0"/>
              <a:t>~ margin: </a:t>
            </a:r>
            <a:r>
              <a:rPr lang="en-GB" b="1" baseline="0" dirty="0"/>
              <a:t>15px 30px 45px 60px; </a:t>
            </a:r>
            <a:r>
              <a:rPr lang="en-GB" i="1" baseline="0" dirty="0"/>
              <a:t>// The margin on the top should be 15 pixels, the right – 30 pixels, bottom – 45 pixels, left – 60 pixels.</a:t>
            </a:r>
          </a:p>
          <a:p>
            <a:endParaRPr lang="en-GB" i="1" baseline="0" dirty="0"/>
          </a:p>
          <a:p>
            <a:r>
              <a:rPr lang="en-GB" baseline="0" dirty="0"/>
              <a:t>Note that you mustn’t put any other separator than space.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4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7894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3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http://google.org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64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723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99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93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46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62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67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73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79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http://google.org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1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0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Запознаване с </a:t>
            </a:r>
            <a:r>
              <a:rPr lang="en-US" dirty="0"/>
              <a:t>HTML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770862" cy="2524722"/>
            <a:chOff x="745783" y="3624633"/>
            <a:chExt cx="677086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472862" y="3666668"/>
              <a:ext cx="3043783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Интернет програмиране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028" y="1857286"/>
            <a:ext cx="7382341" cy="642054"/>
          </a:xfrm>
        </p:spPr>
        <p:txBody>
          <a:bodyPr/>
          <a:lstStyle/>
          <a:p>
            <a:r>
              <a:rPr lang="en-US" dirty="0"/>
              <a:t>Hypertext Markup Language</a:t>
            </a:r>
          </a:p>
        </p:txBody>
      </p:sp>
      <p:pic>
        <p:nvPicPr>
          <p:cNvPr id="12" name="Picture 14" descr="Резултат с изображение за html">
            <a:extLst>
              <a:ext uri="{FF2B5EF4-FFF2-40B4-BE49-F238E27FC236}">
                <a16:creationId xmlns:a16="http://schemas.microsoft.com/office/drawing/2014/main" id="{18770053-0EB8-4E88-93DA-48DE6D4A6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3711338"/>
            <a:ext cx="2460862" cy="246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Резултат с изображение">
            <a:extLst>
              <a:ext uri="{FF2B5EF4-FFF2-40B4-BE49-F238E27FC236}">
                <a16:creationId xmlns:a16="http://schemas.microsoft.com/office/drawing/2014/main" id="{9612CA38-0087-48D9-B69F-3CAEC4F1D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091" y="3711338"/>
            <a:ext cx="2048668" cy="246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45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Вашата първа </a:t>
            </a:r>
            <a:r>
              <a:rPr lang="en-GB" dirty="0"/>
              <a:t>HTML </a:t>
            </a:r>
            <a:r>
              <a:rPr lang="ru-RU" dirty="0"/>
              <a:t>страница – Пример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 Example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134035" y="3962400"/>
            <a:ext cx="3722377" cy="1524000"/>
          </a:xfrm>
          <a:prstGeom prst="wedgeRoundRectCallout">
            <a:avLst>
              <a:gd name="adj1" fmla="val -71872"/>
              <a:gd name="adj2" fmla="val -445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800" b="1" dirty="0"/>
              <a:t>Съдържа видимото съдържание на страницата</a:t>
            </a:r>
            <a:endParaRPr lang="bg-BG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74350"/>
          <a:stretch/>
        </p:blipFill>
        <p:spPr>
          <a:xfrm>
            <a:off x="7237411" y="1904999"/>
            <a:ext cx="3838575" cy="533401"/>
          </a:xfrm>
          <a:prstGeom prst="roundRect">
            <a:avLst>
              <a:gd name="adj" fmla="val 2728"/>
            </a:avLst>
          </a:prstGeom>
        </p:spPr>
      </p:pic>
    </p:spTree>
    <p:extLst>
      <p:ext uri="{BB962C8B-B14F-4D97-AF65-F5344CB8AC3E}">
        <p14:creationId xmlns:p14="http://schemas.microsoft.com/office/powerpoint/2010/main" val="365565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Вашата първа </a:t>
            </a:r>
            <a:r>
              <a:rPr lang="en-GB" dirty="0"/>
              <a:t>HTML </a:t>
            </a:r>
            <a:r>
              <a:rPr lang="ru-RU" dirty="0"/>
              <a:t>страница – Пример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 Example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 HTML!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2894012" y="4724400"/>
            <a:ext cx="3505200" cy="1194917"/>
          </a:xfrm>
          <a:prstGeom prst="wedgeRoundRectCallout">
            <a:avLst>
              <a:gd name="adj1" fmla="val -67232"/>
              <a:gd name="adj2" fmla="val -567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Дефинира голямо заглавие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30380"/>
          <a:stretch/>
        </p:blipFill>
        <p:spPr>
          <a:xfrm>
            <a:off x="7238282" y="1905001"/>
            <a:ext cx="3838575" cy="1447800"/>
          </a:xfrm>
          <a:prstGeom prst="roundRect">
            <a:avLst>
              <a:gd name="adj" fmla="val 2728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74350"/>
          <a:stretch/>
        </p:blipFill>
        <p:spPr>
          <a:xfrm>
            <a:off x="7237411" y="1904999"/>
            <a:ext cx="3838575" cy="533401"/>
          </a:xfrm>
          <a:prstGeom prst="roundRect">
            <a:avLst>
              <a:gd name="adj" fmla="val 2728"/>
            </a:avLst>
          </a:prstGeom>
        </p:spPr>
      </p:pic>
    </p:spTree>
    <p:extLst>
      <p:ext uri="{BB962C8B-B14F-4D97-AF65-F5344CB8AC3E}">
        <p14:creationId xmlns:p14="http://schemas.microsoft.com/office/powerpoint/2010/main" val="358689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Вашата първа </a:t>
            </a:r>
            <a:r>
              <a:rPr lang="en-GB" dirty="0"/>
              <a:t>HTML </a:t>
            </a:r>
            <a:r>
              <a:rPr lang="ru-RU" dirty="0"/>
              <a:t>страница – Пример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 Example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 HTML!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 describes formatted text using tags.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905000"/>
            <a:ext cx="3838575" cy="2079571"/>
          </a:xfrm>
          <a:prstGeom prst="roundRect">
            <a:avLst>
              <a:gd name="adj" fmla="val 2728"/>
            </a:avLst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4113212" y="5229884"/>
            <a:ext cx="3687155" cy="1295118"/>
          </a:xfrm>
          <a:prstGeom prst="wedgeRoundRectCallout">
            <a:avLst>
              <a:gd name="adj1" fmla="val -105729"/>
              <a:gd name="adj2" fmla="val -665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Дефинира параграф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30380"/>
          <a:stretch/>
        </p:blipFill>
        <p:spPr>
          <a:xfrm>
            <a:off x="7238282" y="1905001"/>
            <a:ext cx="3838575" cy="1447800"/>
          </a:xfrm>
          <a:prstGeom prst="roundRect">
            <a:avLst>
              <a:gd name="adj" fmla="val 2728"/>
            </a:avLst>
          </a:prstGeom>
        </p:spPr>
      </p:pic>
    </p:spTree>
    <p:extLst>
      <p:ext uri="{BB962C8B-B14F-4D97-AF65-F5344CB8AC3E}">
        <p14:creationId xmlns:p14="http://schemas.microsoft.com/office/powerpoint/2010/main" val="312439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Семантични тагове в </a:t>
            </a:r>
            <a:r>
              <a:rPr lang="en-US" dirty="0"/>
              <a:t>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В </a:t>
            </a:r>
            <a:r>
              <a:rPr lang="en-US" dirty="0"/>
              <a:t>HTML5 </a:t>
            </a:r>
            <a:r>
              <a:rPr lang="bg-BG" dirty="0"/>
              <a:t>има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семантични </a:t>
            </a:r>
            <a:r>
              <a:rPr lang="bg-BG" dirty="0"/>
              <a:t>тагове за оформление</a:t>
            </a:r>
            <a:endParaRPr lang="en-US" dirty="0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noProof="1">
                <a:solidFill>
                  <a:srgbClr val="EBFFD2"/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noProof="1">
                <a:solidFill>
                  <a:srgbClr val="EBFFD2"/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&lt;nav&gt;</a:t>
            </a:r>
            <a:r>
              <a:rPr lang="en-US" noProof="1">
                <a:solidFill>
                  <a:srgbClr val="EBFFD2"/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  <a:r>
              <a:rPr lang="en-US" noProof="1">
                <a:solidFill>
                  <a:srgbClr val="EBFFD2"/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856412" y="2514600"/>
            <a:ext cx="4648200" cy="3810000"/>
            <a:chOff x="531812" y="2286000"/>
            <a:chExt cx="4648200" cy="3810000"/>
          </a:xfrm>
        </p:grpSpPr>
        <p:sp>
          <p:nvSpPr>
            <p:cNvPr id="8" name="Rectangle 7"/>
            <p:cNvSpPr/>
            <p:nvPr/>
          </p:nvSpPr>
          <p:spPr>
            <a:xfrm>
              <a:off x="531812" y="2286000"/>
              <a:ext cx="4648200" cy="3810000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4212" y="3124200"/>
              <a:ext cx="4343400" cy="5334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Navigation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4212" y="3810000"/>
              <a:ext cx="2743200" cy="14478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Content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4212" y="5415280"/>
              <a:ext cx="4343400" cy="5334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Footer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79812" y="3810000"/>
              <a:ext cx="1447800" cy="14478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Sidebar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4212" y="2438400"/>
              <a:ext cx="4343400" cy="5334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Logo + Header</a:t>
              </a:r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812" y="2538948"/>
            <a:ext cx="579119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 … 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&lt;header&gt; … &lt;/header&gt;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&lt;nav&gt; … &lt;/nav&gt;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&lt;aside&gt; … &lt;/aside&gt;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&lt;section&gt; … 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&lt;footer&gt; … &lt;/footer&gt;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7673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Общи тагове в</a:t>
            </a:r>
            <a:r>
              <a:rPr lang="en-US" dirty="0"/>
              <a:t> HTML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692873"/>
          </a:xfrm>
        </p:spPr>
        <p:txBody>
          <a:bodyPr/>
          <a:lstStyle/>
          <a:p>
            <a:r>
              <a:rPr lang="bg-BG" dirty="0"/>
              <a:t>Често използвани тагове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355948" y="1325848"/>
            <a:ext cx="5066447" cy="2894339"/>
            <a:chOff x="3355948" y="1325848"/>
            <a:chExt cx="5066447" cy="2894339"/>
          </a:xfrm>
        </p:grpSpPr>
        <p:sp>
          <p:nvSpPr>
            <p:cNvPr id="8" name="TextBox 7"/>
            <p:cNvSpPr txBox="1"/>
            <p:nvPr/>
          </p:nvSpPr>
          <p:spPr>
            <a:xfrm rot="1008642">
              <a:off x="4055211" y="1858795"/>
              <a:ext cx="9941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&lt;div&gt;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20516259">
              <a:off x="5363366" y="3696967"/>
              <a:ext cx="13694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&lt;script&gt;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699201">
              <a:off x="3816310" y="3287475"/>
              <a:ext cx="15554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&lt;button&gt;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21098724">
              <a:off x="7707135" y="2704192"/>
              <a:ext cx="715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&lt;a&gt;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856118">
              <a:off x="3355948" y="2490187"/>
              <a:ext cx="1249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&lt;span&gt;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630690">
              <a:off x="7355297" y="2158688"/>
              <a:ext cx="7200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&lt;li&gt;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20050254">
              <a:off x="6395820" y="2439426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&lt;ul&gt;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21240044">
              <a:off x="6055547" y="1603556"/>
              <a:ext cx="16161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&lt;section&gt;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21110687">
              <a:off x="4993895" y="1325848"/>
              <a:ext cx="915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&lt;h1&gt;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255400">
              <a:off x="6645181" y="3102425"/>
              <a:ext cx="14859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&lt;strong&gt;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826208">
              <a:off x="4994512" y="2894448"/>
              <a:ext cx="1334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&lt;input&gt;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1718">
              <a:off x="5065345" y="2194557"/>
              <a:ext cx="10935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/>
                  </a:solidFill>
                </a:rPr>
                <a:t>&lt;img&gt;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5056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Заглавия</a:t>
            </a:r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90413" y="1066800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Заглавия</a:t>
            </a:r>
            <a:r>
              <a:rPr lang="en-US" sz="3200" dirty="0"/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ru-RU" sz="3200" dirty="0"/>
              <a:t>Заглавията помагат при структурата на страниците, както в Microsoft Word</a:t>
            </a:r>
          </a:p>
          <a:p>
            <a:r>
              <a:rPr lang="en-US" sz="3200" dirty="0"/>
              <a:t>Html </a:t>
            </a:r>
            <a:r>
              <a:rPr lang="ru-RU" sz="3200" dirty="0"/>
              <a:t>има шест различни HTML заглавия</a:t>
            </a:r>
            <a:endParaRPr lang="en-US" sz="3200" dirty="0"/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&lt;h1&gt;</a:t>
            </a:r>
            <a:r>
              <a:rPr lang="en-GB" dirty="0"/>
              <a:t> </a:t>
            </a:r>
            <a:r>
              <a:rPr lang="bg-BG" dirty="0"/>
              <a:t>определя най-важното заглавие.</a:t>
            </a:r>
            <a:endParaRPr lang="en-GB" dirty="0"/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&lt;h6&gt;</a:t>
            </a:r>
            <a:r>
              <a:rPr lang="en-GB" dirty="0"/>
              <a:t> </a:t>
            </a:r>
            <a:r>
              <a:rPr lang="bg-BG" dirty="0"/>
              <a:t>определя най-малко важното заглавие</a:t>
            </a:r>
            <a:r>
              <a:rPr lang="en-GB" dirty="0"/>
              <a:t>.</a:t>
            </a:r>
            <a:endParaRPr lang="en-US" sz="30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1600200"/>
            <a:ext cx="1051559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Heading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Biggest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 Heading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 Heading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 Smaller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&lt;/h3&gt;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&lt;h4&gt;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Fourth Heading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Smallest</a:t>
            </a:r>
            <a:r>
              <a:rPr lang="ru-RU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&lt;/h4&gt;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0630" r="61878" b="52223"/>
          <a:stretch/>
        </p:blipFill>
        <p:spPr>
          <a:xfrm>
            <a:off x="8362951" y="1751206"/>
            <a:ext cx="3554123" cy="19480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0630" r="61878" b="79118"/>
          <a:stretch/>
        </p:blipFill>
        <p:spPr>
          <a:xfrm>
            <a:off x="8373908" y="1751207"/>
            <a:ext cx="3535439" cy="5347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10657" r="61878" b="69170"/>
          <a:stretch/>
        </p:blipFill>
        <p:spPr>
          <a:xfrm>
            <a:off x="8373907" y="1747379"/>
            <a:ext cx="3535439" cy="10523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10631" r="61878" b="60025"/>
          <a:stretch/>
        </p:blipFill>
        <p:spPr>
          <a:xfrm>
            <a:off x="8362951" y="1604991"/>
            <a:ext cx="3554124" cy="153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3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Параграфи</a:t>
            </a:r>
            <a:r>
              <a:rPr lang="en-US" sz="3200" dirty="0"/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bg-BG" sz="3200" dirty="0"/>
              <a:t>Тагът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&lt;p&gt;</a:t>
            </a:r>
            <a:r>
              <a:rPr lang="en-US" sz="3200" dirty="0"/>
              <a:t> </a:t>
            </a:r>
            <a:r>
              <a:rPr lang="bg-BG" sz="3200" dirty="0"/>
              <a:t>дефинира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параграф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Тагът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&lt;br/&gt;</a:t>
            </a:r>
            <a:r>
              <a:rPr lang="en-US" sz="3200" dirty="0"/>
              <a:t> </a:t>
            </a:r>
            <a:r>
              <a:rPr lang="bg-BG" sz="3200" dirty="0"/>
              <a:t>дефинира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нов ред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bg-BG" dirty="0"/>
              <a:t>Параграфи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35025" y="1972851"/>
            <a:ext cx="105155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paragraph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 paragraph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ru-RU" sz="30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30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ru-RU" sz="30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empty line</a:t>
            </a:r>
            <a:r>
              <a:rPr lang="ru-RU" sz="30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--&gt;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 paragraph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795" y="1733384"/>
            <a:ext cx="2492828" cy="2543702"/>
          </a:xfrm>
          <a:prstGeom prst="roundRect">
            <a:avLst>
              <a:gd name="adj" fmla="val 1296"/>
            </a:avLst>
          </a:prstGeom>
        </p:spPr>
      </p:pic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776733" y="2401694"/>
            <a:ext cx="1912334" cy="652770"/>
          </a:xfrm>
          <a:prstGeom prst="wedgeRoundRectCallout">
            <a:avLst>
              <a:gd name="adj1" fmla="val -73118"/>
              <a:gd name="adj2" fmla="val 561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Коментар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8212" y="3021817"/>
            <a:ext cx="4038600" cy="44107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72284"/>
          <a:stretch/>
        </p:blipFill>
        <p:spPr>
          <a:xfrm>
            <a:off x="8857795" y="1733384"/>
            <a:ext cx="2492828" cy="705016"/>
          </a:xfrm>
          <a:prstGeom prst="roundRect">
            <a:avLst>
              <a:gd name="adj" fmla="val 1296"/>
            </a:avLst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b="48319"/>
          <a:stretch/>
        </p:blipFill>
        <p:spPr>
          <a:xfrm>
            <a:off x="8857795" y="1733384"/>
            <a:ext cx="2492828" cy="1314616"/>
          </a:xfrm>
          <a:prstGeom prst="roundRect">
            <a:avLst>
              <a:gd name="adj" fmla="val 1296"/>
            </a:avLst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b="21358"/>
          <a:stretch/>
        </p:blipFill>
        <p:spPr>
          <a:xfrm>
            <a:off x="8857795" y="1733384"/>
            <a:ext cx="2492828" cy="2000416"/>
          </a:xfrm>
          <a:prstGeom prst="roundRect">
            <a:avLst>
              <a:gd name="adj" fmla="val 1296"/>
            </a:avLst>
          </a:prstGeom>
        </p:spPr>
      </p:pic>
    </p:spTree>
    <p:extLst>
      <p:ext uri="{BB962C8B-B14F-4D97-AF65-F5344CB8AC3E}">
        <p14:creationId xmlns:p14="http://schemas.microsoft.com/office/powerpoint/2010/main" val="428045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bg-BG" dirty="0"/>
              <a:t>Булети и</a:t>
            </a:r>
            <a:r>
              <a:rPr lang="en-US" dirty="0"/>
              <a:t> </a:t>
            </a:r>
            <a:r>
              <a:rPr lang="bg-BG" dirty="0"/>
              <a:t>номерирани списъци</a:t>
            </a:r>
            <a:endParaRPr lang="en-US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279410" y="1208855"/>
            <a:ext cx="5119801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item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 item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 item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279410" y="3952055"/>
            <a:ext cx="5119801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One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Two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Three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209" y="1208855"/>
            <a:ext cx="4042244" cy="2370223"/>
          </a:xfrm>
          <a:prstGeom prst="roundRect">
            <a:avLst>
              <a:gd name="adj" fmla="val 1545"/>
            </a:avLst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209" y="3952055"/>
            <a:ext cx="4057284" cy="2372545"/>
          </a:xfrm>
          <a:prstGeom prst="roundRect">
            <a:avLst>
              <a:gd name="adj" fmla="val 1545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60985"/>
          <a:stretch/>
        </p:blipFill>
        <p:spPr>
          <a:xfrm>
            <a:off x="7141209" y="1208855"/>
            <a:ext cx="4042244" cy="924746"/>
          </a:xfrm>
          <a:prstGeom prst="roundRect">
            <a:avLst>
              <a:gd name="adj" fmla="val 1545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37289"/>
          <a:stretch/>
        </p:blipFill>
        <p:spPr>
          <a:xfrm>
            <a:off x="7141209" y="1208855"/>
            <a:ext cx="4042244" cy="1486382"/>
          </a:xfrm>
          <a:prstGeom prst="roundRect">
            <a:avLst>
              <a:gd name="adj" fmla="val 1545"/>
            </a:avLst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b="64235"/>
          <a:stretch/>
        </p:blipFill>
        <p:spPr>
          <a:xfrm>
            <a:off x="7141209" y="3952055"/>
            <a:ext cx="4057284" cy="848545"/>
          </a:xfrm>
          <a:prstGeom prst="roundRect">
            <a:avLst>
              <a:gd name="adj" fmla="val 1545"/>
            </a:avLst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b="38541"/>
          <a:stretch/>
        </p:blipFill>
        <p:spPr>
          <a:xfrm>
            <a:off x="7141209" y="3952055"/>
            <a:ext cx="4057284" cy="1458146"/>
          </a:xfrm>
          <a:prstGeom prst="roundRect">
            <a:avLst>
              <a:gd name="adj" fmla="val 1545"/>
            </a:avLst>
          </a:prstGeom>
        </p:spPr>
      </p:pic>
    </p:spTree>
    <p:extLst>
      <p:ext uri="{BB962C8B-B14F-4D97-AF65-F5344CB8AC3E}">
        <p14:creationId xmlns:p14="http://schemas.microsoft.com/office/powerpoint/2010/main" val="254517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Създават се с тага </a:t>
            </a:r>
            <a:r>
              <a:rPr lang="en-ZA" dirty="0"/>
              <a:t>&lt;a&gt;</a:t>
            </a:r>
          </a:p>
          <a:p>
            <a:endParaRPr lang="en-ZA" dirty="0"/>
          </a:p>
          <a:p>
            <a:r>
              <a:rPr lang="bg-BG" dirty="0"/>
              <a:t>Адресът се посочва в </a:t>
            </a:r>
            <a:r>
              <a:rPr lang="en-ZA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ZA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=""</a:t>
            </a:r>
            <a:r>
              <a:rPr lang="en-ZA" dirty="0"/>
              <a:t> </a:t>
            </a:r>
            <a:r>
              <a:rPr lang="bg-BG" dirty="0"/>
              <a:t>атрибута</a:t>
            </a:r>
            <a:endParaRPr lang="en-ZA" dirty="0"/>
          </a:p>
          <a:p>
            <a:endParaRPr lang="en-ZA" dirty="0"/>
          </a:p>
          <a:p>
            <a:r>
              <a:rPr lang="bg-BG" dirty="0"/>
              <a:t>Външна хипервръзка</a:t>
            </a:r>
            <a:endParaRPr lang="en-ZA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Хипервръзки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4716005"/>
            <a:ext cx="10867748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="https://google.bg"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Google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197" y="4624393"/>
            <a:ext cx="1895363" cy="715676"/>
          </a:xfrm>
          <a:prstGeom prst="roundRect">
            <a:avLst>
              <a:gd name="adj" fmla="val 4541"/>
            </a:avLst>
          </a:prstGeom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31812" y="1878132"/>
            <a:ext cx="10867748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&lt;a&gt;&lt;/a&gt;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812" y="3267289"/>
            <a:ext cx="10867748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="https://google.bg"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23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Връзка към същия уебсайт</a:t>
            </a:r>
            <a:endParaRPr lang="en-ZA" dirty="0"/>
          </a:p>
          <a:p>
            <a:endParaRPr lang="en-ZA" dirty="0"/>
          </a:p>
          <a:p>
            <a:endParaRPr lang="en-ZA" dirty="0"/>
          </a:p>
          <a:p>
            <a:pPr>
              <a:spcBef>
                <a:spcPts val="1800"/>
              </a:spcBef>
            </a:pPr>
            <a:r>
              <a:rPr lang="ru-RU" dirty="0"/>
              <a:t>Локалните връзки могат да сочат към една и съща страница</a:t>
            </a:r>
            <a:endParaRPr lang="en-ZA" dirty="0"/>
          </a:p>
          <a:p>
            <a:endParaRPr lang="en-ZA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Локални</a:t>
            </a:r>
            <a:r>
              <a:rPr lang="en-US" dirty="0"/>
              <a:t> </a:t>
            </a:r>
            <a:r>
              <a:rPr lang="bg-BG" dirty="0"/>
              <a:t>хипервръзки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7884" y="4248925"/>
            <a:ext cx="10867748" cy="1422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 id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Heading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ru-RU" sz="28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28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</a:t>
            </a:r>
            <a:r>
              <a:rPr lang="bg-BG" sz="28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голямо съдържание</a:t>
            </a:r>
            <a:r>
              <a:rPr lang="en-US" sz="28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ru-RU" sz="2800" b="1" i="1" noProof="1">
                <a:solidFill>
                  <a:srgbClr val="B2B2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  <a:endParaRPr lang="en-US" sz="26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 to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#top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target="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_self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"&gt;top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57884" y="1882925"/>
            <a:ext cx="10867748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="welcome.html"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Review "welcome.html"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644" y="2627301"/>
            <a:ext cx="4848225" cy="704850"/>
          </a:xfrm>
          <a:prstGeom prst="roundRect">
            <a:avLst>
              <a:gd name="adj" fmla="val 8018"/>
            </a:avLst>
          </a:prstGeom>
        </p:spPr>
      </p:pic>
      <p:sp>
        <p:nvSpPr>
          <p:cNvPr id="25" name="Bent Arrow 9"/>
          <p:cNvSpPr/>
          <p:nvPr/>
        </p:nvSpPr>
        <p:spPr>
          <a:xfrm>
            <a:off x="5535207" y="2693582"/>
            <a:ext cx="1113100" cy="572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757114" y="4215795"/>
            <a:ext cx="3048000" cy="2216552"/>
            <a:chOff x="8685212" y="3657600"/>
            <a:chExt cx="3368496" cy="2445152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85212" y="3657600"/>
              <a:ext cx="3368496" cy="2445152"/>
            </a:xfrm>
            <a:prstGeom prst="roundRect">
              <a:avLst>
                <a:gd name="adj" fmla="val 3786"/>
              </a:avLst>
            </a:prstGeom>
          </p:spPr>
        </p:pic>
        <p:sp>
          <p:nvSpPr>
            <p:cNvPr id="11" name="Curved Right Arrow 10"/>
            <p:cNvSpPr/>
            <p:nvPr/>
          </p:nvSpPr>
          <p:spPr>
            <a:xfrm flipH="1" flipV="1">
              <a:off x="10514012" y="3898100"/>
              <a:ext cx="387827" cy="196415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85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Основи на </a:t>
            </a:r>
            <a:r>
              <a:rPr lang="en-US" dirty="0"/>
              <a:t>HTML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Често използвани тагове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Формуляри в </a:t>
            </a:r>
            <a:r>
              <a:rPr lang="en-US" dirty="0"/>
              <a:t>HTML</a:t>
            </a: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CSS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dirty="0"/>
              <a:t>Изображенията са външни файлове, които се вмъкнати чрез &lt;img&gt; тага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Снимки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3" y="2438400"/>
            <a:ext cx="10515598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images/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google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-logo.png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368735" y="3737429"/>
            <a:ext cx="3448177" cy="652770"/>
          </a:xfrm>
          <a:prstGeom prst="wedgeRoundRectCallout">
            <a:avLst>
              <a:gd name="adj1" fmla="val -36211"/>
              <a:gd name="adj2" fmla="val -1004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Адрес към снимката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200" y="2977714"/>
            <a:ext cx="4495800" cy="44107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709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dirty="0"/>
              <a:t>Изображенията са външни файлове, които се вмъкнати чрез 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&lt;img&gt;</a:t>
            </a:r>
            <a:r>
              <a:rPr lang="ru-RU" sz="3200" dirty="0"/>
              <a:t> тага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Снимки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5" y="2343917"/>
            <a:ext cx="105155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images/Google-logo.png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alt="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Google logo (blue)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/&gt;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027613" y="4351340"/>
            <a:ext cx="3581400" cy="2285999"/>
          </a:xfrm>
          <a:prstGeom prst="wedgeRoundRectCallout">
            <a:avLst>
              <a:gd name="adj1" fmla="val -37248"/>
              <a:gd name="adj2" fmla="val -681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ru-RU" sz="2800" dirty="0">
                <a:solidFill>
                  <a:srgbClr val="FFFFFF"/>
                </a:solidFill>
              </a:rPr>
              <a:t>Алтернативен текст (показва се, ако изображението не се зареди)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0612" y="3326947"/>
            <a:ext cx="3657600" cy="44107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9909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dirty="0"/>
              <a:t>Изображенията са външни файлове, които се вмъкнати чрез 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&lt;img&gt;</a:t>
            </a:r>
            <a:r>
              <a:rPr lang="ru-RU" sz="3200" dirty="0"/>
              <a:t> тага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Снимки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5" y="2488376"/>
            <a:ext cx="105155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images/Google-logo.png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alt="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Google logo (blue)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width="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height="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313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3812" y="3886200"/>
            <a:ext cx="2438400" cy="8382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2284412" y="5014133"/>
            <a:ext cx="5029200" cy="1386667"/>
          </a:xfrm>
          <a:prstGeom prst="wedgeRoundRectCallout">
            <a:avLst>
              <a:gd name="adj1" fmla="val -34110"/>
              <a:gd name="adj2" fmla="val -759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Размери на изображението</a:t>
            </a:r>
            <a:br>
              <a:rPr lang="bg-BG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(</a:t>
            </a:r>
            <a:r>
              <a:rPr lang="bg-BG" sz="2800" dirty="0"/>
              <a:t>Измерва се в пиксели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44BB77-9FDC-41ED-B2F6-5C3FEE028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848" y="2488376"/>
            <a:ext cx="2819775" cy="237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52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141412" y="2057400"/>
            <a:ext cx="3810000" cy="1295400"/>
          </a:xfrm>
          <a:prstGeom prst="wedgeRoundRectCallout">
            <a:avLst>
              <a:gd name="adj1" fmla="val -34110"/>
              <a:gd name="adj2" fmla="val -759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/>
              <a:t>Таблиците са дефинирани с тага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812" y="1219200"/>
            <a:ext cx="1447800" cy="47478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943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1189216" y="2213126"/>
            <a:ext cx="3810000" cy="1022009"/>
          </a:xfrm>
          <a:prstGeom prst="wedgeRoundRectCallout">
            <a:avLst>
              <a:gd name="adj1" fmla="val -34110"/>
              <a:gd name="adj2" fmla="val -759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Дефинира ред в таблицата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1661983"/>
            <a:ext cx="838200" cy="47478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827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(3)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Firstname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Lastname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r>
              <a:rPr lang="en-US" sz="2800" b="1" dirty="0">
                <a:latin typeface="Consolas" panose="020B0609020204030204" pitchFamily="49" charset="0"/>
              </a:rPr>
              <a:t> 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Age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1522412" y="3771900"/>
            <a:ext cx="3048000" cy="990600"/>
          </a:xfrm>
          <a:prstGeom prst="wedgeRoundRectCallout">
            <a:avLst>
              <a:gd name="adj1" fmla="val -32158"/>
              <a:gd name="adj2" fmla="val -813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Дефинира заглавна клетка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 descr="https://i.gyazo.com/05890eb3beb868415df77cc8874e5a7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75412" y="3124200"/>
            <a:ext cx="4812626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293812" y="2971800"/>
            <a:ext cx="834154" cy="381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294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(4)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Firstname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Lastname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r>
              <a:rPr lang="en-US" sz="2800" b="1" dirty="0">
                <a:latin typeface="Consolas" panose="020B0609020204030204" pitchFamily="49" charset="0"/>
              </a:rPr>
              <a:t> 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Age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 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2800" b="1" dirty="0">
                <a:latin typeface="Consolas" panose="020B0609020204030204" pitchFamily="49" charset="0"/>
              </a:rPr>
              <a:t>Jill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2800" b="1" dirty="0">
                <a:latin typeface="Consolas" panose="020B0609020204030204" pitchFamily="49" charset="0"/>
              </a:rPr>
              <a:t>Smith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r>
              <a:rPr lang="en-US" sz="2800" b="1" dirty="0">
                <a:latin typeface="Consolas" panose="020B0609020204030204" pitchFamily="49" charset="0"/>
              </a:rPr>
              <a:t> 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2800" b="1" dirty="0">
                <a:latin typeface="Consolas" panose="020B0609020204030204" pitchFamily="49" charset="0"/>
              </a:rPr>
              <a:t>50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latin typeface="Consolas" panose="020B0609020204030204" pitchFamily="49" charset="0"/>
              </a:rPr>
              <a:t>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1370012" y="5686802"/>
            <a:ext cx="3429000" cy="838200"/>
          </a:xfrm>
          <a:prstGeom prst="wedgeRoundRectCallout">
            <a:avLst>
              <a:gd name="adj1" fmla="val -32158"/>
              <a:gd name="adj2" fmla="val -813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a table cell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074" name="Picture 2" descr="https://i.gyazo.com/05890eb3beb868415df77cc8874e5a7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3124200"/>
            <a:ext cx="481262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i.gyazo.com/05890eb3beb868415df77cc8874e5a7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75412" y="3124200"/>
            <a:ext cx="4812626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324179" y="5082286"/>
            <a:ext cx="807833" cy="381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215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Атрибути на таблица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05770" y="1138704"/>
            <a:ext cx="11353800" cy="54503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border="1"&gt;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&lt;th&gt;</a:t>
            </a:r>
            <a:r>
              <a:rPr lang="en-US" sz="2400" b="1" dirty="0">
                <a:latin typeface="Consolas" panose="020B0609020204030204" pitchFamily="49" charset="0"/>
              </a:rPr>
              <a:t>Month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&lt;th&gt;</a:t>
            </a:r>
            <a:r>
              <a:rPr lang="en-US" sz="2400" b="1" dirty="0">
                <a:latin typeface="Consolas" panose="020B0609020204030204" pitchFamily="49" charset="0"/>
              </a:rPr>
              <a:t>Savings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400" b="1" dirty="0">
                <a:latin typeface="Consolas" panose="020B0609020204030204" pitchFamily="49" charset="0"/>
              </a:rPr>
              <a:t>January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400" b="1" dirty="0">
                <a:latin typeface="Consolas" panose="020B0609020204030204" pitchFamily="49" charset="0"/>
              </a:rPr>
              <a:t>$100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400" b="1" dirty="0">
                <a:latin typeface="Consolas" panose="020B0609020204030204" pitchFamily="49" charset="0"/>
              </a:rPr>
              <a:t>February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400" b="1" dirty="0">
                <a:latin typeface="Consolas" panose="020B0609020204030204" pitchFamily="49" charset="0"/>
              </a:rPr>
              <a:t>$80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4812" y="1237418"/>
            <a:ext cx="1752600" cy="381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015463" y="2057400"/>
            <a:ext cx="3924300" cy="1295400"/>
          </a:xfrm>
          <a:prstGeom prst="wedgeRoundRectCallout">
            <a:avLst>
              <a:gd name="adj1" fmla="val -41102"/>
              <a:gd name="adj2" fmla="val -857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Определя дали границите на таблицата трябва да бъде видима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https://i.gyazo.com/8b830a015ccc424f052f6519071b7a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3581400"/>
            <a:ext cx="5481144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Атрибути на таблица (2)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800" b="1" dirty="0">
                <a:latin typeface="Consolas" panose="020B0609020204030204" pitchFamily="49" charset="0"/>
              </a:rPr>
              <a:t>Cell that spans two columns: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&lt;th&gt;</a:t>
            </a:r>
            <a:r>
              <a:rPr lang="en-US" sz="2800" b="1" dirty="0">
                <a:latin typeface="Consolas" panose="020B0609020204030204" pitchFamily="49" charset="0"/>
              </a:rPr>
              <a:t>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 colspan="</a:t>
            </a:r>
            <a:r>
              <a:rPr lang="en-US" sz="2800" b="1" dirty="0">
                <a:latin typeface="Consolas" panose="020B0609020204030204" pitchFamily="49" charset="0"/>
              </a:rPr>
              <a:t>2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800" b="1" dirty="0">
                <a:latin typeface="Consolas" panose="020B0609020204030204" pitchFamily="49" charset="0"/>
              </a:rPr>
              <a:t>Telephone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800" b="1" dirty="0">
                <a:latin typeface="Consolas" panose="020B0609020204030204" pitchFamily="49" charset="0"/>
              </a:rPr>
              <a:t>Bill Gates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800" b="1" dirty="0">
                <a:latin typeface="Consolas" panose="020B0609020204030204" pitchFamily="49" charset="0"/>
              </a:rPr>
              <a:t>55577854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800" b="1" dirty="0">
                <a:latin typeface="Consolas" panose="020B0609020204030204" pitchFamily="49" charset="0"/>
              </a:rPr>
              <a:t>55577855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122612" y="1752600"/>
            <a:ext cx="4243659" cy="838200"/>
          </a:xfrm>
          <a:prstGeom prst="wedgeRoundRectCallout">
            <a:avLst>
              <a:gd name="adj1" fmla="val -29621"/>
              <a:gd name="adj2" fmla="val 955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Дефинира колко колони ще обхваща клетката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098" name="Picture 2" descr="https://i.gyazo.com/fbbbe43e50b85188fe38a08ce49c6f4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3886200"/>
            <a:ext cx="513597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055812" y="2971800"/>
            <a:ext cx="2209800" cy="381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89412" y="3276600"/>
            <a:ext cx="3810000" cy="1524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99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Атрибути на таблица </a:t>
            </a:r>
            <a:r>
              <a:rPr lang="en-US" dirty="0"/>
              <a:t>(3)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03212" y="901836"/>
            <a:ext cx="11353800" cy="58196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&lt;th&gt;</a:t>
            </a:r>
            <a:r>
              <a:rPr lang="en-US" sz="2800" b="1" dirty="0">
                <a:latin typeface="Consolas" panose="020B0609020204030204" pitchFamily="49" charset="0"/>
              </a:rPr>
              <a:t>Name: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&lt;td&gt;</a:t>
            </a:r>
            <a:r>
              <a:rPr lang="en-US" sz="2800" b="1" dirty="0">
                <a:latin typeface="Consolas" panose="020B0609020204030204" pitchFamily="49" charset="0"/>
              </a:rPr>
              <a:t>Bill Gates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&lt;/tr&gt;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&lt;th rowspan="</a:t>
            </a:r>
            <a:r>
              <a:rPr lang="en-US" sz="2800" b="1" dirty="0">
                <a:latin typeface="Consolas" panose="020B0609020204030204" pitchFamily="49" charset="0"/>
              </a:rPr>
              <a:t>2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800" b="1" dirty="0">
                <a:latin typeface="Consolas" panose="020B0609020204030204" pitchFamily="49" charset="0"/>
              </a:rPr>
              <a:t>Telephone: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&lt;td&gt;</a:t>
            </a:r>
            <a:r>
              <a:rPr lang="en-US" sz="2800" b="1" dirty="0">
                <a:latin typeface="Consolas" panose="020B0609020204030204" pitchFamily="49" charset="0"/>
              </a:rPr>
              <a:t>55577854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&lt;/tr&gt;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&lt;td&gt;</a:t>
            </a:r>
            <a:r>
              <a:rPr lang="en-US" sz="2800" b="1" dirty="0">
                <a:latin typeface="Consolas" panose="020B0609020204030204" pitchFamily="49" charset="0"/>
              </a:rPr>
              <a:t>55577855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&lt;/tr&gt;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858282" y="4444552"/>
            <a:ext cx="4243659" cy="838200"/>
          </a:xfrm>
          <a:prstGeom prst="wedgeRoundRectCallout">
            <a:avLst>
              <a:gd name="adj1" fmla="val -41901"/>
              <a:gd name="adj2" fmla="val -1050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Определя колко редове ще обхваща клетката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79612" y="3621157"/>
            <a:ext cx="2209800" cy="381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026" name="Picture 2" descr="https://i.gyazo.com/c048e842d7f311efb31e17dcd1c8e3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228945"/>
            <a:ext cx="49911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427412" y="2819400"/>
            <a:ext cx="2743200" cy="8017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24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Основи на </a:t>
            </a:r>
            <a:r>
              <a:rPr lang="en-US" dirty="0"/>
              <a:t>HTML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HTML? </a:t>
            </a:r>
            <a:r>
              <a:rPr lang="bg-BG" dirty="0"/>
              <a:t>Основни тагове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14" descr="Резултат с изображение за htm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580" y="1143000"/>
            <a:ext cx="3509663" cy="350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534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форми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формите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позволяват на потребителя да попълва </a:t>
            </a:r>
            <a:br>
              <a:rPr lang="ru-RU" dirty="0"/>
            </a:br>
            <a:r>
              <a:rPr lang="ru-RU" dirty="0"/>
              <a:t>данни и да ги изпраща до сървъра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Полетата за вход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може да съдържат </a:t>
            </a:r>
            <a:br>
              <a:rPr lang="ru-RU" dirty="0"/>
            </a:br>
            <a:r>
              <a:rPr lang="ru-RU" dirty="0"/>
              <a:t>текст, номер, дата, радио бутон,</a:t>
            </a:r>
            <a:r>
              <a:rPr lang="en-US" dirty="0"/>
              <a:t> …</a:t>
            </a:r>
          </a:p>
          <a:p>
            <a:r>
              <a:rPr lang="ru-RU" dirty="0"/>
              <a:t>Създаване на форма за контакт</a:t>
            </a:r>
            <a:r>
              <a:rPr lang="en-US" dirty="0"/>
              <a:t>: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57236" y="4267200"/>
            <a:ext cx="1067117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First name: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name="firstname"&gt;&lt;br&gt;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Last name: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name="lastname"&gt;&lt;br&gt;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value="Submit"&gt;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7926"/>
          <a:stretch/>
        </p:blipFill>
        <p:spPr>
          <a:xfrm>
            <a:off x="8199423" y="1676400"/>
            <a:ext cx="3581400" cy="3011632"/>
          </a:xfrm>
          <a:prstGeom prst="roundRect">
            <a:avLst>
              <a:gd name="adj" fmla="val 2783"/>
            </a:avLst>
          </a:prstGeom>
        </p:spPr>
      </p:pic>
    </p:spTree>
    <p:extLst>
      <p:ext uri="{BB962C8B-B14F-4D97-AF65-F5344CB8AC3E}">
        <p14:creationId xmlns:p14="http://schemas.microsoft.com/office/powerpoint/2010/main" val="245084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типове вход </a:t>
            </a:r>
            <a:r>
              <a:rPr lang="en-US" dirty="0"/>
              <a:t>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&lt;p&gt;First name:&lt;/p&gt;</a:t>
            </a:r>
          </a:p>
          <a:p>
            <a:r>
              <a:rPr lang="en-US" sz="2800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value="First Name" /&gt;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dirty="0">
                <a:solidFill>
                  <a:srgbClr val="FBEEC9"/>
                </a:solidFill>
              </a:rPr>
              <a:t>. .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A4BA6-A953-4BE0-A514-925D94A63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407"/>
          <a:stretch/>
        </p:blipFill>
        <p:spPr>
          <a:xfrm>
            <a:off x="7004766" y="1447801"/>
            <a:ext cx="3966446" cy="2057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3BE665-5113-4002-AC39-F1304DB1B60D}"/>
              </a:ext>
            </a:extLst>
          </p:cNvPr>
          <p:cNvSpPr/>
          <p:nvPr/>
        </p:nvSpPr>
        <p:spPr>
          <a:xfrm>
            <a:off x="2208212" y="2103620"/>
            <a:ext cx="2286000" cy="47478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55657ECE-D8EB-462E-B646-6FD01F473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766" y="3454252"/>
            <a:ext cx="3966446" cy="889147"/>
          </a:xfrm>
          <a:prstGeom prst="wedgeRoundRectCallout">
            <a:avLst>
              <a:gd name="adj1" fmla="val -48667"/>
              <a:gd name="adj2" fmla="val -1698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Определя поле за въвеждане на текст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9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типове вход </a:t>
            </a:r>
            <a:r>
              <a:rPr lang="en-US" dirty="0"/>
              <a:t>(</a:t>
            </a:r>
            <a:r>
              <a:rPr lang="bg-BG" dirty="0"/>
              <a:t>2)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&lt;p&gt;First name:&lt;/p&gt;</a:t>
            </a:r>
          </a:p>
          <a:p>
            <a:r>
              <a:rPr lang="en-US" sz="2800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value="First Name"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endParaRPr lang="en-US" sz="2800" noProof="1">
              <a:solidFill>
                <a:srgbClr val="FBEEC9"/>
              </a:solidFill>
            </a:endParaRPr>
          </a:p>
          <a:p>
            <a:endParaRPr lang="en-US" sz="28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noProof="1">
              <a:solidFill>
                <a:srgbClr val="FBEEC9"/>
              </a:solidFill>
            </a:endParaRPr>
          </a:p>
          <a:p>
            <a:endParaRPr lang="en-US" sz="28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noProof="1">
              <a:solidFill>
                <a:srgbClr val="FBEEC9"/>
              </a:solidFill>
            </a:endParaRPr>
          </a:p>
          <a:p>
            <a:endParaRPr lang="en-US" sz="28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>
                <a:solidFill>
                  <a:srgbClr val="FBEEC9"/>
                </a:solidFill>
              </a:rPr>
              <a:t>. . .</a:t>
            </a: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647920" y="3731458"/>
            <a:ext cx="3356846" cy="1744211"/>
          </a:xfrm>
          <a:prstGeom prst="wedgeRoundRectCallout">
            <a:avLst>
              <a:gd name="adj1" fmla="val -90830"/>
              <a:gd name="adj2" fmla="val -897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Текстът по подразбиране се показва в полето за въвеждане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93812" y="2514600"/>
            <a:ext cx="3657600" cy="47478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48407"/>
          <a:stretch/>
        </p:blipFill>
        <p:spPr>
          <a:xfrm>
            <a:off x="7004766" y="1447801"/>
            <a:ext cx="396644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65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типове вход </a:t>
            </a:r>
            <a:r>
              <a:rPr lang="en-US" dirty="0"/>
              <a:t>(3)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&lt;p&gt;First name:&lt;/p&gt;</a:t>
            </a:r>
          </a:p>
          <a:p>
            <a:r>
              <a:rPr lang="en-US" sz="2800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value="First Name"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&lt;p&gt;Last name:&lt;/p&gt;</a:t>
            </a:r>
          </a:p>
          <a:p>
            <a:r>
              <a:rPr lang="en-US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placeholder="Last Name"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endParaRPr lang="en-US" sz="2800" dirty="0">
              <a:solidFill>
                <a:srgbClr val="FBEEC9"/>
              </a:solidFill>
            </a:endParaRPr>
          </a:p>
          <a:p>
            <a:endParaRPr lang="en-US" sz="2800" dirty="0">
              <a:solidFill>
                <a:srgbClr val="FBEEC9"/>
              </a:solidFill>
            </a:endParaRPr>
          </a:p>
          <a:p>
            <a:endParaRPr lang="en-US" sz="2800" dirty="0">
              <a:solidFill>
                <a:srgbClr val="FBEEC9"/>
              </a:solidFill>
            </a:endParaRPr>
          </a:p>
          <a:p>
            <a:r>
              <a:rPr lang="bg-BG" sz="2800" dirty="0">
                <a:solidFill>
                  <a:srgbClr val="FBEEC9"/>
                </a:solidFill>
              </a:rPr>
              <a:t>  </a:t>
            </a:r>
            <a:r>
              <a:rPr lang="en-US" sz="2800" dirty="0">
                <a:solidFill>
                  <a:srgbClr val="FBEEC9"/>
                </a:solidFill>
              </a:rPr>
              <a:t>. . .</a:t>
            </a:r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7612" y="3810000"/>
            <a:ext cx="4648200" cy="47478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436812" y="4804898"/>
            <a:ext cx="4953000" cy="1492436"/>
          </a:xfrm>
          <a:prstGeom prst="wedgeRoundRectCallout">
            <a:avLst>
              <a:gd name="adj1" fmla="val -43036"/>
              <a:gd name="adj2" fmla="val -7344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Текст, който се визуализира, но се премахва при въвеждане от потребителя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48407"/>
          <a:stretch/>
        </p:blipFill>
        <p:spPr>
          <a:xfrm>
            <a:off x="7004766" y="1447801"/>
            <a:ext cx="3966446" cy="2057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23566"/>
          <a:stretch/>
        </p:blipFill>
        <p:spPr>
          <a:xfrm>
            <a:off x="7004766" y="1447801"/>
            <a:ext cx="396644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0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23566"/>
          <a:stretch/>
        </p:blipFill>
        <p:spPr>
          <a:xfrm>
            <a:off x="7004766" y="1447801"/>
            <a:ext cx="3966446" cy="304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типове вход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&lt;p&gt;First name:&lt;/p&gt;</a:t>
            </a:r>
          </a:p>
          <a:p>
            <a:r>
              <a:rPr lang="en-US" sz="2800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value="First Name"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&lt;p&gt;Last name:&lt;/p&gt;</a:t>
            </a:r>
          </a:p>
          <a:p>
            <a:r>
              <a:rPr lang="en-US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placeholder="Last Name"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&lt;p&gt;Password:&lt;/p&gt;</a:t>
            </a:r>
          </a:p>
          <a:p>
            <a:r>
              <a:rPr lang="en-US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type="password"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placeholder="Password" 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</a:t>
            </a:r>
            <a:r>
              <a:rPr lang="ru-RU" sz="2800" i="1" dirty="0">
                <a:solidFill>
                  <a:srgbClr val="B2B2B2"/>
                </a:solidFill>
              </a:rPr>
              <a:t>&lt;!</a:t>
            </a:r>
            <a:r>
              <a:rPr lang="en-US" sz="2800" i="1" dirty="0">
                <a:solidFill>
                  <a:srgbClr val="B2B2B2"/>
                </a:solidFill>
              </a:rPr>
              <a:t>–</a:t>
            </a:r>
            <a:r>
              <a:rPr lang="ru-RU" sz="2800" i="1" dirty="0">
                <a:solidFill>
                  <a:srgbClr val="B2B2B2"/>
                </a:solidFill>
              </a:rPr>
              <a:t> </a:t>
            </a:r>
            <a:r>
              <a:rPr lang="en-US" sz="2800" i="1" dirty="0">
                <a:solidFill>
                  <a:srgbClr val="B2B2B2"/>
                </a:solidFill>
              </a:rPr>
              <a:t>Code continues on next slide </a:t>
            </a:r>
            <a:r>
              <a:rPr lang="ru-RU" sz="2800" i="1" dirty="0">
                <a:solidFill>
                  <a:srgbClr val="B2B2B2"/>
                </a:solidFill>
              </a:rPr>
              <a:t>--&gt;</a:t>
            </a:r>
            <a:endParaRPr lang="en-US" sz="2800" i="1" dirty="0">
              <a:solidFill>
                <a:srgbClr val="B2B2B2"/>
              </a:solidFill>
            </a:endParaRPr>
          </a:p>
          <a:p>
            <a:r>
              <a:rPr lang="en-US" sz="2800" i="1" dirty="0">
                <a:solidFill>
                  <a:srgbClr val="B2B2B2"/>
                </a:solidFill>
                <a:cs typeface="+mn-cs"/>
              </a:rPr>
              <a:t>  </a:t>
            </a:r>
            <a:r>
              <a:rPr lang="en-US" sz="2800" dirty="0">
                <a:solidFill>
                  <a:srgbClr val="FBEEC9"/>
                </a:solidFill>
              </a:rPr>
              <a:t>. . 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08212" y="4686954"/>
            <a:ext cx="2971800" cy="47478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055812" y="2521137"/>
            <a:ext cx="3886200" cy="1600200"/>
          </a:xfrm>
          <a:prstGeom prst="wedgeRoundRectCallout">
            <a:avLst>
              <a:gd name="adj1" fmla="val -8561"/>
              <a:gd name="adj2" fmla="val 789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Определя поле за въвеждане на парола</a:t>
            </a:r>
            <a:r>
              <a:rPr lang="en-US" sz="2800" dirty="0">
                <a:solidFill>
                  <a:srgbClr val="FFFFFF"/>
                </a:solidFill>
              </a:rPr>
              <a:t>(</a:t>
            </a:r>
            <a:r>
              <a:rPr lang="bg-BG" sz="2800" dirty="0">
                <a:solidFill>
                  <a:srgbClr val="FFFFFF"/>
                </a:solidFill>
              </a:rPr>
              <a:t>текстът се маскира с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dirty="0"/>
              <a:t>● </a:t>
            </a:r>
            <a:r>
              <a:rPr lang="bg-BG" dirty="0"/>
              <a:t>или</a:t>
            </a:r>
            <a:r>
              <a:rPr lang="en-US" dirty="0"/>
              <a:t> *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b="23566"/>
          <a:stretch/>
        </p:blipFill>
        <p:spPr>
          <a:xfrm>
            <a:off x="7004766" y="1443012"/>
            <a:ext cx="3966446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754" y="1443011"/>
            <a:ext cx="3964457" cy="398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типове вход </a:t>
            </a:r>
            <a:r>
              <a:rPr lang="en-US" dirty="0"/>
              <a:t>(</a:t>
            </a:r>
            <a:r>
              <a:rPr lang="bg-BG" dirty="0"/>
              <a:t>5</a:t>
            </a:r>
            <a:r>
              <a:rPr lang="en-US" dirty="0"/>
              <a:t>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 . .</a:t>
            </a:r>
          </a:p>
          <a:p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>
                <a:solidFill>
                  <a:srgbClr val="FBEEC9"/>
                </a:solidFill>
              </a:rPr>
              <a:t>&lt;p&gt;Gender:&lt;/p&gt;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rgbClr val="FBEEC9"/>
                </a:solidFill>
              </a:rPr>
              <a:t>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rgbClr val="FBEEC9"/>
                </a:solidFill>
              </a:rPr>
              <a:t>Female&lt;br/&gt;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rgbClr val="FBEEC9"/>
                </a:solidFill>
              </a:rPr>
              <a:t>Other&lt;br/&gt;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endParaRPr lang="en-US" sz="2800" dirty="0">
              <a:solidFill>
                <a:srgbClr val="FBEEC9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940BD0-8814-4A3E-AC8C-6B2D9E614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200"/>
          <a:stretch/>
        </p:blipFill>
        <p:spPr>
          <a:xfrm>
            <a:off x="8505185" y="3730629"/>
            <a:ext cx="2952750" cy="19081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D30A0C-E5D0-4670-951A-43E8C5BEAB3D}"/>
              </a:ext>
            </a:extLst>
          </p:cNvPr>
          <p:cNvSpPr/>
          <p:nvPr/>
        </p:nvSpPr>
        <p:spPr>
          <a:xfrm>
            <a:off x="2208212" y="2133601"/>
            <a:ext cx="2438400" cy="381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DA3D9213-1343-4FBB-A331-773E02E4B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2" y="2890329"/>
            <a:ext cx="3352800" cy="840300"/>
          </a:xfrm>
          <a:prstGeom prst="wedgeRoundRectCallout">
            <a:avLst>
              <a:gd name="adj1" fmla="val -37352"/>
              <a:gd name="adj2" fmla="val -932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Дефинира радио бутон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6FFA2F-35DC-407B-A623-A18C3089A05D}"/>
              </a:ext>
            </a:extLst>
          </p:cNvPr>
          <p:cNvSpPr/>
          <p:nvPr/>
        </p:nvSpPr>
        <p:spPr>
          <a:xfrm>
            <a:off x="4799012" y="2145539"/>
            <a:ext cx="2590800" cy="36906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BF55DDF8-4EC6-48A3-920F-49954B1A9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1" y="929937"/>
            <a:ext cx="6963723" cy="827936"/>
          </a:xfrm>
          <a:prstGeom prst="wedgeRoundRectCallout">
            <a:avLst>
              <a:gd name="adj1" fmla="val -32948"/>
              <a:gd name="adj2" fmla="val 951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ЗАБЕЛЕЖКА</a:t>
            </a:r>
            <a:r>
              <a:rPr lang="en-US" sz="2800" dirty="0">
                <a:solidFill>
                  <a:srgbClr val="FFFFFF"/>
                </a:solidFill>
              </a:rPr>
              <a:t>: </a:t>
            </a:r>
            <a:r>
              <a:rPr lang="ru-RU" sz="2800" dirty="0">
                <a:solidFill>
                  <a:srgbClr val="FFFFFF"/>
                </a:solidFill>
              </a:rPr>
              <a:t>Всички радио бутони на група ТРЯБВА да споделят едно и също име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53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типове вход </a:t>
            </a:r>
            <a:r>
              <a:rPr lang="en-US" dirty="0"/>
              <a:t>(</a:t>
            </a:r>
            <a:r>
              <a:rPr lang="bg-BG" dirty="0"/>
              <a:t>6</a:t>
            </a:r>
            <a:r>
              <a:rPr lang="en-US" dirty="0"/>
              <a:t>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 . .</a:t>
            </a:r>
          </a:p>
          <a:p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>
                <a:solidFill>
                  <a:srgbClr val="FBEEC9"/>
                </a:solidFill>
              </a:rPr>
              <a:t>&lt;p&gt;Gender:&lt;/p&gt;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&lt;input type="radio" name="gender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/&gt;</a:t>
            </a:r>
            <a:r>
              <a:rPr lang="en-US" sz="2800" dirty="0">
                <a:solidFill>
                  <a:srgbClr val="FBEEC9"/>
                </a:solidFill>
              </a:rPr>
              <a:t>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&lt;input type="radio" name="gender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/&gt;</a:t>
            </a:r>
            <a:r>
              <a:rPr lang="en-US" sz="2800" dirty="0">
                <a:solidFill>
                  <a:srgbClr val="FBEEC9"/>
                </a:solidFill>
              </a:rPr>
              <a:t>Female&lt;br/&gt;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&lt;input type="radio" name="gender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/&gt;</a:t>
            </a:r>
            <a:r>
              <a:rPr lang="en-US" sz="2800" dirty="0">
                <a:solidFill>
                  <a:srgbClr val="FBEEC9"/>
                </a:solidFill>
              </a:rPr>
              <a:t>Other&lt;br/&gt;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</a:t>
            </a:r>
            <a:r>
              <a:rPr lang="en-US" sz="2800" dirty="0">
                <a:solidFill>
                  <a:srgbClr val="FBEEC9"/>
                </a:solidFill>
              </a:rPr>
              <a:t>&lt;p&gt;What transport do you use:&lt;/p&gt;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&lt;input type="checkbox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/&gt; </a:t>
            </a:r>
            <a:r>
              <a:rPr lang="en-US" sz="2800" dirty="0">
                <a:solidFill>
                  <a:srgbClr val="FBEEC9"/>
                </a:solidFill>
              </a:rPr>
              <a:t>I have a bike</a:t>
            </a:r>
          </a:p>
          <a:p>
            <a:r>
              <a:rPr lang="en-US" sz="2800" dirty="0">
                <a:solidFill>
                  <a:srgbClr val="FBEEC9"/>
                </a:solidFill>
              </a:rPr>
              <a:t>  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&lt;input type="checkbox"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&gt; </a:t>
            </a:r>
            <a:r>
              <a:rPr lang="en-US" sz="2800" dirty="0">
                <a:solidFill>
                  <a:srgbClr val="FBEEC9"/>
                </a:solidFill>
              </a:rPr>
              <a:t>I have a car</a:t>
            </a:r>
          </a:p>
          <a:p>
            <a:r>
              <a:rPr lang="en-US" sz="2800" dirty="0">
                <a:solidFill>
                  <a:srgbClr val="FBEEC9"/>
                </a:solidFill>
              </a:rPr>
              <a:t>  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36200"/>
          <a:stretch/>
        </p:blipFill>
        <p:spPr>
          <a:xfrm>
            <a:off x="8505185" y="3730629"/>
            <a:ext cx="2952750" cy="1908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0722"/>
          <a:stretch/>
        </p:blipFill>
        <p:spPr>
          <a:xfrm>
            <a:off x="8505185" y="3730629"/>
            <a:ext cx="2952750" cy="26701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4412" y="3886200"/>
            <a:ext cx="2971800" cy="381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674812" y="2667000"/>
            <a:ext cx="4086225" cy="840300"/>
          </a:xfrm>
          <a:prstGeom prst="wedgeRoundRectCallout">
            <a:avLst>
              <a:gd name="adj1" fmla="val 4076"/>
              <a:gd name="adj2" fmla="val 975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Дефинира отметка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17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типове вход </a:t>
            </a:r>
            <a:r>
              <a:rPr lang="en-US" dirty="0"/>
              <a:t>(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 . .</a:t>
            </a:r>
          </a:p>
          <a:p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>
                <a:solidFill>
                  <a:srgbClr val="FBEEC9"/>
                </a:solidFill>
              </a:rPr>
              <a:t>&lt;p&gt;Gender:&lt;/p&gt;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rgbClr val="FBEEC9"/>
                </a:solidFill>
              </a:rPr>
              <a:t>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rgbClr val="FBEEC9"/>
                </a:solidFill>
              </a:rPr>
              <a:t>Female&lt;br/&gt;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rgbClr val="FBEEC9"/>
                </a:solidFill>
              </a:rPr>
              <a:t>Other&lt;br/&gt;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>
                <a:solidFill>
                  <a:srgbClr val="FBEEC9"/>
                </a:solidFill>
              </a:rPr>
              <a:t>&lt;p&gt;What transport do you use:&lt;/p&gt;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type="checkbox"/&gt; </a:t>
            </a:r>
            <a:r>
              <a:rPr lang="en-US" sz="2800" dirty="0">
                <a:solidFill>
                  <a:srgbClr val="FBEEC9"/>
                </a:solidFill>
              </a:rPr>
              <a:t>I have a bike</a:t>
            </a:r>
          </a:p>
          <a:p>
            <a:r>
              <a:rPr lang="en-US" sz="2800" dirty="0">
                <a:solidFill>
                  <a:srgbClr val="FBEEC9"/>
                </a:solidFill>
              </a:rPr>
              <a:t>  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type="checkbox"/&gt; </a:t>
            </a:r>
            <a:r>
              <a:rPr lang="en-US" sz="2800" dirty="0">
                <a:solidFill>
                  <a:srgbClr val="FBEEC9"/>
                </a:solidFill>
              </a:rPr>
              <a:t>I have a car</a:t>
            </a:r>
          </a:p>
          <a:p>
            <a:r>
              <a:rPr lang="en-US" sz="2800" dirty="0">
                <a:solidFill>
                  <a:srgbClr val="FBEEC9"/>
                </a:solidFill>
              </a:rPr>
              <a:t>  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 type="submit" value="Submit"/&gt;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185" y="3730629"/>
            <a:ext cx="2952750" cy="29908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08212" y="5562600"/>
            <a:ext cx="2667000" cy="381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88183" y="4356257"/>
            <a:ext cx="3667125" cy="840300"/>
          </a:xfrm>
          <a:prstGeom prst="wedgeRoundRectCallout">
            <a:avLst>
              <a:gd name="adj1" fmla="val 35755"/>
              <a:gd name="adj2" fmla="val 1010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Дефинира </a:t>
            </a:r>
            <a:r>
              <a:rPr lang="bg-BG" sz="2800" dirty="0"/>
              <a:t>бутон за изпращане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5066" y="5562600"/>
            <a:ext cx="2745746" cy="381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4137134" y="4356257"/>
            <a:ext cx="4086225" cy="813451"/>
          </a:xfrm>
          <a:prstGeom prst="wedgeRoundRectCallout">
            <a:avLst>
              <a:gd name="adj1" fmla="val -7275"/>
              <a:gd name="adj2" fmla="val 1030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Текст, показан вътре в бутона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10722"/>
          <a:stretch/>
        </p:blipFill>
        <p:spPr>
          <a:xfrm>
            <a:off x="8505185" y="3730629"/>
            <a:ext cx="2952750" cy="26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9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744479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Падащите списъци се дефинират с тага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&lt;select&gt;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&lt;option&gt; </a:t>
            </a:r>
            <a:r>
              <a:rPr lang="ru-RU" dirty="0"/>
              <a:t>елементите определят опции, които могат да бъдат избирани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Падащ списък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03212" y="2895600"/>
            <a:ext cx="113538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bg-BG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&lt;select&gt;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&lt;option&gt;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Volvo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&lt;/option&gt;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  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&lt;option&gt;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Saab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&lt;/option&gt;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  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&lt;option&gt;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Fiat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&lt;/option&gt;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  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&lt;option&gt;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Audi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&lt;/option&gt;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&lt;/select&gt;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2918613"/>
            <a:ext cx="4114800" cy="361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5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744479"/>
          </a:xfrm>
        </p:spPr>
        <p:txBody>
          <a:bodyPr>
            <a:noAutofit/>
          </a:bodyPr>
          <a:lstStyle/>
          <a:p>
            <a:r>
              <a:rPr lang="bg-BG" sz="2800" dirty="0"/>
              <a:t>Многоредови полета за въвеждане на текс</a:t>
            </a:r>
          </a:p>
          <a:p>
            <a:r>
              <a:rPr lang="bg-BG" sz="2800" dirty="0"/>
              <a:t>Дефинира се с тага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textarea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&gt;</a:t>
            </a:r>
            <a:endParaRPr lang="en-US" sz="2800" dirty="0"/>
          </a:p>
          <a:p>
            <a:r>
              <a:rPr lang="bg-BG" sz="2800" dirty="0"/>
              <a:t>Атрибутите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row</a:t>
            </a:r>
            <a:r>
              <a:rPr lang="en-US" sz="2800" dirty="0"/>
              <a:t> </a:t>
            </a:r>
            <a:r>
              <a:rPr lang="bg-BG" sz="2800" dirty="0"/>
              <a:t>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col</a:t>
            </a:r>
            <a:r>
              <a:rPr lang="en-US" sz="2800" dirty="0"/>
              <a:t> </a:t>
            </a:r>
            <a:r>
              <a:rPr lang="bg-BG" sz="2800" dirty="0"/>
              <a:t>дефинират колко реда и колони ще обхване текстовата област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Тексови полета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03212" y="3280953"/>
            <a:ext cx="78486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bg-BG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&lt;textarea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rows="10" cols="30"&gt;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cat was playing in the garden.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&lt;/textarea&gt;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487" y="2971800"/>
            <a:ext cx="3400425" cy="2990850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782338" y="4953000"/>
            <a:ext cx="4988599" cy="1700147"/>
          </a:xfrm>
          <a:prstGeom prst="wedgeRoundRectCallout">
            <a:avLst>
              <a:gd name="adj1" fmla="val 96291"/>
              <a:gd name="adj2" fmla="val -155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Потребителят може да плъзне долния десен ъгъл, за да промени размера на текстовата област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83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dirty="0"/>
              <a:t>HTML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/>
              <a:t>yper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ext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dirty="0"/>
              <a:t>anguage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bg-BG" dirty="0"/>
              <a:t>Нотация за описание</a:t>
            </a:r>
          </a:p>
          <a:p>
            <a:pPr lvl="2">
              <a:lnSpc>
                <a:spcPts val="3600"/>
              </a:lnSpc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структура на документа</a:t>
            </a:r>
            <a:endParaRPr lang="en-US" dirty="0"/>
          </a:p>
          <a:p>
            <a:pPr lvl="2">
              <a:defRPr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форматиране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презентация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T</a:t>
            </a:r>
            <a:r>
              <a:rPr lang="ru-RU" dirty="0"/>
              <a:t>аговете предоставят метаинформация за съдържанието на страницата и определят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нейната структура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bg-BG" dirty="0"/>
              <a:t>Един</a:t>
            </a:r>
            <a:r>
              <a:rPr lang="en-US" dirty="0"/>
              <a:t> HTML </a:t>
            </a:r>
            <a:r>
              <a:rPr lang="bg-BG" dirty="0"/>
              <a:t>документ се състои от много тагове, които се влагат</a:t>
            </a:r>
            <a:endParaRPr lang="en-US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</a:t>
            </a:r>
            <a:r>
              <a:rPr lang="en-US" dirty="0"/>
              <a:t> HTML?</a:t>
            </a:r>
            <a:endParaRPr lang="bg-BG" dirty="0"/>
          </a:p>
        </p:txBody>
      </p:sp>
      <p:pic>
        <p:nvPicPr>
          <p:cNvPr id="2050" name="Picture 2" descr="http://www.iconhot.com/icon/png/coded/512/page-htm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32812" y="1208571"/>
            <a:ext cx="1904868" cy="225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7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4773304"/>
            <a:ext cx="8938472" cy="820600"/>
          </a:xfrm>
        </p:spPr>
        <p:txBody>
          <a:bodyPr/>
          <a:lstStyle/>
          <a:p>
            <a:r>
              <a:rPr lang="en-US" dirty="0"/>
              <a:t>CSS (Cascading Style Sheets)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2" y="5661168"/>
            <a:ext cx="8938472" cy="719034"/>
          </a:xfrm>
        </p:spPr>
        <p:txBody>
          <a:bodyPr/>
          <a:lstStyle/>
          <a:p>
            <a:r>
              <a:rPr lang="bg-BG" dirty="0"/>
              <a:t>Стилизиране на Уеб страници</a:t>
            </a:r>
            <a:endParaRPr lang="en-US" dirty="0"/>
          </a:p>
        </p:txBody>
      </p:sp>
      <p:pic>
        <p:nvPicPr>
          <p:cNvPr id="1026" name="Picture 2" descr="Резултат с изображение за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48" y="882275"/>
            <a:ext cx="3962400" cy="38573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863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bg-BG" dirty="0"/>
              <a:t>определя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стила</a:t>
            </a:r>
            <a:r>
              <a:rPr lang="bg-BG" dirty="0"/>
              <a:t> на HTML елементите</a:t>
            </a:r>
            <a:endParaRPr lang="en-US" dirty="0"/>
          </a:p>
          <a:p>
            <a:pPr lvl="1"/>
            <a:r>
              <a:rPr lang="ru-RU" dirty="0"/>
              <a:t>Определя шрифтове, цветове, полета, размери, позициониране, …</a:t>
            </a:r>
          </a:p>
          <a:p>
            <a:pPr lvl="1"/>
            <a:r>
              <a:rPr lang="en-US" dirty="0"/>
              <a:t>CSS </a:t>
            </a:r>
            <a:r>
              <a:rPr lang="bg-BG" dirty="0"/>
              <a:t>се декларира в следния формат</a:t>
            </a:r>
            <a:r>
              <a:rPr lang="en-US" dirty="0"/>
              <a:t>: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свойсвто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стойност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Вграденият</a:t>
            </a:r>
            <a:r>
              <a:rPr lang="bg-BG" dirty="0"/>
              <a:t> CSS дефинира правила за форматиране на определен HTML елемент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CSS?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8950" y="5182179"/>
            <a:ext cx="10867748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red;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a RED text paragraph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val="13294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dirty="0"/>
              <a:t>: </a:t>
            </a:r>
            <a:r>
              <a:rPr lang="bg-BG" dirty="0"/>
              <a:t>определя цвета на буквите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04822" cy="1110780"/>
          </a:xfrm>
        </p:spPr>
        <p:txBody>
          <a:bodyPr>
            <a:noAutofit/>
          </a:bodyPr>
          <a:lstStyle/>
          <a:p>
            <a:r>
              <a:rPr lang="ru-RU" dirty="0"/>
              <a:t>Шрифтове - семейство шрифтове, размер и цветове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3896" y="3912287"/>
            <a:ext cx="10797856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#AA77FF;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3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"&gt;Purple 24pt&lt;/p&gt;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258" y="3873297"/>
            <a:ext cx="29146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7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dirty="0"/>
              <a:t>: </a:t>
            </a:r>
            <a:r>
              <a:rPr lang="bg-BG" dirty="0"/>
              <a:t>определя цвета на буквите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font-family</a:t>
            </a:r>
            <a:r>
              <a:rPr lang="en-US" dirty="0"/>
              <a:t>: </a:t>
            </a:r>
            <a:r>
              <a:rPr lang="ru-RU" dirty="0"/>
              <a:t>трябва да съдържа няколко шрифта. Ако браузърът не поддържа първия, той ще опита следващия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800" dirty="0"/>
              <a:t>Семейство шрифтове, размер и цветове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3896" y="3912287"/>
            <a:ext cx="10797856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#AA77FF;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font-family: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Consolas, monospace;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"&gt;Purple 24pt&lt;/p&gt;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762" y="3873294"/>
            <a:ext cx="29146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61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dirty="0"/>
              <a:t>: </a:t>
            </a:r>
            <a:r>
              <a:rPr lang="bg-BG" dirty="0"/>
              <a:t>определя цвета на буквите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font-family</a:t>
            </a:r>
            <a:r>
              <a:rPr lang="en-US" dirty="0"/>
              <a:t>: </a:t>
            </a:r>
            <a:r>
              <a:rPr lang="ru-RU" dirty="0"/>
              <a:t>трябва да съдържа няколко шрифта. Ако браузърът не поддържа първия, той ще опита следващия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font-size</a:t>
            </a:r>
            <a:r>
              <a:rPr lang="en-US" dirty="0"/>
              <a:t>: </a:t>
            </a:r>
            <a:r>
              <a:rPr lang="bg-BG" dirty="0"/>
              <a:t>задава размера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800" dirty="0"/>
              <a:t>Семейство шрифтове, размер и цветове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3896" y="3912287"/>
            <a:ext cx="10797856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#AA77FF;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font-family: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Consolas, monospace;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24pt;"&gt;Purple 24pt&lt;/p&gt;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258" y="3873297"/>
            <a:ext cx="29146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856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Блокови елементи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(&lt;div&gt;;&lt;h1&gt;;&lt;p&gt;)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Винаги започвайте на нов ред</a:t>
            </a:r>
          </a:p>
          <a:p>
            <a:pPr lvl="1"/>
            <a:r>
              <a:rPr lang="bg-BG" dirty="0"/>
              <a:t>Заемат цялата налична ширина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</a:t>
            </a:r>
            <a:r>
              <a:rPr lang="bg-BG" dirty="0"/>
              <a:t>елемента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често се използва като контейнер за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други HTML елементи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Блокови елементи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3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&lt;div&gt; </a:t>
            </a:r>
            <a:r>
              <a:rPr lang="bg-BG" dirty="0"/>
              <a:t>елемент </a:t>
            </a:r>
            <a:r>
              <a:rPr lang="en-US" dirty="0"/>
              <a:t>-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447800"/>
            <a:ext cx="5692456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 style="background-color:#AA77FF;color:white;"&gt;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&lt;h2&gt;London&lt;/h2&gt;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 style="background-color:red;color:white;"&gt;</a:t>
            </a:r>
            <a:b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  &lt;p&gt;London is the capital        city of England.&lt;p&gt;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b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95CD59-3ABB-468D-AB14-8DE798DC9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2209800"/>
            <a:ext cx="4296512" cy="262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6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Вградени елементи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(&lt;span&gt;;&lt;a&gt;;&lt;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&gt;)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Не започват на нов ред</a:t>
            </a:r>
            <a:endParaRPr lang="en-US" dirty="0"/>
          </a:p>
          <a:p>
            <a:pPr lvl="1"/>
            <a:r>
              <a:rPr lang="ru-RU" dirty="0"/>
              <a:t>Заемат само толкова ширина, колкото е необходима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&lt;span&gt;</a:t>
            </a:r>
            <a:r>
              <a:rPr lang="en-US" dirty="0"/>
              <a:t> </a:t>
            </a:r>
            <a:r>
              <a:rPr lang="bg-BG" dirty="0"/>
              <a:t>елемент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Често е използван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контейнер за текст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bg-BG" dirty="0"/>
              <a:t>Вградени елементи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5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&lt;span&gt; </a:t>
            </a:r>
            <a:r>
              <a:rPr lang="bg-BG" dirty="0"/>
              <a:t>елемент </a:t>
            </a:r>
            <a:r>
              <a:rPr lang="en-US" dirty="0"/>
              <a:t>-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8401" y="1828800"/>
            <a:ext cx="10439400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a very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 style="background-color:red; color: white;"&gt;</a:t>
            </a: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important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&lt;/span&gt; </a:t>
            </a: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message.&lt;/p&gt;</a:t>
            </a: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70" name="Picture 2" descr="https://gyazo.com/1052b4a60037cb8885bca200c752a0b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57874" y="3962400"/>
            <a:ext cx="5440453" cy="215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7152407F-2844-4E84-BE97-4428F857ED65}"/>
              </a:ext>
            </a:extLst>
          </p:cNvPr>
          <p:cNvSpPr/>
          <p:nvPr/>
        </p:nvSpPr>
        <p:spPr>
          <a:xfrm>
            <a:off x="5933856" y="3218364"/>
            <a:ext cx="288488" cy="5334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957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/>
              <a:t>: </a:t>
            </a:r>
            <a:r>
              <a:rPr lang="bg-BG" dirty="0"/>
              <a:t>определя типа, дебелината, цвета на границата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800" dirty="0"/>
              <a:t>Граници, фонове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84" y="3849874"/>
            <a:ext cx="10797856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2px solid red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text-align: center;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3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"&gt;Red Border&lt;/p&gt;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714" y="3555789"/>
            <a:ext cx="3059396" cy="15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 txBox="1">
            <a:spLocks/>
          </p:cNvSpPr>
          <p:nvPr/>
        </p:nvSpPr>
        <p:spPr>
          <a:xfrm>
            <a:off x="2370916" y="4153869"/>
            <a:ext cx="898129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&lt;a href="/home"&gt;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Navigate to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&lt;b&gt;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home page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&lt;/b&gt;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&lt;/a&gt;</a:t>
            </a:r>
            <a:endParaRPr lang="en-US" sz="30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bg-BG" dirty="0"/>
              <a:t> терминология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3592" y="990600"/>
            <a:ext cx="11801642" cy="5638800"/>
          </a:xfrm>
        </p:spPr>
        <p:txBody>
          <a:bodyPr>
            <a:normAutofit/>
          </a:bodyPr>
          <a:lstStyle/>
          <a:p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Тагове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най-малкият елемент в </a:t>
            </a:r>
            <a:r>
              <a:rPr lang="en-US" dirty="0"/>
              <a:t>HTML</a:t>
            </a:r>
          </a:p>
          <a:p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Атрибути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/>
              <a:t>–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свойсвтвата на таговете -</a:t>
            </a:r>
            <a:r>
              <a:rPr lang="en-US" dirty="0"/>
              <a:t> </a:t>
            </a:r>
            <a:r>
              <a:rPr lang="bg-BG" dirty="0"/>
              <a:t>размер</a:t>
            </a:r>
            <a:r>
              <a:rPr lang="en-US" dirty="0"/>
              <a:t>, </a:t>
            </a:r>
            <a:r>
              <a:rPr lang="bg-BG" dirty="0"/>
              <a:t>цвят и т.н</a:t>
            </a:r>
            <a:endParaRPr lang="en-US" dirty="0"/>
          </a:p>
          <a:p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Елементи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/>
              <a:t>–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комбинация от отварящ, затварящ таг и атрибути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76851" y="4216550"/>
            <a:ext cx="2603990" cy="52374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828116" y="5159979"/>
            <a:ext cx="3581400" cy="52374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71684" y="4216550"/>
            <a:ext cx="1758330" cy="1037347"/>
          </a:xfrm>
          <a:prstGeom prst="wedgeRoundRectCallout">
            <a:avLst>
              <a:gd name="adj1" fmla="val 64794"/>
              <a:gd name="adj2" fmla="val -2423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Отварящ таг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747844" y="3276600"/>
            <a:ext cx="4842367" cy="652770"/>
          </a:xfrm>
          <a:prstGeom prst="wedgeRoundRectCallout">
            <a:avLst>
              <a:gd name="adj1" fmla="val -54174"/>
              <a:gd name="adj2" fmla="val 511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Атрибут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: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ключ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стойност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012086" y="4685611"/>
            <a:ext cx="1836134" cy="652770"/>
          </a:xfrm>
          <a:prstGeom prst="wedgeRoundRectCallout">
            <a:avLst>
              <a:gd name="adj1" fmla="val -74835"/>
              <a:gd name="adj2" fmla="val 384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Елемент</a:t>
            </a: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125909" y="5818521"/>
            <a:ext cx="2349503" cy="652770"/>
          </a:xfrm>
          <a:prstGeom prst="wedgeRoundRectCallout">
            <a:avLst>
              <a:gd name="adj1" fmla="val -74925"/>
              <a:gd name="adj2" fmla="val -372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Затварящ таг</a:t>
            </a:r>
          </a:p>
        </p:txBody>
      </p:sp>
    </p:spTree>
    <p:extLst>
      <p:ext uri="{BB962C8B-B14F-4D97-AF65-F5344CB8AC3E}">
        <p14:creationId xmlns:p14="http://schemas.microsoft.com/office/powerpoint/2010/main" val="90647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/>
              <a:t>: </a:t>
            </a:r>
            <a:r>
              <a:rPr lang="bg-BG" dirty="0"/>
              <a:t>определя типа, дебелината, цвета на границата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border-radius</a:t>
            </a:r>
            <a:r>
              <a:rPr lang="en-US" dirty="0"/>
              <a:t>: </a:t>
            </a:r>
            <a:r>
              <a:rPr lang="bg-BG" dirty="0"/>
              <a:t>закръгля граничните краища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800" dirty="0"/>
              <a:t>Граници, фонове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84" y="3849874"/>
            <a:ext cx="10797856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2px solid red;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text-align: center;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border-radius: 10px;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"&gt;Red Border&lt;/p&gt;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714" y="3555786"/>
            <a:ext cx="3059399" cy="15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3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/>
              <a:t>: </a:t>
            </a:r>
            <a:r>
              <a:rPr lang="bg-BG" dirty="0"/>
              <a:t>определя типа, дебелината, цвета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border-radius</a:t>
            </a:r>
            <a:r>
              <a:rPr lang="en-US" dirty="0"/>
              <a:t>: </a:t>
            </a:r>
            <a:r>
              <a:rPr lang="bg-BG" dirty="0"/>
              <a:t>закръгля граничните краища</a:t>
            </a:r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background</a:t>
            </a:r>
            <a:r>
              <a:rPr lang="en-US" dirty="0"/>
              <a:t>: </a:t>
            </a:r>
            <a:r>
              <a:rPr lang="bg-BG" dirty="0"/>
              <a:t>задава фона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800" dirty="0"/>
              <a:t>Граници, фонове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84" y="3849874"/>
            <a:ext cx="10797856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2px solid red;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text-align: center;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border-radius: 10px;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lightgray;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"&gt;Red Border&lt;/p&gt;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713" y="3553331"/>
            <a:ext cx="3059399" cy="153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1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Инструменти за програмисти</a:t>
            </a:r>
            <a:r>
              <a:rPr lang="en-US" dirty="0"/>
              <a:t> / [F12]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14" y="1151121"/>
            <a:ext cx="9568966" cy="5312082"/>
          </a:xfrm>
          <a:prstGeom prst="roundRect">
            <a:avLst>
              <a:gd name="adj" fmla="val 1006"/>
            </a:avLst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732212" y="1448450"/>
            <a:ext cx="4086225" cy="813451"/>
          </a:xfrm>
          <a:prstGeom prst="wedgeRoundRectCallout">
            <a:avLst>
              <a:gd name="adj1" fmla="val -7275"/>
              <a:gd name="adj2" fmla="val 1030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Съдържание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32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 за програмисти</a:t>
            </a:r>
            <a:r>
              <a:rPr lang="en-US" dirty="0"/>
              <a:t> / [F12]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14" y="1151121"/>
            <a:ext cx="9568966" cy="5312082"/>
          </a:xfrm>
          <a:prstGeom prst="roundRect">
            <a:avLst>
              <a:gd name="adj" fmla="val 1006"/>
            </a:avLst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2817812" y="1066800"/>
            <a:ext cx="4086225" cy="813451"/>
          </a:xfrm>
          <a:prstGeom prst="wedgeRoundRectCallout">
            <a:avLst>
              <a:gd name="adj1" fmla="val -7275"/>
              <a:gd name="adj2" fmla="val 1030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Вътрешно остояние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1064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 за програмисти</a:t>
            </a:r>
            <a:r>
              <a:rPr lang="en-US" dirty="0"/>
              <a:t> / [F12]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14" y="1151121"/>
            <a:ext cx="9568966" cy="5312082"/>
          </a:xfrm>
          <a:prstGeom prst="roundRect">
            <a:avLst>
              <a:gd name="adj" fmla="val 1006"/>
            </a:avLst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760412" y="838200"/>
            <a:ext cx="4086225" cy="813451"/>
          </a:xfrm>
          <a:prstGeom prst="wedgeRoundRectCallout">
            <a:avLst>
              <a:gd name="adj1" fmla="val -7275"/>
              <a:gd name="adj2" fmla="val 1030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Външно отстояние 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0291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 за програмисти</a:t>
            </a:r>
            <a:r>
              <a:rPr lang="en-US" dirty="0"/>
              <a:t> / [F12]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59988" b="59988"/>
          <a:stretch/>
        </p:blipFill>
        <p:spPr>
          <a:xfrm>
            <a:off x="1262514" y="1151121"/>
            <a:ext cx="9568966" cy="5312083"/>
          </a:xfrm>
          <a:prstGeom prst="roundRect">
            <a:avLst>
              <a:gd name="adj" fmla="val 1006"/>
            </a:avLst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2284412" y="2438400"/>
            <a:ext cx="4086225" cy="813451"/>
          </a:xfrm>
          <a:prstGeom prst="wedgeRoundRectCallout">
            <a:avLst>
              <a:gd name="adj1" fmla="val -7275"/>
              <a:gd name="adj2" fmla="val 1030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Граница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8548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800" dirty="0"/>
              <a:t>Външни отстояния</a:t>
            </a:r>
            <a:endParaRPr lang="en-US" sz="3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ru-RU" dirty="0"/>
              <a:t>Използва се за генериране на пространство около елементи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/>
              <a:t> </a:t>
            </a:r>
            <a:r>
              <a:rPr lang="bg-BG" dirty="0"/>
              <a:t>свойсвото задава </a:t>
            </a:r>
            <a:r>
              <a:rPr lang="ru-RU" dirty="0"/>
              <a:t>размера на празното пространство извън границата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7824" y="3047997"/>
            <a:ext cx="5868988" cy="3477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32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style="border: 5px solid black;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 30px;</a:t>
            </a: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"&gt;This page demonstrates margins.&lt;/p&gt;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85" y="3205461"/>
            <a:ext cx="5171414" cy="31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1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800" dirty="0"/>
              <a:t>Вътршени отстояния</a:t>
            </a:r>
            <a:endParaRPr lang="en-US" sz="3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ru-RU" dirty="0"/>
              <a:t>Използва се за генериране на пространство около съдържанието</a:t>
            </a:r>
          </a:p>
          <a:p>
            <a:r>
              <a:rPr lang="bg-BG" dirty="0"/>
              <a:t>Свойството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/>
              <a:t> </a:t>
            </a:r>
            <a:r>
              <a:rPr lang="ru-RU" dirty="0"/>
              <a:t>задава размера на празното пространство вътре в границата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7824" y="3710726"/>
            <a:ext cx="5868988" cy="26588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32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style="border: 5px solid black;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padding: 20px;</a:t>
            </a:r>
            <a:endParaRPr lang="en-US" sz="32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"&gt;This page demonstrates padding.&lt;/p&gt;</a:t>
            </a:r>
            <a:endParaRPr lang="bg-BG" sz="32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442" y="3205461"/>
            <a:ext cx="5174559" cy="316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0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Създайте уеб страница като на екрана</a:t>
            </a:r>
            <a:r>
              <a:rPr lang="en-US" dirty="0"/>
              <a:t>.</a:t>
            </a:r>
          </a:p>
          <a:p>
            <a:pPr lvl="1"/>
            <a:r>
              <a:rPr lang="bg-BG" dirty="0"/>
              <a:t>Използвайте три вложени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Външен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div</a:t>
            </a:r>
            <a:r>
              <a:rPr lang="en-US" dirty="0"/>
              <a:t>: </a:t>
            </a:r>
            <a:r>
              <a:rPr lang="bg-BG" dirty="0"/>
              <a:t>синя пунктирана граница + </a:t>
            </a:r>
            <a:br>
              <a:rPr lang="bg-BG" dirty="0"/>
            </a:br>
            <a:r>
              <a:rPr lang="bg-BG" dirty="0"/>
              <a:t>радиус на границата + подплънка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Среден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div</a:t>
            </a:r>
            <a:r>
              <a:rPr lang="en-US" dirty="0"/>
              <a:t>: </a:t>
            </a:r>
            <a:r>
              <a:rPr lang="ru-RU" dirty="0"/>
              <a:t>червена пунктирана граница + </a:t>
            </a:r>
            <a:br>
              <a:rPr lang="ru-RU" dirty="0"/>
            </a:br>
            <a:r>
              <a:rPr lang="ru-RU" dirty="0"/>
              <a:t>радиус на границата + подплънка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Вътрешен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div</a:t>
            </a:r>
            <a:r>
              <a:rPr lang="en-US" dirty="0"/>
              <a:t>: </a:t>
            </a:r>
            <a:r>
              <a:rPr lang="ru-RU" dirty="0"/>
              <a:t>зелена плътна рамка + радиус на рамката + подплънка + подравняване на текст + размер на шрифта</a:t>
            </a:r>
            <a:endParaRPr lang="en-US" dirty="0"/>
          </a:p>
          <a:p>
            <a:pPr lvl="1"/>
            <a:r>
              <a:rPr lang="bg-BG" dirty="0"/>
              <a:t>Използвайте </a:t>
            </a:r>
            <a:r>
              <a:rPr lang="en-US" dirty="0"/>
              <a:t>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&amp;lt;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&amp;gt;</a:t>
            </a:r>
            <a:r>
              <a:rPr lang="en-US" dirty="0"/>
              <a:t> </a:t>
            </a:r>
            <a:r>
              <a:rPr lang="bg-BG" dirty="0"/>
              <a:t>да избегнете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</a:t>
            </a:r>
            <a:r>
              <a:rPr lang="bg-BG" dirty="0"/>
              <a:t>знаците в текста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</a:t>
            </a:r>
            <a:r>
              <a:rPr lang="en-US" dirty="0"/>
              <a:t>: </a:t>
            </a:r>
            <a:r>
              <a:rPr lang="bg-BG" dirty="0"/>
              <a:t>Правоъгълници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91" y="752019"/>
            <a:ext cx="3962441" cy="3019763"/>
          </a:xfrm>
          <a:prstGeom prst="roundRect">
            <a:avLst>
              <a:gd name="adj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315164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901" name="Text Box 5"/>
          <p:cNvSpPr txBox="1">
            <a:spLocks noChangeArrowheads="1"/>
          </p:cNvSpPr>
          <p:nvPr/>
        </p:nvSpPr>
        <p:spPr bwMode="auto">
          <a:xfrm>
            <a:off x="2055812" y="2824624"/>
            <a:ext cx="2895600" cy="3647152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Vestibulum et odio et ipsum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accumsan accumsan. Morbi at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tortor purus, luctus non, aliquam nec, interdum vel, mi. Sed nec quam nec odio lacinia molestie. Praesent augue tortor, convallis eget, euismod nonummy, lacinia ut, risus. 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97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Отделно съдържание от презентацията!</a:t>
            </a:r>
            <a:endParaRPr lang="en-US" dirty="0"/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CSS: </a:t>
            </a:r>
            <a:r>
              <a:rPr lang="bg-BG" dirty="0"/>
              <a:t>Философия</a:t>
            </a:r>
            <a:endParaRPr lang="en-US" dirty="0"/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6551608" y="2824624"/>
            <a:ext cx="2819401" cy="3647152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6903" name="Rectangle 7"/>
          <p:cNvSpPr>
            <a:spLocks noChangeArrowheads="1"/>
          </p:cNvSpPr>
          <p:nvPr/>
        </p:nvSpPr>
        <p:spPr bwMode="auto">
          <a:xfrm>
            <a:off x="6730317" y="4026378"/>
            <a:ext cx="2231180" cy="380281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6730317" y="4503708"/>
            <a:ext cx="2231180" cy="38028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5" name="Rectangle 9"/>
          <p:cNvSpPr>
            <a:spLocks noChangeArrowheads="1"/>
          </p:cNvSpPr>
          <p:nvPr/>
        </p:nvSpPr>
        <p:spPr bwMode="auto">
          <a:xfrm>
            <a:off x="6737538" y="4991459"/>
            <a:ext cx="2231180" cy="3802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6" name="Text Box 10"/>
          <p:cNvSpPr txBox="1">
            <a:spLocks noChangeArrowheads="1"/>
          </p:cNvSpPr>
          <p:nvPr/>
        </p:nvSpPr>
        <p:spPr bwMode="auto">
          <a:xfrm>
            <a:off x="6731187" y="2885515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</a:p>
        </p:txBody>
      </p:sp>
      <p:sp>
        <p:nvSpPr>
          <p:cNvPr id="976907" name="Text Box 11"/>
          <p:cNvSpPr txBox="1">
            <a:spLocks noChangeArrowheads="1"/>
          </p:cNvSpPr>
          <p:nvPr/>
        </p:nvSpPr>
        <p:spPr bwMode="auto">
          <a:xfrm>
            <a:off x="6737538" y="3190315"/>
            <a:ext cx="7370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Italics</a:t>
            </a:r>
          </a:p>
        </p:txBody>
      </p:sp>
      <p:sp>
        <p:nvSpPr>
          <p:cNvPr id="976908" name="Text Box 12"/>
          <p:cNvSpPr txBox="1">
            <a:spLocks noChangeArrowheads="1"/>
          </p:cNvSpPr>
          <p:nvPr/>
        </p:nvSpPr>
        <p:spPr bwMode="auto">
          <a:xfrm>
            <a:off x="6737538" y="3523691"/>
            <a:ext cx="8093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</a:t>
            </a:r>
          </a:p>
        </p:txBody>
      </p:sp>
      <p:sp>
        <p:nvSpPr>
          <p:cNvPr id="976909" name="Text Box 13"/>
          <p:cNvSpPr txBox="1">
            <a:spLocks noChangeArrowheads="1"/>
          </p:cNvSpPr>
          <p:nvPr/>
        </p:nvSpPr>
        <p:spPr bwMode="auto">
          <a:xfrm>
            <a:off x="2237285" y="1775605"/>
            <a:ext cx="2684966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Съдържание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документ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76910" name="Text Box 14"/>
          <p:cNvSpPr txBox="1">
            <a:spLocks noChangeArrowheads="1"/>
          </p:cNvSpPr>
          <p:nvPr/>
        </p:nvSpPr>
        <p:spPr bwMode="auto">
          <a:xfrm>
            <a:off x="6777521" y="1774167"/>
            <a:ext cx="236757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Представяне</a:t>
            </a:r>
            <a:endParaRPr lang="en-US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документ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76911" name="Line 15"/>
          <p:cNvSpPr>
            <a:spLocks noChangeShapeType="1"/>
          </p:cNvSpPr>
          <p:nvPr/>
        </p:nvSpPr>
        <p:spPr bwMode="auto">
          <a:xfrm flipH="1" flipV="1">
            <a:off x="2741611" y="2993499"/>
            <a:ext cx="3987117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2" name="Line 16"/>
          <p:cNvSpPr>
            <a:spLocks noChangeShapeType="1"/>
          </p:cNvSpPr>
          <p:nvPr/>
        </p:nvSpPr>
        <p:spPr bwMode="auto">
          <a:xfrm flipH="1">
            <a:off x="4684710" y="3374981"/>
            <a:ext cx="2088617" cy="1434207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3" name="Line 17"/>
          <p:cNvSpPr>
            <a:spLocks noChangeShapeType="1"/>
          </p:cNvSpPr>
          <p:nvPr/>
        </p:nvSpPr>
        <p:spPr bwMode="auto">
          <a:xfrm flipH="1">
            <a:off x="2237027" y="3725610"/>
            <a:ext cx="4587605" cy="672604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4" name="Line 18"/>
          <p:cNvSpPr>
            <a:spLocks noChangeShapeType="1"/>
          </p:cNvSpPr>
          <p:nvPr/>
        </p:nvSpPr>
        <p:spPr bwMode="auto">
          <a:xfrm flipH="1">
            <a:off x="4684711" y="4693848"/>
            <a:ext cx="2044017" cy="11534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5" name="Line 19"/>
          <p:cNvSpPr>
            <a:spLocks noChangeShapeType="1"/>
          </p:cNvSpPr>
          <p:nvPr/>
        </p:nvSpPr>
        <p:spPr bwMode="auto">
          <a:xfrm flipH="1">
            <a:off x="4951410" y="5212508"/>
            <a:ext cx="1786127" cy="426292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6" name="Line 20"/>
          <p:cNvSpPr>
            <a:spLocks noChangeShapeType="1"/>
          </p:cNvSpPr>
          <p:nvPr/>
        </p:nvSpPr>
        <p:spPr bwMode="auto">
          <a:xfrm flipH="1" flipV="1">
            <a:off x="2741612" y="3070180"/>
            <a:ext cx="3886200" cy="1146337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0004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1" grpId="0" animBg="1"/>
      <p:bldP spid="976902" grpId="0" animBg="1"/>
      <p:bldP spid="976903" grpId="0" animBg="1"/>
      <p:bldP spid="976904" grpId="0" animBg="1"/>
      <p:bldP spid="976905" grpId="0" animBg="1"/>
      <p:bldP spid="976906" grpId="0"/>
      <p:bldP spid="976907" grpId="0"/>
      <p:bldP spid="976908" grpId="0"/>
      <p:bldP spid="976909" grpId="0"/>
      <p:bldP spid="9769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bg-BG" dirty="0"/>
              <a:t>Вашата първа </a:t>
            </a:r>
            <a:r>
              <a:rPr lang="en-US" dirty="0"/>
              <a:t>HTML </a:t>
            </a:r>
            <a:r>
              <a:rPr lang="bg-BG" dirty="0"/>
              <a:t>страница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4265612" y="1600200"/>
            <a:ext cx="3657600" cy="1447800"/>
          </a:xfrm>
          <a:prstGeom prst="wedgeRoundRectCallout">
            <a:avLst>
              <a:gd name="adj1" fmla="val -60608"/>
              <a:gd name="adj2" fmla="val -326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987"/>
            <a:r>
              <a:rPr lang="bg-BG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Дефинира документа да бъде </a:t>
            </a:r>
            <a:r>
              <a:rPr lang="en-US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HTML5</a:t>
            </a:r>
            <a:endParaRPr lang="bg-BG" sz="2800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0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Резултат страницата</a:t>
            </a:r>
            <a:endParaRPr lang="en-US" dirty="0"/>
          </a:p>
        </p:txBody>
      </p:sp>
      <p:sp>
        <p:nvSpPr>
          <p:cNvPr id="977923" name="Rectangle 3"/>
          <p:cNvSpPr>
            <a:spLocks noChangeArrowheads="1"/>
          </p:cNvSpPr>
          <p:nvPr/>
        </p:nvSpPr>
        <p:spPr bwMode="auto">
          <a:xfrm>
            <a:off x="3656013" y="1066800"/>
            <a:ext cx="4800599" cy="5334000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7924" name="Text Box 4"/>
          <p:cNvSpPr txBox="1">
            <a:spLocks noChangeArrowheads="1"/>
          </p:cNvSpPr>
          <p:nvPr/>
        </p:nvSpPr>
        <p:spPr bwMode="auto">
          <a:xfrm>
            <a:off x="3862386" y="1196976"/>
            <a:ext cx="4441825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lang="en-US" sz="2000" b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Vestibulum et odio et ipsum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accumsan accumsan. Morbi at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Tortor purus, luctus non, aliquam nec, interdum vel, mi. Sed nec quam nec odio lacinia molestie. Praesent augue tortor, convallis eget, euismod nonummy, lacinia ut, risus. </a:t>
            </a:r>
          </a:p>
        </p:txBody>
      </p:sp>
    </p:spTree>
    <p:extLst>
      <p:ext uri="{BB962C8B-B14F-4D97-AF65-F5344CB8AC3E}">
        <p14:creationId xmlns:p14="http://schemas.microsoft.com/office/powerpoint/2010/main" val="9396472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8662" y="1665896"/>
            <a:ext cx="6705600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rel="stylesheet" type="text/css" href="styles.css"&gt;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id="content"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&lt;span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class="special"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special beer&lt;/span&gt; for &lt;span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 "special"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&gt;special drinkers&lt;/span&gt;.&lt;/p&gt;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95262" y="1665896"/>
            <a:ext cx="4038600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#content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24pt;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.special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font-style: italic;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font-weight: bold;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blue;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659411" y="1711974"/>
            <a:ext cx="1483001" cy="406193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646627" y="4540706"/>
            <a:ext cx="1483001" cy="406193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880262" y="3971055"/>
            <a:ext cx="2031840" cy="46050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074367" y="4345196"/>
            <a:ext cx="2601070" cy="46050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563182" y="4752894"/>
            <a:ext cx="1178590" cy="46050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75677" y="5133558"/>
            <a:ext cx="1556335" cy="46050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277187" y="3219204"/>
            <a:ext cx="1718500" cy="46050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32220"/>
            <a:ext cx="9577597" cy="1110780"/>
          </a:xfrm>
        </p:spPr>
        <p:txBody>
          <a:bodyPr/>
          <a:lstStyle/>
          <a:p>
            <a:r>
              <a:rPr lang="ru-RU" dirty="0"/>
              <a:t>Комбиниране на HTML и CSS файлове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8662" y="1132691"/>
            <a:ext cx="6705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using-css.html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595262" y="1132691"/>
            <a:ext cx="4038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styles.css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Bent Arrow 9"/>
          <p:cNvSpPr/>
          <p:nvPr/>
        </p:nvSpPr>
        <p:spPr>
          <a:xfrm>
            <a:off x="5103813" y="1143000"/>
            <a:ext cx="2430296" cy="2003781"/>
          </a:xfrm>
          <a:prstGeom prst="bentArrow">
            <a:avLst>
              <a:gd name="adj1" fmla="val 10682"/>
              <a:gd name="adj2" fmla="val 10659"/>
              <a:gd name="adj3" fmla="val 19129"/>
              <a:gd name="adj4" fmla="val 64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386" y="4992977"/>
            <a:ext cx="2827164" cy="1675629"/>
          </a:xfrm>
          <a:prstGeom prst="roundRect">
            <a:avLst>
              <a:gd name="adj" fmla="val 2500"/>
            </a:avLst>
          </a:prstGeom>
        </p:spPr>
      </p:pic>
    </p:spTree>
    <p:extLst>
      <p:ext uri="{BB962C8B-B14F-4D97-AF65-F5344CB8AC3E}">
        <p14:creationId xmlns:p14="http://schemas.microsoft.com/office/powerpoint/2010/main" val="40866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23" grpId="0" animBg="1"/>
      <p:bldP spid="18" grpId="0" animBg="1"/>
      <p:bldP spid="19" grpId="0" animBg="1"/>
      <p:bldP spid="20" grpId="0" animBg="1"/>
      <p:bldP spid="21" grpId="0" animBg="1"/>
      <p:bldP spid="17" grpId="0" animBg="1"/>
      <p:bldP spid="12" grpId="0" animBg="1"/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.class</a:t>
            </a:r>
            <a:r>
              <a:rPr lang="en-US" dirty="0"/>
              <a:t> – </a:t>
            </a:r>
            <a:r>
              <a:rPr lang="ru-RU" dirty="0"/>
              <a:t>избира група елементи </a:t>
            </a:r>
            <a:br>
              <a:rPr lang="ru-RU" dirty="0"/>
            </a:br>
            <a:r>
              <a:rPr lang="ru-RU" dirty="0"/>
              <a:t>с посочения клас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#id</a:t>
            </a:r>
            <a:r>
              <a:rPr lang="en-US" dirty="0"/>
              <a:t> – </a:t>
            </a:r>
            <a:r>
              <a:rPr lang="bg-BG" dirty="0"/>
              <a:t>избира уникален елемент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tag</a:t>
            </a:r>
            <a:r>
              <a:rPr lang="en-US" dirty="0"/>
              <a:t> – </a:t>
            </a:r>
            <a:r>
              <a:rPr lang="bg-BG" dirty="0"/>
              <a:t>избира всички посочени тагове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- </a:t>
            </a:r>
            <a:r>
              <a:rPr lang="bg-BG" dirty="0"/>
              <a:t>избира всичко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bg-BG" dirty="0"/>
              <a:t>селектори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95262" y="1665896"/>
            <a:ext cx="4038600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.special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font-style: italic;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font-weight: bold;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blue;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#content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24pt;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95262" y="1132691"/>
            <a:ext cx="4038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styles.css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10572"/>
          <a:stretch/>
        </p:blipFill>
        <p:spPr>
          <a:xfrm>
            <a:off x="2238918" y="4495800"/>
            <a:ext cx="3581400" cy="1898250"/>
          </a:xfrm>
          <a:prstGeom prst="roundRect">
            <a:avLst>
              <a:gd name="adj" fmla="val 2500"/>
            </a:avLst>
          </a:prstGeom>
        </p:spPr>
      </p:pic>
    </p:spTree>
    <p:extLst>
      <p:ext uri="{BB962C8B-B14F-4D97-AF65-F5344CB8AC3E}">
        <p14:creationId xmlns:p14="http://schemas.microsoft.com/office/powerpoint/2010/main" val="23224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 sz="3200" dirty="0"/>
              <a:t> </a:t>
            </a:r>
            <a:r>
              <a:rPr lang="ru-RU" sz="3200" dirty="0"/>
              <a:t>описва текст с форматиране, изображения, таблици, формуляри и т.н.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ru-RU" sz="3200" dirty="0"/>
              <a:t>добавя стилизиране към HTML документите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Шрифт, цвят, фон, подравняване,</a:t>
            </a:r>
            <a:r>
              <a:rPr lang="en-US" sz="3000" dirty="0"/>
              <a:t> …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Уеб сайтовете </a:t>
            </a:r>
            <a:r>
              <a:rPr lang="ru-RU" sz="3200" dirty="0"/>
              <a:t>се състоят от HTML + CSS + изображения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Може да съдържа JavaScript код 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009" y="4572000"/>
            <a:ext cx="3152805" cy="1769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CCCEAA-AAFF-48D0-A6B7-6D761C2E57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27742" y="1497898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Запознаване с </a:t>
            </a:r>
            <a:r>
              <a:rPr lang="en-GB" dirty="0"/>
              <a:t>HTML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726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13812" y="5706879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8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Вашата първа </a:t>
            </a:r>
            <a:r>
              <a:rPr lang="en-US" dirty="0"/>
              <a:t>HTML </a:t>
            </a:r>
            <a:r>
              <a:rPr lang="bg-BG" dirty="0"/>
              <a:t>страница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122612" y="2077892"/>
            <a:ext cx="3978366" cy="1122507"/>
          </a:xfrm>
          <a:prstGeom prst="wedgeRoundRectCallout">
            <a:avLst>
              <a:gd name="adj1" fmla="val -69915"/>
              <a:gd name="adj2" fmla="val -248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Основният елемент на една </a:t>
            </a:r>
            <a:r>
              <a:rPr lang="en-US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bg-BG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страница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046412" y="4320768"/>
            <a:ext cx="4054566" cy="1470431"/>
          </a:xfrm>
          <a:prstGeom prst="wedgeRoundRectCallout">
            <a:avLst>
              <a:gd name="adj1" fmla="val -67334"/>
              <a:gd name="adj2" fmla="val 380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Забележка</a:t>
            </a:r>
            <a:r>
              <a:rPr lang="en-US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bg-BG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Повечето </a:t>
            </a:r>
            <a:r>
              <a:rPr lang="en-US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bg-BG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тагове трябва да бъдат затваряни</a:t>
            </a:r>
          </a:p>
        </p:txBody>
      </p:sp>
    </p:spTree>
    <p:extLst>
      <p:ext uri="{BB962C8B-B14F-4D97-AF65-F5344CB8AC3E}">
        <p14:creationId xmlns:p14="http://schemas.microsoft.com/office/powerpoint/2010/main" val="27712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Вашата първа </a:t>
            </a:r>
            <a:r>
              <a:rPr lang="en-US" dirty="0"/>
              <a:t>HTML </a:t>
            </a:r>
            <a:r>
              <a:rPr lang="bg-BG" dirty="0"/>
              <a:t>страница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134035" y="2286000"/>
            <a:ext cx="3687155" cy="1295118"/>
          </a:xfrm>
          <a:prstGeom prst="wedgeRoundRectCallout">
            <a:avLst>
              <a:gd name="adj1" fmla="val -62243"/>
              <a:gd name="adj2" fmla="val -176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Съдържа</a:t>
            </a:r>
            <a:r>
              <a:rPr lang="en-US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мета данни за документа</a:t>
            </a:r>
            <a:r>
              <a:rPr lang="en-US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sz="2800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7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Вашата първа </a:t>
            </a:r>
            <a:r>
              <a:rPr lang="en-GB" dirty="0"/>
              <a:t>HTML </a:t>
            </a:r>
            <a:r>
              <a:rPr lang="ru-RU" dirty="0"/>
              <a:t>страница – Пример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 Example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046412" y="4083186"/>
            <a:ext cx="3687155" cy="1295118"/>
          </a:xfrm>
          <a:prstGeom prst="wedgeRoundRectCallout">
            <a:avLst>
              <a:gd name="adj1" fmla="val -62007"/>
              <a:gd name="adj2" fmla="val -1028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800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Определя заглавието на документа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74350"/>
          <a:stretch/>
        </p:blipFill>
        <p:spPr>
          <a:xfrm>
            <a:off x="7237411" y="1904999"/>
            <a:ext cx="3838575" cy="533401"/>
          </a:xfrm>
          <a:prstGeom prst="roundRect">
            <a:avLst>
              <a:gd name="adj" fmla="val 2728"/>
            </a:avLst>
          </a:prstGeom>
        </p:spPr>
      </p:pic>
      <p:sp>
        <p:nvSpPr>
          <p:cNvPr id="11" name="Rectangle 10"/>
          <p:cNvSpPr/>
          <p:nvPr/>
        </p:nvSpPr>
        <p:spPr>
          <a:xfrm>
            <a:off x="2894012" y="2831462"/>
            <a:ext cx="2362200" cy="56064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5256212" y="2057400"/>
            <a:ext cx="2286000" cy="7740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16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4634</TotalTime>
  <Words>4321</Words>
  <Application>Microsoft Office PowerPoint</Application>
  <PresentationFormat>Custom</PresentationFormat>
  <Paragraphs>712</Paragraphs>
  <Slides>65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Основи на HTML</vt:lpstr>
      <vt:lpstr>Какво е HTML?</vt:lpstr>
      <vt:lpstr>HTML терминология</vt:lpstr>
      <vt:lpstr>Вашата първа HTML страница – Пример</vt:lpstr>
      <vt:lpstr>Вашата първа HTML страница – Пример</vt:lpstr>
      <vt:lpstr>Вашата първа HTML страница – Пример</vt:lpstr>
      <vt:lpstr>Вашата първа HTML страница – Пример</vt:lpstr>
      <vt:lpstr>Вашата първа HTML страница – Пример</vt:lpstr>
      <vt:lpstr>Вашата първа HTML страница – Пример</vt:lpstr>
      <vt:lpstr>Вашата първа HTML страница – Пример</vt:lpstr>
      <vt:lpstr>Семантични тагове в HTML5</vt:lpstr>
      <vt:lpstr>Общи тагове в HTML</vt:lpstr>
      <vt:lpstr>Заглавия</vt:lpstr>
      <vt:lpstr>Параграфи</vt:lpstr>
      <vt:lpstr>Булети и номерирани списъци</vt:lpstr>
      <vt:lpstr>Хипервръзки</vt:lpstr>
      <vt:lpstr>Локални хипервръзки</vt:lpstr>
      <vt:lpstr>Снимки</vt:lpstr>
      <vt:lpstr>Снимки</vt:lpstr>
      <vt:lpstr>Снимки</vt:lpstr>
      <vt:lpstr>Таблици</vt:lpstr>
      <vt:lpstr>Таблици (2)</vt:lpstr>
      <vt:lpstr>Таблици (3)</vt:lpstr>
      <vt:lpstr>Таблици (4)</vt:lpstr>
      <vt:lpstr>Атрибути на таблица</vt:lpstr>
      <vt:lpstr>Атрибути на таблица (2)</vt:lpstr>
      <vt:lpstr>Атрибути на таблица (3)</vt:lpstr>
      <vt:lpstr>HTML форми</vt:lpstr>
      <vt:lpstr>HTML типове вход (1)</vt:lpstr>
      <vt:lpstr>HTML типове вход (2)</vt:lpstr>
      <vt:lpstr>HTML типове вход (3)</vt:lpstr>
      <vt:lpstr>HTML типове вход (4)</vt:lpstr>
      <vt:lpstr>HTML типове вход (5)</vt:lpstr>
      <vt:lpstr>HTML типове вход (6)</vt:lpstr>
      <vt:lpstr>HTML типове вход (7)</vt:lpstr>
      <vt:lpstr>Падащ списък</vt:lpstr>
      <vt:lpstr>Тексови полета</vt:lpstr>
      <vt:lpstr>CSS (Cascading Style Sheets)</vt:lpstr>
      <vt:lpstr>Какво е CSS?</vt:lpstr>
      <vt:lpstr>Шрифтове - семейство шрифтове, размер и цветове</vt:lpstr>
      <vt:lpstr>Семейство шрифтове, размер и цветове</vt:lpstr>
      <vt:lpstr>Семейство шрифтове, размер и цветове</vt:lpstr>
      <vt:lpstr>Блокови елементи</vt:lpstr>
      <vt:lpstr>&lt;div&gt; елемент - Пример</vt:lpstr>
      <vt:lpstr>Вградени елементи</vt:lpstr>
      <vt:lpstr>&lt;span&gt; елемент - Пример</vt:lpstr>
      <vt:lpstr>Граници, фонове</vt:lpstr>
      <vt:lpstr>Граници, фонове</vt:lpstr>
      <vt:lpstr>Граници, фонове</vt:lpstr>
      <vt:lpstr>Инструменти за програмисти / [F12]</vt:lpstr>
      <vt:lpstr>Инструменти за програмисти / [F12]</vt:lpstr>
      <vt:lpstr>Инструменти за програмисти / [F12]</vt:lpstr>
      <vt:lpstr>Инструменти за програмисти / [F12]</vt:lpstr>
      <vt:lpstr>Външни отстояния</vt:lpstr>
      <vt:lpstr>Вътршени отстояния</vt:lpstr>
      <vt:lpstr>Задачи: Правоъгълници</vt:lpstr>
      <vt:lpstr>CSS: Философия</vt:lpstr>
      <vt:lpstr>Резултат страницата</vt:lpstr>
      <vt:lpstr>Комбиниране на HTML и CSS файлове</vt:lpstr>
      <vt:lpstr>CSS селектори</vt:lpstr>
      <vt:lpstr>Обобщение</vt:lpstr>
      <vt:lpstr>Запознаване с HTML</vt:lpstr>
      <vt:lpstr>Лиценз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Java, Bootstrap, Cookies, Sessions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https://softuni.bg/courses/java-web-development-basics</dc:description>
  <cp:lastModifiedBy>Никола Вълчанов</cp:lastModifiedBy>
  <cp:revision>326</cp:revision>
  <dcterms:created xsi:type="dcterms:W3CDTF">2014-01-02T17:00:34Z</dcterms:created>
  <dcterms:modified xsi:type="dcterms:W3CDTF">2019-11-15T15:24:36Z</dcterms:modified>
  <cp:category>programming;computer programming;software development;web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