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616" r:id="rId3"/>
    <p:sldId id="611" r:id="rId4"/>
    <p:sldId id="618" r:id="rId5"/>
    <p:sldId id="606" r:id="rId6"/>
    <p:sldId id="617" r:id="rId7"/>
    <p:sldId id="619" r:id="rId8"/>
    <p:sldId id="620" r:id="rId9"/>
    <p:sldId id="621" r:id="rId10"/>
    <p:sldId id="625" r:id="rId11"/>
    <p:sldId id="622" r:id="rId12"/>
    <p:sldId id="623" r:id="rId13"/>
    <p:sldId id="624" r:id="rId14"/>
    <p:sldId id="631" r:id="rId15"/>
    <p:sldId id="626" r:id="rId16"/>
    <p:sldId id="627" r:id="rId17"/>
    <p:sldId id="628" r:id="rId18"/>
    <p:sldId id="629" r:id="rId19"/>
    <p:sldId id="630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4" r:id="rId32"/>
    <p:sldId id="643" r:id="rId33"/>
    <p:sldId id="645" r:id="rId34"/>
    <p:sldId id="646" r:id="rId35"/>
    <p:sldId id="647" r:id="rId36"/>
    <p:sldId id="648" r:id="rId37"/>
    <p:sldId id="649" r:id="rId38"/>
    <p:sldId id="650" r:id="rId39"/>
    <p:sldId id="652" r:id="rId40"/>
    <p:sldId id="612" r:id="rId41"/>
    <p:sldId id="615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18"/>
            <p14:sldId id="606"/>
            <p14:sldId id="617"/>
            <p14:sldId id="619"/>
            <p14:sldId id="620"/>
            <p14:sldId id="621"/>
            <p14:sldId id="625"/>
            <p14:sldId id="622"/>
            <p14:sldId id="623"/>
            <p14:sldId id="624"/>
            <p14:sldId id="631"/>
            <p14:sldId id="626"/>
            <p14:sldId id="627"/>
            <p14:sldId id="628"/>
            <p14:sldId id="629"/>
            <p14:sldId id="630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4"/>
            <p14:sldId id="643"/>
            <p14:sldId id="645"/>
            <p14:sldId id="646"/>
            <p14:sldId id="647"/>
            <p14:sldId id="648"/>
            <p14:sldId id="649"/>
            <p14:sldId id="650"/>
            <p14:sldId id="652"/>
          </p14:sldIdLst>
        </p14:section>
        <p14:section name="Заключение" id="{CAD93B16-9430-4CD6-BD17-69844E1E5D8E}">
          <p14:sldIdLst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ail Iliew" initials="DI" lastIdx="1" clrIdx="0">
    <p:extLst>
      <p:ext uri="{19B8F6BF-5375-455C-9EA6-DF929625EA0E}">
        <p15:presenceInfo xmlns:p15="http://schemas.microsoft.com/office/powerpoint/2012/main" userId="41d542fc64a7d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3842" autoAdjust="0"/>
  </p:normalViewPr>
  <p:slideViewPr>
    <p:cSldViewPr>
      <p:cViewPr varScale="1">
        <p:scale>
          <a:sx n="96" d="100"/>
          <a:sy n="96" d="100"/>
        </p:scale>
        <p:origin x="1080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6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065212" y="762000"/>
            <a:ext cx="10501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Въведение в ASP.NET Core (MVC)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612" y="1857286"/>
            <a:ext cx="8056757" cy="642054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ASP.NET Core, контролери и действия, маршрутизация, </a:t>
            </a:r>
            <a:r>
              <a:rPr lang="en-US" dirty="0"/>
              <a:t>Razor</a:t>
            </a:r>
            <a:r>
              <a:rPr lang="ru-RU" dirty="0"/>
              <a:t>, идентичност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bg-BG" dirty="0"/>
              <a:t>Общ преглед на </a:t>
            </a:r>
            <a:r>
              <a:rPr lang="en-US" dirty="0"/>
              <a:t>ASP.NET Core </a:t>
            </a:r>
            <a:r>
              <a:rPr lang="bg-BG" dirty="0"/>
              <a:t>М</a:t>
            </a:r>
            <a:r>
              <a:rPr lang="en-US" dirty="0"/>
              <a:t>VC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0376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ASP.NET Core MVC предоставя функции за изграждане на уеб API и уеб приложения</a:t>
            </a:r>
          </a:p>
          <a:p>
            <a:r>
              <a:rPr lang="ru-RU" dirty="0" err="1"/>
              <a:t>Използва</a:t>
            </a:r>
            <a:r>
              <a:rPr lang="ru-RU" dirty="0"/>
              <a:t> дизайн шаблона </a:t>
            </a:r>
            <a:r>
              <a:rPr lang="ru-RU" dirty="0" err="1"/>
              <a:t>View-Controller</a:t>
            </a:r>
            <a:r>
              <a:rPr lang="ru-RU" dirty="0"/>
              <a:t> (MVC)</a:t>
            </a:r>
          </a:p>
          <a:p>
            <a:r>
              <a:rPr lang="ru-RU" dirty="0"/>
              <a:t>Лек, с отворен код, </a:t>
            </a:r>
            <a:r>
              <a:rPr lang="ru-RU" dirty="0" err="1"/>
              <a:t>лесен</a:t>
            </a:r>
            <a:r>
              <a:rPr lang="ru-RU" dirty="0"/>
              <a:t> за </a:t>
            </a:r>
            <a:r>
              <a:rPr lang="ru-RU" dirty="0" err="1"/>
              <a:t>тестване</a:t>
            </a:r>
            <a:r>
              <a:rPr lang="ru-RU" dirty="0"/>
              <a:t>, добър инструментариум</a:t>
            </a:r>
          </a:p>
          <a:p>
            <a:r>
              <a:rPr lang="ru-RU" dirty="0"/>
              <a:t>RESTful услуги с ASP.NET Core Web API</a:t>
            </a:r>
          </a:p>
          <a:p>
            <a:r>
              <a:rPr lang="ru-RU" dirty="0"/>
              <a:t>Вградена поддръжка за множество формати на данни, договаряне на съдържание и CORS</a:t>
            </a:r>
          </a:p>
          <a:p>
            <a:r>
              <a:rPr lang="ru-RU" dirty="0"/>
              <a:t>Постигнете висококачествен архитектурен дизайн, оптимизирайки работата на разработчиците</a:t>
            </a:r>
          </a:p>
          <a:p>
            <a:r>
              <a:rPr lang="ru-RU" dirty="0"/>
              <a:t>Конвенция за конфигуриране</a:t>
            </a:r>
          </a:p>
          <a:p>
            <a:r>
              <a:rPr lang="ru-RU" dirty="0"/>
              <a:t>Обвързването на модела автоматично картографира данни от HTTP заявки</a:t>
            </a:r>
          </a:p>
          <a:p>
            <a:r>
              <a:rPr lang="ru-RU" dirty="0"/>
              <a:t>Проверка на модела с валидиране от страна на клиента и от страна на сървъра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291285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Заедно с тези ASP.NET Core MVC предоставя функции като:</a:t>
            </a:r>
          </a:p>
          <a:p>
            <a:r>
              <a:rPr lang="ru-RU" dirty="0"/>
              <a:t>Routing</a:t>
            </a:r>
          </a:p>
          <a:p>
            <a:r>
              <a:rPr lang="ru-RU" dirty="0"/>
              <a:t>Инжектиране на зависимостта </a:t>
            </a:r>
            <a:r>
              <a:rPr lang="en-US" dirty="0"/>
              <a:t>- DI</a:t>
            </a:r>
            <a:endParaRPr lang="ru-RU" dirty="0"/>
          </a:p>
          <a:p>
            <a:r>
              <a:rPr lang="ru-RU" dirty="0"/>
              <a:t>Силно типизирани изгледи с </a:t>
            </a:r>
            <a:r>
              <a:rPr lang="en-US" dirty="0"/>
              <a:t>Razor</a:t>
            </a:r>
            <a:r>
              <a:rPr lang="bg-BG" dirty="0"/>
              <a:t> </a:t>
            </a:r>
            <a:r>
              <a:rPr lang="en-US" dirty="0"/>
              <a:t>engine</a:t>
            </a:r>
            <a:endParaRPr lang="ru-RU" dirty="0"/>
          </a:p>
          <a:p>
            <a:r>
              <a:rPr lang="ru-RU" dirty="0"/>
              <a:t>Помощниците на маркери активират код от страна на сървъра в HTML елементи</a:t>
            </a:r>
          </a:p>
          <a:p>
            <a:r>
              <a:rPr lang="ru-RU" dirty="0"/>
              <a:t>Частични изгледи и преглед на компоненти</a:t>
            </a:r>
          </a:p>
          <a:p>
            <a:r>
              <a:rPr lang="ru-RU" dirty="0"/>
              <a:t>Филтри, области, </a:t>
            </a:r>
            <a:r>
              <a:rPr lang="en-US" dirty="0"/>
              <a:t>Middleware</a:t>
            </a:r>
          </a:p>
          <a:p>
            <a:r>
              <a:rPr lang="ru-RU" dirty="0"/>
              <a:t>Вградени функции за защита</a:t>
            </a:r>
          </a:p>
          <a:p>
            <a:r>
              <a:rPr lang="ru-RU" dirty="0"/>
              <a:t>Идентичност с потребители, роли и външни доставчици</a:t>
            </a:r>
          </a:p>
          <a:p>
            <a:r>
              <a:rPr lang="ru-RU" dirty="0"/>
              <a:t>И много други…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53" y="990600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bg-BG" dirty="0"/>
              <a:t>шаблона за уеб среда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/Some/Page/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Front controller (dispatcher)</a:t>
            </a:r>
          </a:p>
        </p:txBody>
      </p:sp>
      <p:sp>
        <p:nvSpPr>
          <p:cNvPr id="8" name="Down Arrow 7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Model (data)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View</a:t>
            </a:r>
          </a:p>
          <a:p>
            <a:pPr algn="ctr"/>
            <a:r>
              <a:rPr lang="en-US" sz="2800" dirty="0">
                <a:solidFill>
                  <a:schemeClr val="lt1"/>
                </a:solidFill>
              </a:rPr>
              <a:t>(render UI)</a:t>
            </a:r>
          </a:p>
        </p:txBody>
      </p:sp>
      <p:sp>
        <p:nvSpPr>
          <p:cNvPr id="11" name="Left Arrow 10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2" name="Action Button: Home 11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" name="Left Arrow 13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5032005" flipV="1">
            <a:off x="3130767" y="398704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1784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r>
              <a:rPr lang="en-US" dirty="0"/>
              <a:t>Hello, ASP.NET Core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57762" y="5392600"/>
            <a:ext cx="8938472" cy="1365365"/>
          </a:xfrm>
        </p:spPr>
        <p:txBody>
          <a:bodyPr/>
          <a:lstStyle/>
          <a:p>
            <a:r>
              <a:rPr lang="bg-BG" dirty="0"/>
              <a:t>Създайте първият си </a:t>
            </a:r>
            <a:r>
              <a:rPr lang="en-US" dirty="0"/>
              <a:t>ASP.NET Core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3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bg-BG" dirty="0"/>
              <a:t>Контролери и Действия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4212" y="1066800"/>
            <a:ext cx="3648237" cy="36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7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Основният компонент на MVC модела</a:t>
            </a:r>
          </a:p>
          <a:p>
            <a:r>
              <a:rPr lang="ru-RU" dirty="0"/>
              <a:t>Всички контролери трябва да са на разположение в името на папката Контролери</a:t>
            </a:r>
          </a:p>
          <a:p>
            <a:r>
              <a:rPr lang="ru-RU" dirty="0"/>
              <a:t>Стандартът за именуване на контролера трябва да бъде {name} Контролер </a:t>
            </a:r>
            <a:r>
              <a:rPr lang="bg-BG" dirty="0"/>
              <a:t>по конвенция (например </a:t>
            </a:r>
            <a:r>
              <a:rPr lang="en-US" dirty="0"/>
              <a:t>UserController)</a:t>
            </a:r>
            <a:endParaRPr lang="ru-RU" dirty="0"/>
          </a:p>
          <a:p>
            <a:r>
              <a:rPr lang="ru-RU" dirty="0"/>
              <a:t>Всеки контролер трябва да наследи класа Controller</a:t>
            </a:r>
          </a:p>
          <a:p>
            <a:r>
              <a:rPr lang="ru-RU" dirty="0"/>
              <a:t>Достъп до заявка, отговор, HttpContext, RouteData, TempData, ModelState, потребител, ViewBag / ViewData и т.н.</a:t>
            </a:r>
          </a:p>
          <a:p>
            <a:r>
              <a:rPr lang="ru-RU" dirty="0"/>
              <a:t>Маршрутите избират Контролери при всяка заявка</a:t>
            </a:r>
          </a:p>
          <a:p>
            <a:r>
              <a:rPr lang="ru-RU" dirty="0"/>
              <a:t>Всички заявки са картографирани към конкретно действие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1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Действията са крайната дестинация за заявка</a:t>
            </a:r>
          </a:p>
          <a:p>
            <a:r>
              <a:rPr lang="ru-RU" dirty="0"/>
              <a:t>Публични методи за контролер</a:t>
            </a:r>
          </a:p>
          <a:p>
            <a:r>
              <a:rPr lang="ru-RU" dirty="0"/>
              <a:t>Не-статичен</a:t>
            </a:r>
          </a:p>
          <a:p>
            <a:r>
              <a:rPr lang="ru-RU" dirty="0"/>
              <a:t>Без ограничения на </a:t>
            </a:r>
            <a:r>
              <a:rPr lang="ru-RU" dirty="0" err="1"/>
              <a:t>връщаната</a:t>
            </a:r>
            <a:r>
              <a:rPr lang="ru-RU" dirty="0"/>
              <a:t> стойност</a:t>
            </a:r>
          </a:p>
          <a:p>
            <a:r>
              <a:rPr lang="ru-RU" dirty="0"/>
              <a:t>Действията обикновено връщат IActionResult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Действия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684212" y="4760127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5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Отговор на действие на контролер на заявка на браузър</a:t>
            </a:r>
          </a:p>
          <a:p>
            <a:r>
              <a:rPr lang="ru-RU" dirty="0"/>
              <a:t>Представете различни кодове за състоянието на HTTP</a:t>
            </a:r>
          </a:p>
          <a:p>
            <a:r>
              <a:rPr lang="ru-RU" dirty="0"/>
              <a:t>Наследи от базовия клас ActionResult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действия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действия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22298"/>
              </p:ext>
            </p:extLst>
          </p:nvPr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lang="en-US" sz="1800" b="1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Рамково поведение</a:t>
                      </a:r>
                      <a:endParaRPr lang="en-US" sz="1800" b="1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Помощен метод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Връща HTTP Резултат на отговор с даден статус</a:t>
                      </a:r>
                      <a:endParaRPr lang="en-US" sz="1800" b="0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b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Връща данни във формат JSON</a:t>
                      </a:r>
                      <a:endParaRPr lang="en-US" sz="1800" b="0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Пренасочва клиента към нов URL адрес</a:t>
                      </a:r>
                      <a:endParaRPr lang="en-US" sz="1800" b="0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Отговорът е отговорност на двигател с оглед</a:t>
                      </a:r>
                      <a:endParaRPr lang="en-US" sz="1800" b="0" i="0" u="none" strike="noStrike" kern="1200" baseline="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Връща низовия буквал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Без отговор, без заглавие от тип съдържание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Върнете съдържанието на файл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7168" y="3170350"/>
            <a:ext cx="2601657" cy="33546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Общ преглед на </a:t>
            </a:r>
            <a:r>
              <a:rPr lang="en-US" dirty="0"/>
              <a:t>ASP.NET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Преглед на </a:t>
            </a:r>
            <a:r>
              <a:rPr lang="en-US" dirty="0"/>
              <a:t>ASP.NET Core MVC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/>
              <a:t>Създаване на нашите първи ASP.NET </a:t>
            </a:r>
            <a:r>
              <a:rPr lang="en-US" dirty="0"/>
              <a:t>Core</a:t>
            </a:r>
            <a:r>
              <a:rPr lang="ru-RU" dirty="0"/>
              <a:t> проекти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Контролери и действия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err="1"/>
              <a:t>Рутиране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файлове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Razor View Engine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ASP.NET Core Identity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ASP.NET Core обръща данните от HTTP заявката към параметрите на действие по няколко начина:</a:t>
            </a:r>
          </a:p>
          <a:p>
            <a:pPr lvl="2"/>
            <a:r>
              <a:rPr lang="ru-RU" dirty="0"/>
              <a:t>Маршрутизаторът може да предава параметри на действия</a:t>
            </a:r>
          </a:p>
          <a:p>
            <a:pPr lvl="2"/>
            <a:r>
              <a:rPr lang="ru-RU" dirty="0"/>
              <a:t>HTTP: // Localhost / Потребители / Niki</a:t>
            </a:r>
          </a:p>
          <a:p>
            <a:pPr lvl="1"/>
            <a:r>
              <a:rPr lang="ru-RU" dirty="0"/>
              <a:t>Модел на маршрутизация: Потребители / {потребителско име}</a:t>
            </a:r>
          </a:p>
          <a:p>
            <a:pPr lvl="1"/>
            <a:r>
              <a:rPr lang="ru-RU" dirty="0"/>
              <a:t>URL низът на заявката може да съдържа параметри</a:t>
            </a:r>
          </a:p>
          <a:p>
            <a:pPr lvl="2"/>
            <a:r>
              <a:rPr lang="ru-RU" dirty="0"/>
              <a:t>/ Потребители / ByUsername? Потребителско име = NikolayIT</a:t>
            </a:r>
          </a:p>
          <a:p>
            <a:pPr lvl="1"/>
            <a:r>
              <a:rPr lang="ru-RU" dirty="0"/>
              <a:t>Данните за HTTP публикации също могат да съдържат параметри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за действията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ActionName(string name)</a:t>
            </a:r>
          </a:p>
          <a:p>
            <a:r>
              <a:rPr lang="en-US" noProof="1"/>
              <a:t>AcceptVerbs</a:t>
            </a:r>
          </a:p>
          <a:p>
            <a:pPr lvl="1"/>
            <a:r>
              <a:rPr lang="en-US" noProof="1"/>
              <a:t>HttpPost</a:t>
            </a:r>
          </a:p>
          <a:p>
            <a:pPr lvl="1"/>
            <a:r>
              <a:rPr lang="en-US" noProof="1"/>
              <a:t>HttpGet</a:t>
            </a:r>
          </a:p>
          <a:p>
            <a:pPr lvl="1"/>
            <a:r>
              <a:rPr lang="en-US" noProof="1"/>
              <a:t>HttpDelete</a:t>
            </a:r>
          </a:p>
          <a:p>
            <a:pPr lvl="1"/>
            <a:r>
              <a:rPr lang="en-US" noProof="1"/>
              <a:t>HttpOptions</a:t>
            </a:r>
          </a:p>
          <a:p>
            <a:pPr lvl="1"/>
            <a:r>
              <a:rPr lang="en-US" noProof="1"/>
              <a:t>…</a:t>
            </a:r>
          </a:p>
          <a:p>
            <a:r>
              <a:rPr lang="en-US" noProof="1"/>
              <a:t>NonAction</a:t>
            </a:r>
          </a:p>
          <a:p>
            <a:r>
              <a:rPr lang="en-US" noProof="1"/>
              <a:t>RequireHttps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Селектори за действията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ASP.NET Core MVC </a:t>
            </a:r>
            <a:r>
              <a:rPr lang="bg-BG" dirty="0" err="1"/>
              <a:t>Рутиране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ASP.NET Core MVC използва </a:t>
            </a:r>
            <a:r>
              <a:rPr lang="en-US" dirty="0"/>
              <a:t>middleware </a:t>
            </a:r>
            <a:r>
              <a:rPr lang="ru-RU" dirty="0"/>
              <a:t>за маршрутизиране при клиентски заявки.</a:t>
            </a:r>
          </a:p>
          <a:p>
            <a:pPr lvl="1"/>
            <a:r>
              <a:rPr lang="ru-RU" dirty="0"/>
              <a:t>Маршрутите описват как пътищата на URL адреса на заявката трябва да бъдат обърнаати към действия на контролер.</a:t>
            </a:r>
          </a:p>
          <a:p>
            <a:pPr lvl="1"/>
            <a:r>
              <a:rPr lang="ru-RU" dirty="0"/>
              <a:t>Има 2 вида маршрутизиране на действие</a:t>
            </a:r>
          </a:p>
          <a:p>
            <a:pPr lvl="2"/>
            <a:r>
              <a:rPr lang="ru-RU" dirty="0"/>
              <a:t>Конвенционален</a:t>
            </a:r>
          </a:p>
          <a:p>
            <a:pPr lvl="2"/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</a:t>
            </a:r>
            <a:r>
              <a:rPr lang="bg-BG" dirty="0" err="1"/>
              <a:t>Рутиране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4105274"/>
            <a:ext cx="3953868" cy="2530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4648200"/>
            <a:ext cx="2203504" cy="16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Използване на конвенционална маршрутизация с маршрута по подразбиране:</a:t>
            </a:r>
          </a:p>
          <a:p>
            <a:pPr lvl="1"/>
            <a:r>
              <a:rPr lang="ru-RU" sz="2800" dirty="0"/>
              <a:t>Оптимизира приложение, като предотвратява създаването на нов шаблон на URL адрес за всяко действие.</a:t>
            </a:r>
          </a:p>
          <a:p>
            <a:pPr lvl="1"/>
            <a:r>
              <a:rPr lang="ru-RU" sz="2800" dirty="0"/>
              <a:t>Гарантира съгласуваност на URL адресите в приложения в стил CRUD.</a:t>
            </a:r>
          </a:p>
          <a:p>
            <a:pPr lvl="1"/>
            <a:r>
              <a:rPr lang="ru-RU" sz="2800" dirty="0"/>
              <a:t>Опростява кода и прави потребителския интерфейс по-предсказуем.</a:t>
            </a:r>
          </a:p>
          <a:p>
            <a:r>
              <a:rPr lang="ru-RU" sz="3200" dirty="0"/>
              <a:t>Може да се реализира така: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Конвенционален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077BB0-541A-4B1E-86B9-FBE8B825175C}"/>
              </a:ext>
            </a:extLst>
          </p:cNvPr>
          <p:cNvSpPr txBox="1">
            <a:spLocks/>
          </p:cNvSpPr>
          <p:nvPr/>
        </p:nvSpPr>
        <p:spPr>
          <a:xfrm>
            <a:off x="973129" y="5250607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app.UseMvcWithDefaultRoute(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8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Ограниченията на маршрута са правила за URL сегментите</a:t>
            </a:r>
          </a:p>
          <a:p>
            <a:r>
              <a:rPr lang="ru-RU" dirty="0"/>
              <a:t>Всички ограничения са редовен израз, съвместим с класа Regex</a:t>
            </a:r>
          </a:p>
          <a:p>
            <a:r>
              <a:rPr lang="ru-RU" dirty="0"/>
              <a:t>Определен като един от параметрите на маршрутите.MapRoute (…)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при </a:t>
            </a:r>
            <a:r>
              <a:rPr lang="bg-BG" dirty="0" err="1"/>
              <a:t>Рутиране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12812" y="4460233"/>
            <a:ext cx="1023938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routes.MapRoute(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name: "blog",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template: "{year}/{month}/{day}",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defaults: new { controller = "Blog", action = "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ByDate</a:t>
            </a:r>
            <a:r>
              <a:rPr lang="en-US" sz="2000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constraints: new { year = @"\d{4}", month = @"\d{1,2}", day = @"\d{1,2}", });</a:t>
            </a:r>
          </a:p>
        </p:txBody>
      </p:sp>
    </p:spTree>
    <p:extLst>
      <p:ext uri="{BB962C8B-B14F-4D97-AF65-F5344CB8AC3E}">
        <p14:creationId xmlns:p14="http://schemas.microsoft.com/office/powerpoint/2010/main" val="26093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Рутирането на атрибутите използва набор от атрибути, за да обръщат действията директно към шаблоните на маршрута.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23" y="4090901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57AF6D-2B0B-49F4-8D1C-45AED5F1FF3E}"/>
              </a:ext>
            </a:extLst>
          </p:cNvPr>
          <p:cNvSpPr txBox="1">
            <a:spLocks/>
          </p:cNvSpPr>
          <p:nvPr/>
        </p:nvSpPr>
        <p:spPr>
          <a:xfrm>
            <a:off x="764852" y="232435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app.UseMvc(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764852" y="4032990"/>
            <a:ext cx="62439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HomeController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[Route("/")]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Рутирането на атрибутите също може директно да дефинира метода на заявка.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bg-BG" sz="3200" dirty="0"/>
              <a:t>Атрибутите </a:t>
            </a:r>
            <a:r>
              <a:rPr lang="en-US" sz="3200" dirty="0"/>
              <a:t>Http {action} </a:t>
            </a:r>
            <a:r>
              <a:rPr lang="bg-BG" sz="3200" dirty="0"/>
              <a:t>често се използват в </a:t>
            </a:r>
            <a:r>
              <a:rPr lang="en-US" sz="3200" dirty="0"/>
              <a:t>REST API.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478590" y="2261901"/>
            <a:ext cx="54864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[HttpGet("/")]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261900"/>
            <a:ext cx="5463423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class UsersController : Controller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[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HttpPost</a:t>
            </a:r>
            <a:r>
              <a:rPr lang="en-US" sz="2000" dirty="0">
                <a:solidFill>
                  <a:schemeClr val="tx1"/>
                </a:solidFill>
                <a:effectLst/>
              </a:rPr>
              <a:t>("Login")]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public IActionResult Login()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0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Рутирането на атрибути ви позволява да създавате няколко маршрута за едно действие.</a:t>
            </a:r>
          </a:p>
          <a:p>
            <a:r>
              <a:rPr lang="ru-RU" sz="2400" dirty="0"/>
              <a:t>Той също така ви позволява да комбинирате маршрут за контролер и маршрут за действие.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6467" y="3048000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sz="1800" dirty="0">
              <a:solidFill>
                <a:schemeClr val="tx1"/>
              </a:solidFill>
              <a:effectLst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[Route("/")]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[Route("Index")]    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373501" y="2590800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[Route("Home")] 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sz="1800" dirty="0">
              <a:solidFill>
                <a:schemeClr val="tx1"/>
              </a:solidFill>
              <a:effectLst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[Route("/")] // Does not combine, Route – /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[Route("Index")] // Route - /Home/Index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[Route("")] // Route - /Home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36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bg-BG" dirty="0" err="1"/>
              <a:t>Рутиране</a:t>
            </a:r>
            <a:r>
              <a:rPr lang="bg-BG" dirty="0"/>
              <a:t> на статични файлове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905000"/>
            <a:ext cx="3866974" cy="17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7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C0CAA4-22EC-4C88-83D1-5E57E4B2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4" y="1392008"/>
            <a:ext cx="11804745" cy="48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60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Статичните файлове са необходимост за работа на уеб приложение.</a:t>
            </a:r>
          </a:p>
          <a:p>
            <a:r>
              <a:rPr lang="ru-RU" dirty="0"/>
              <a:t>Файлове като HTML, CSS, JS и различни активи могат да се обслужват директно на клиенти с ASP.NET Core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Това ще каже на ASP.NET Core App да обслужва статичните файлове в директорията wwwroot.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файлове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8012" y="35814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app.UseStaticFiles(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30609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Може да се модифицира, за да служи на други папки.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bg-BG" dirty="0"/>
              <a:t>Това ще обслужва файла „</a:t>
            </a:r>
            <a:r>
              <a:rPr lang="en-US" dirty="0"/>
              <a:t>style.css“ </a:t>
            </a:r>
            <a:r>
              <a:rPr lang="bg-BG" dirty="0"/>
              <a:t>при поискване „</a:t>
            </a:r>
            <a:r>
              <a:rPr lang="en-US" dirty="0"/>
              <a:t>http: // {app} /files/style.css“ </a:t>
            </a:r>
            <a:r>
              <a:rPr lang="bg-BG" dirty="0"/>
              <a:t>от „</a:t>
            </a:r>
            <a:r>
              <a:rPr lang="en-US" dirty="0"/>
              <a:t>OtherFiles“ </a:t>
            </a:r>
            <a:r>
              <a:rPr lang="bg-BG" dirty="0"/>
              <a:t>вместо „</a:t>
            </a:r>
            <a:r>
              <a:rPr lang="en-US" dirty="0"/>
              <a:t>wwwroot“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файлове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8012" y="1676400"/>
            <a:ext cx="10239389" cy="40345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app.UseStaticFiles(); // For the wwwroot folder</a:t>
            </a:r>
          </a:p>
          <a:p>
            <a:endParaRPr lang="en-PH" sz="2000" dirty="0">
              <a:solidFill>
                <a:schemeClr val="tx1"/>
              </a:solidFill>
              <a:effectLst/>
            </a:endParaRP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app.UseStaticFiles(new StaticFileOptions()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FileProvider = new PhysicalFileProvider(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    Path.Combine(Directory.GetCurrentDirectory(), "OtherFiles")),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RequestPath = new PathString("/files")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4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77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HTML шаблони на приложението</a:t>
            </a:r>
          </a:p>
          <a:p>
            <a:r>
              <a:rPr lang="ru-RU" sz="3600" dirty="0"/>
              <a:t>На разположение много двигатели за оглед</a:t>
            </a:r>
          </a:p>
          <a:p>
            <a:pPr lvl="1"/>
            <a:r>
              <a:rPr lang="ru-RU" dirty="0"/>
              <a:t>Прегледът на двигателите изпълнява код и предоставя HTML</a:t>
            </a:r>
          </a:p>
          <a:p>
            <a:pPr lvl="1"/>
            <a:r>
              <a:rPr lang="ru-RU" dirty="0"/>
              <a:t>Осигурете много помощници за лесно генериране на HTML</a:t>
            </a:r>
          </a:p>
          <a:p>
            <a:pPr lvl="1"/>
            <a:r>
              <a:rPr lang="ru-RU" dirty="0"/>
              <a:t>Най-популярният е Razor View Engine</a:t>
            </a:r>
          </a:p>
          <a:p>
            <a:r>
              <a:rPr lang="ru-RU" sz="3600" dirty="0"/>
              <a:t>Можем да предаваме данни на изгледи чрез:</a:t>
            </a:r>
          </a:p>
          <a:p>
            <a:pPr lvl="1"/>
            <a:r>
              <a:rPr lang="ru-RU" dirty="0"/>
              <a:t>ViewBag, ViewData и Model (силно типизирани изгледи)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Изглеги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88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за маркиране на шаблона</a:t>
            </a:r>
          </a:p>
          <a:p>
            <a:r>
              <a:rPr lang="ru-RU" dirty="0"/>
              <a:t>Проста </a:t>
            </a:r>
            <a:r>
              <a:rPr lang="ru-RU" dirty="0" err="1"/>
              <a:t>синтактична</a:t>
            </a:r>
            <a:r>
              <a:rPr lang="ru-RU" dirty="0"/>
              <a:t> машина</a:t>
            </a:r>
          </a:p>
          <a:p>
            <a:r>
              <a:rPr lang="ru-RU" dirty="0"/>
              <a:t>Въз основа на езика за програмиране на C #</a:t>
            </a:r>
          </a:p>
          <a:p>
            <a:r>
              <a:rPr lang="ru-RU" dirty="0"/>
              <a:t>Подход за шаблониране, фокусиран върху кода, с минимален преход между HTML и код</a:t>
            </a:r>
          </a:p>
          <a:p>
            <a:r>
              <a:rPr lang="ru-RU" dirty="0"/>
              <a:t>Синтаксисът на Razor стартира кодови </a:t>
            </a:r>
            <a:r>
              <a:rPr lang="ru-RU" dirty="0" err="1"/>
              <a:t>блокове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символ @ и не изисква изрично затваряне на кодовия блок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</a:t>
            </a:r>
          </a:p>
        </p:txBody>
      </p:sp>
      <p:pic>
        <p:nvPicPr>
          <p:cNvPr id="5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64" y="402795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</a:t>
            </a:r>
            <a:r>
              <a:rPr lang="en-US" dirty="0"/>
              <a:t> </a:t>
            </a:r>
            <a:r>
              <a:rPr lang="en-US" dirty="0" err="1"/>
              <a:t>ViewBag</a:t>
            </a:r>
            <a:r>
              <a:rPr lang="en-US" dirty="0"/>
              <a:t> (</a:t>
            </a:r>
            <a:r>
              <a:rPr lang="bg-BG" dirty="0"/>
              <a:t>динамичен тип</a:t>
            </a:r>
            <a:r>
              <a:rPr lang="en-US" dirty="0"/>
              <a:t>):</a:t>
            </a:r>
          </a:p>
          <a:p>
            <a:pPr lvl="1"/>
            <a:r>
              <a:rPr lang="bg-BG" dirty="0"/>
              <a:t>Действие</a:t>
            </a:r>
            <a:r>
              <a:rPr lang="en-US" dirty="0"/>
              <a:t>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bg-BG" dirty="0"/>
              <a:t>Изглед</a:t>
            </a:r>
            <a:r>
              <a:rPr lang="en-US" dirty="0"/>
              <a:t>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bg-BG" dirty="0"/>
              <a:t>С</a:t>
            </a:r>
            <a:r>
              <a:rPr lang="en-US" dirty="0"/>
              <a:t> ViewData (dictionary)</a:t>
            </a:r>
          </a:p>
          <a:p>
            <a:pPr lvl="1"/>
            <a:r>
              <a:rPr lang="bg-BG" dirty="0"/>
              <a:t>Действие </a:t>
            </a:r>
            <a:r>
              <a:rPr lang="en-US" dirty="0"/>
              <a:t>: ViewData["message"] = "Hello World!";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@ViewData["message"]</a:t>
            </a:r>
          </a:p>
          <a:p>
            <a:r>
              <a:rPr lang="bg-BG" dirty="0"/>
              <a:t>Със силно въведени изгледи:</a:t>
            </a:r>
            <a:endParaRPr lang="en-US" dirty="0"/>
          </a:p>
          <a:p>
            <a:pPr lvl="1"/>
            <a:r>
              <a:rPr lang="bg-BG" dirty="0"/>
              <a:t>Действие </a:t>
            </a:r>
            <a:r>
              <a:rPr lang="en-US" dirty="0"/>
              <a:t>: return View(model);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Предаване на данни към изглед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26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 System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72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Системата </a:t>
            </a:r>
            <a:r>
              <a:rPr lang="en-US" sz="2800" dirty="0"/>
              <a:t>ASP.NET Core Identity</a:t>
            </a:r>
          </a:p>
          <a:p>
            <a:pPr lvl="1"/>
            <a:r>
              <a:rPr lang="bg-BG" sz="2800" dirty="0"/>
              <a:t>Система за удостоверяване и упълномощаване за </a:t>
            </a:r>
            <a:r>
              <a:rPr lang="en-US" sz="2800" dirty="0"/>
              <a:t>ASP.NET Core Web </a:t>
            </a:r>
            <a:r>
              <a:rPr lang="bg-BG" sz="2800" dirty="0"/>
              <a:t>приложения</a:t>
            </a:r>
            <a:endParaRPr lang="en-US" sz="2800" dirty="0"/>
          </a:p>
          <a:p>
            <a:pPr lvl="1"/>
            <a:r>
              <a:rPr lang="bg-BG" sz="2800" dirty="0"/>
              <a:t>Поддържа </a:t>
            </a:r>
            <a:r>
              <a:rPr lang="en-US" sz="2800" dirty="0"/>
              <a:t>ASP.NET Core MVC, Web API, </a:t>
            </a:r>
            <a:r>
              <a:rPr lang="en-US" sz="2800" dirty="0" err="1"/>
              <a:t>SignalR</a:t>
            </a:r>
            <a:r>
              <a:rPr lang="en-US" sz="2800" dirty="0"/>
              <a:t>, </a:t>
            </a:r>
            <a:r>
              <a:rPr lang="en-US" sz="2800" dirty="0" err="1"/>
              <a:t>Blazor</a:t>
            </a:r>
            <a:endParaRPr lang="en-US" sz="2800" dirty="0"/>
          </a:p>
          <a:p>
            <a:pPr lvl="1"/>
            <a:r>
              <a:rPr lang="bg-BG" sz="2800" dirty="0"/>
              <a:t>Работи с потребители, потребителски профили, влизане / излизане, роли и т.н.</a:t>
            </a:r>
            <a:endParaRPr lang="en-US" sz="2800" dirty="0"/>
          </a:p>
          <a:p>
            <a:pPr lvl="1"/>
            <a:r>
              <a:rPr lang="bg-BG" sz="2800" dirty="0"/>
              <a:t>Поддържа потребителските акаунти в локалната БД или във външния източник на данни</a:t>
            </a:r>
            <a:endParaRPr lang="en-US" sz="2800" dirty="0"/>
          </a:p>
          <a:p>
            <a:pPr lvl="1"/>
            <a:r>
              <a:rPr lang="bg-BG" sz="2800" dirty="0"/>
              <a:t>Включено чрез междинен софтуер: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912812" y="6097354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app.UseAuthentication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6037" y="527367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ASP.NET Core е чудесна платформа за разработване на уеб приложения</a:t>
            </a:r>
          </a:p>
          <a:p>
            <a:r>
              <a:rPr lang="ru-RU" dirty="0"/>
              <a:t>Добре проектиран, лесно разтегаем, високо тестван</a:t>
            </a:r>
          </a:p>
          <a:p>
            <a:r>
              <a:rPr lang="ru-RU" dirty="0"/>
              <a:t>Има голяма (и нарастваща) общност</a:t>
            </a:r>
          </a:p>
          <a:p>
            <a:r>
              <a:rPr lang="ru-RU" dirty="0"/>
              <a:t>Но прави развитието по-лесно за наследените разработчици на ASP.NET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27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Въведение</a:t>
            </a:r>
            <a:r>
              <a:rPr lang="ru-RU" dirty="0"/>
              <a:t> в ASP.NET </a:t>
            </a:r>
            <a:r>
              <a:rPr lang="ru-RU" dirty="0" err="1"/>
              <a:t>Core</a:t>
            </a:r>
            <a:r>
              <a:rPr lang="ru-RU" dirty="0"/>
              <a:t> (MVC)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Общ преглед на </a:t>
            </a:r>
            <a:r>
              <a:rPr lang="en-US" dirty="0"/>
              <a:t>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672077" y="4114800"/>
            <a:ext cx="2108746" cy="2282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87" y="1819624"/>
            <a:ext cx="4686321" cy="2380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ASP.NET Core </a:t>
            </a:r>
            <a:r>
              <a:rPr lang="bg-BG" dirty="0"/>
              <a:t>е уеб платформа с отворен код</a:t>
            </a:r>
          </a:p>
          <a:p>
            <a:pPr>
              <a:buClr>
                <a:srgbClr val="234465"/>
              </a:buClr>
            </a:pPr>
            <a:r>
              <a:rPr lang="bg-BG" dirty="0"/>
              <a:t>Можете да изграждате уеб приложения и услуги,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bg-BG" dirty="0"/>
              <a:t>приложения, мобилни пакети и всяко уеб-базирано решение с </a:t>
            </a:r>
            <a:r>
              <a:rPr lang="en-US" dirty="0"/>
              <a:t>ASP.NET Core</a:t>
            </a:r>
          </a:p>
          <a:p>
            <a:pPr>
              <a:buClr>
                <a:srgbClr val="234465"/>
              </a:buClr>
            </a:pPr>
            <a:r>
              <a:rPr lang="bg-BG" dirty="0"/>
              <a:t>Има перфектна интеграция с </a:t>
            </a:r>
            <a:r>
              <a:rPr lang="en-US" dirty="0"/>
              <a:t>Azure</a:t>
            </a:r>
            <a:endParaRPr lang="bg-BG" dirty="0"/>
          </a:p>
          <a:p>
            <a:pPr>
              <a:buClr>
                <a:srgbClr val="234465"/>
              </a:buClr>
            </a:pPr>
            <a:r>
              <a:rPr lang="bg-BG" dirty="0"/>
              <a:t>Страхотна документация: </a:t>
            </a:r>
            <a:r>
              <a:rPr lang="en-US" dirty="0"/>
              <a:t>https://docs.microsoft.com/en-us/aspnet</a:t>
            </a:r>
          </a:p>
          <a:p>
            <a:pPr>
              <a:buClr>
                <a:srgbClr val="234465"/>
              </a:buClr>
            </a:pPr>
            <a:r>
              <a:rPr lang="en-US" dirty="0"/>
              <a:t>ASP.NET Core </a:t>
            </a:r>
            <a:r>
              <a:rPr lang="bg-BG" dirty="0"/>
              <a:t>осигурява:</a:t>
            </a:r>
          </a:p>
          <a:p>
            <a:pPr>
              <a:buClr>
                <a:srgbClr val="234465"/>
              </a:buClr>
            </a:pPr>
            <a:r>
              <a:rPr lang="bg-BG" dirty="0"/>
              <a:t>Интеграция на съвременни рамки от страна на клиента (</a:t>
            </a:r>
            <a:r>
              <a:rPr lang="en-US" dirty="0"/>
              <a:t>Angular,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bg-BG" dirty="0"/>
              <a:t>и др.) И работни процеси (</a:t>
            </a:r>
            <a:r>
              <a:rPr lang="en-US" dirty="0"/>
              <a:t>MVC, </a:t>
            </a:r>
            <a:r>
              <a:rPr lang="en-US" dirty="0" err="1"/>
              <a:t>WebAPI</a:t>
            </a:r>
            <a:r>
              <a:rPr lang="en-US" dirty="0"/>
              <a:t>, Razor Pages, </a:t>
            </a:r>
            <a:r>
              <a:rPr lang="en-US" dirty="0" err="1"/>
              <a:t>SignalR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bg-BG" dirty="0"/>
              <a:t>Приложенията </a:t>
            </a:r>
            <a:r>
              <a:rPr lang="en-US" dirty="0"/>
              <a:t>ASP.NET Core </a:t>
            </a:r>
            <a:r>
              <a:rPr lang="bg-BG" dirty="0"/>
              <a:t>стартират както в .</a:t>
            </a:r>
            <a:r>
              <a:rPr lang="en-US" dirty="0"/>
              <a:t>NET Core, </a:t>
            </a:r>
            <a:r>
              <a:rPr lang="bg-BG" dirty="0"/>
              <a:t>така и .</a:t>
            </a:r>
            <a:r>
              <a:rPr lang="en-US" dirty="0"/>
              <a:t>NET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 преглед на </a:t>
            </a:r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384276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Унифицирана рамка за изграждане на уеб потребителски интерфейс и уеб API, архитектирана с възможност за проверка</a:t>
            </a:r>
          </a:p>
          <a:p>
            <a:r>
              <a:rPr lang="ru-RU" dirty="0"/>
              <a:t>Възможност за разработване и изпълнение на Windows, macOS и Linux</a:t>
            </a:r>
          </a:p>
          <a:p>
            <a:r>
              <a:rPr lang="ru-RU" dirty="0"/>
              <a:t>Възможност за хостване на IIS, Nginx, Apache, Docker или самостоятелно хостване във вашия собствен процес</a:t>
            </a:r>
          </a:p>
          <a:p>
            <a:r>
              <a:rPr lang="ru-RU" dirty="0"/>
              <a:t>Вградена инжекция за зависимост</a:t>
            </a:r>
            <a:r>
              <a:rPr lang="en-US" dirty="0"/>
              <a:t> (dependency injection)</a:t>
            </a:r>
            <a:endParaRPr lang="ru-RU" dirty="0"/>
          </a:p>
          <a:p>
            <a:r>
              <a:rPr lang="ru-RU" dirty="0"/>
              <a:t>Лек, високопроизводителен и модулен HTTP тръбопровод за заявка (средни софтуерни програми)</a:t>
            </a:r>
          </a:p>
          <a:p>
            <a:r>
              <a:rPr lang="ru-RU" dirty="0"/>
              <a:t>Razor Pages е основан на страници модел за програмиране, който улеснява изграждането на уеб интерфейс</a:t>
            </a:r>
          </a:p>
          <a:p>
            <a:r>
              <a:rPr lang="ru-RU" dirty="0"/>
              <a:t>Blazor ви позволява да използвате C # в браузъра и да споделяте логиката на приложението от страна на сървъра и от страна на клиента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bg-BG" dirty="0"/>
              <a:t>главни плюсове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C6810521-EFCD-4D40-847A-71B2D1A281DF}"/>
              </a:ext>
            </a:extLst>
          </p:cNvPr>
          <p:cNvSpPr/>
          <p:nvPr/>
        </p:nvSpPr>
        <p:spPr bwMode="auto">
          <a:xfrm>
            <a:off x="645029" y="3446584"/>
            <a:ext cx="8129695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ASP.NET CORE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35C688-17D3-4164-9C19-D2DB96054462}"/>
              </a:ext>
            </a:extLst>
          </p:cNvPr>
          <p:cNvGrpSpPr/>
          <p:nvPr/>
        </p:nvGrpSpPr>
        <p:grpSpPr>
          <a:xfrm>
            <a:off x="645029" y="2365124"/>
            <a:ext cx="8129695" cy="861557"/>
            <a:chOff x="589084" y="2954208"/>
            <a:chExt cx="10366131" cy="712185"/>
          </a:xfrm>
        </p:grpSpPr>
        <p:sp>
          <p:nvSpPr>
            <p:cNvPr id="18" name="Rectangle: Rounded Corners 5">
              <a:extLst>
                <a:ext uri="{FF2B5EF4-FFF2-40B4-BE49-F238E27FC236}">
                  <a16:creationId xmlns:a16="http://schemas.microsoft.com/office/drawing/2014/main" id="{9E96D365-9ED3-40BD-BFF5-D24FC741F233}"/>
                </a:ext>
              </a:extLst>
            </p:cNvPr>
            <p:cNvSpPr/>
            <p:nvPr/>
          </p:nvSpPr>
          <p:spPr bwMode="auto">
            <a:xfrm>
              <a:off x="2708030" y="2954216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lt1"/>
                  </a:solidFill>
                </a:rPr>
                <a:t>Pages</a:t>
              </a:r>
            </a:p>
          </p:txBody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C6BD6473-BD02-4E96-811B-B38CB2492BB6}"/>
                </a:ext>
              </a:extLst>
            </p:cNvPr>
            <p:cNvSpPr/>
            <p:nvPr/>
          </p:nvSpPr>
          <p:spPr bwMode="auto">
            <a:xfrm>
              <a:off x="589084" y="2954208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/>
                <a:t>MVC</a:t>
              </a:r>
            </a:p>
          </p:txBody>
        </p:sp>
        <p:sp>
          <p:nvSpPr>
            <p:cNvPr id="20" name="Rectangle: Rounded Corners 8">
              <a:extLst>
                <a:ext uri="{FF2B5EF4-FFF2-40B4-BE49-F238E27FC236}">
                  <a16:creationId xmlns:a16="http://schemas.microsoft.com/office/drawing/2014/main" id="{EA712F17-B168-48DB-B837-629B0F923132}"/>
                </a:ext>
              </a:extLst>
            </p:cNvPr>
            <p:cNvSpPr/>
            <p:nvPr/>
          </p:nvSpPr>
          <p:spPr bwMode="auto">
            <a:xfrm>
              <a:off x="9064868" y="2954208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lt1"/>
                  </a:solidFill>
                </a:rPr>
                <a:t>Blazor</a:t>
              </a:r>
            </a:p>
          </p:txBody>
        </p:sp>
        <p:sp>
          <p:nvSpPr>
            <p:cNvPr id="21" name="Rectangle: Rounded Corners 9">
              <a:extLst>
                <a:ext uri="{FF2B5EF4-FFF2-40B4-BE49-F238E27FC236}">
                  <a16:creationId xmlns:a16="http://schemas.microsoft.com/office/drawing/2014/main" id="{1867D13E-E7C8-4832-9AA5-1F4804999F42}"/>
                </a:ext>
              </a:extLst>
            </p:cNvPr>
            <p:cNvSpPr/>
            <p:nvPr/>
          </p:nvSpPr>
          <p:spPr bwMode="auto">
            <a:xfrm>
              <a:off x="4826976" y="2954216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noProof="1">
                  <a:solidFill>
                    <a:schemeClr val="lt1"/>
                  </a:solidFill>
                </a:rPr>
                <a:t>WebAPI</a:t>
              </a:r>
            </a:p>
          </p:txBody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DF191067-574E-4F85-8943-DA2564BC2DB4}"/>
                </a:ext>
              </a:extLst>
            </p:cNvPr>
            <p:cNvSpPr/>
            <p:nvPr/>
          </p:nvSpPr>
          <p:spPr bwMode="auto">
            <a:xfrm>
              <a:off x="6945922" y="2954215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noProof="1">
                  <a:solidFill>
                    <a:schemeClr val="lt1"/>
                  </a:solidFill>
                </a:rPr>
                <a:t>SignalR</a:t>
              </a:r>
            </a:p>
          </p:txBody>
        </p:sp>
      </p:grp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2820D360-4491-4152-BDB0-49E54D86ED8D}"/>
              </a:ext>
            </a:extLst>
          </p:cNvPr>
          <p:cNvSpPr/>
          <p:nvPr/>
        </p:nvSpPr>
        <p:spPr bwMode="auto">
          <a:xfrm>
            <a:off x="645029" y="4583722"/>
            <a:ext cx="5254610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.NET Core</a:t>
            </a:r>
          </a:p>
        </p:txBody>
      </p: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7A97B710-458D-4644-B656-CAAF99402745}"/>
              </a:ext>
            </a:extLst>
          </p:cNvPr>
          <p:cNvSpPr/>
          <p:nvPr/>
        </p:nvSpPr>
        <p:spPr bwMode="auto">
          <a:xfrm>
            <a:off x="6074020" y="4583722"/>
            <a:ext cx="5169876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.NET Framework</a:t>
            </a: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3C9F8B71-2FE3-4158-8D01-B4106E51A38A}"/>
              </a:ext>
            </a:extLst>
          </p:cNvPr>
          <p:cNvSpPr/>
          <p:nvPr/>
        </p:nvSpPr>
        <p:spPr bwMode="auto">
          <a:xfrm>
            <a:off x="8971984" y="3446584"/>
            <a:ext cx="2271911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ASP.NET 4.6</a:t>
            </a:r>
          </a:p>
        </p:txBody>
      </p:sp>
      <p:sp>
        <p:nvSpPr>
          <p:cNvPr id="26" name="Rectangle: Rounded Corners 15">
            <a:extLst>
              <a:ext uri="{FF2B5EF4-FFF2-40B4-BE49-F238E27FC236}">
                <a16:creationId xmlns:a16="http://schemas.microsoft.com/office/drawing/2014/main" id="{9C70D24B-5C86-4DEE-93B4-D60C9D661995}"/>
              </a:ext>
            </a:extLst>
          </p:cNvPr>
          <p:cNvSpPr/>
          <p:nvPr/>
        </p:nvSpPr>
        <p:spPr bwMode="auto">
          <a:xfrm>
            <a:off x="8971984" y="2309446"/>
            <a:ext cx="2271911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WebForms</a:t>
            </a:r>
            <a:r>
              <a:rPr lang="en-US" dirty="0"/>
              <a:t>, MVC, Web API</a:t>
            </a:r>
          </a:p>
        </p:txBody>
      </p:sp>
    </p:spTree>
    <p:extLst>
      <p:ext uri="{BB962C8B-B14F-4D97-AF65-F5344CB8AC3E}">
        <p14:creationId xmlns:p14="http://schemas.microsoft.com/office/powerpoint/2010/main" val="372424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238"/>
            <a:ext cx="5903999" cy="557035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ASP.NET е зряла рамка (v1.0 издаден януари 2002 г.)</a:t>
            </a:r>
          </a:p>
          <a:p>
            <a:r>
              <a:rPr lang="ru-RU" dirty="0"/>
              <a:t>Предоставя услугите, необходими за изграждане на корпоративни уеб приложения, базирани на сървър, на Windows</a:t>
            </a:r>
          </a:p>
          <a:p>
            <a:r>
              <a:rPr lang="ru-RU" dirty="0"/>
              <a:t>ASP.NET MVC работи само на Windows и само в IIS</a:t>
            </a:r>
          </a:p>
          <a:p>
            <a:r>
              <a:rPr lang="ru-RU" dirty="0"/>
              <a:t>Последна версия: 5.2.5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7211" y="1143237"/>
            <a:ext cx="5903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ASP.NET Core е сравнително нова рамка с отворен код (v1.0 издаден юни 2016)</a:t>
            </a:r>
          </a:p>
          <a:p>
            <a:r>
              <a:rPr lang="ru-RU" dirty="0"/>
              <a:t>Междуплатформена рамка</a:t>
            </a:r>
          </a:p>
          <a:p>
            <a:r>
              <a:rPr lang="ru-RU" dirty="0"/>
              <a:t>Подходящ за изграждане на модерни, облачни базирани уеб приложения на Windows, macOS или Linux</a:t>
            </a:r>
          </a:p>
          <a:p>
            <a:r>
              <a:rPr lang="ru-RU" dirty="0"/>
              <a:t>Последна версия: 3.0</a:t>
            </a:r>
          </a:p>
          <a:p>
            <a:r>
              <a:rPr lang="ru-RU" dirty="0"/>
              <a:t>3.1 в развитие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6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238"/>
            <a:ext cx="5903999" cy="5570355"/>
          </a:xfrm>
        </p:spPr>
        <p:txBody>
          <a:bodyPr>
            <a:normAutofit fontScale="92500"/>
          </a:bodyPr>
          <a:lstStyle/>
          <a:p>
            <a:r>
              <a:rPr lang="ru-RU" dirty="0"/>
              <a:t>Една версия на машина</a:t>
            </a:r>
          </a:p>
          <a:p>
            <a:r>
              <a:rPr lang="en-US" dirty="0"/>
              <a:t>System.Web.dll</a:t>
            </a:r>
          </a:p>
          <a:p>
            <a:r>
              <a:rPr lang="ru-RU" dirty="0"/>
              <a:t>Всичко е включено по подразбиране</a:t>
            </a:r>
          </a:p>
          <a:p>
            <a:r>
              <a:rPr lang="en-US" dirty="0"/>
              <a:t>HTTP </a:t>
            </a:r>
            <a:r>
              <a:rPr lang="ru-RU" dirty="0"/>
              <a:t>модули, </a:t>
            </a:r>
            <a:r>
              <a:rPr lang="en-US" dirty="0"/>
              <a:t>HTTP </a:t>
            </a:r>
            <a:r>
              <a:rPr lang="ru-RU" dirty="0"/>
              <a:t>манипулатори, </a:t>
            </a:r>
            <a:r>
              <a:rPr lang="en-US" dirty="0" err="1"/>
              <a:t>Global.asax</a:t>
            </a:r>
            <a:endParaRPr lang="en-US" dirty="0"/>
          </a:p>
          <a:p>
            <a:r>
              <a:rPr lang="en-US" dirty="0"/>
              <a:t>MVC + Web API + </a:t>
            </a:r>
            <a:r>
              <a:rPr lang="ru-RU" dirty="0"/>
              <a:t>уеб страници</a:t>
            </a:r>
          </a:p>
          <a:p>
            <a:r>
              <a:rPr lang="ru-RU" dirty="0"/>
              <a:t>Действия с деца (</a:t>
            </a:r>
            <a:r>
              <a:rPr lang="en-US" dirty="0" err="1"/>
              <a:t>Html.Render</a:t>
            </a:r>
            <a:r>
              <a:rPr lang="en-US" dirty="0"/>
              <a:t>)</a:t>
            </a:r>
          </a:p>
          <a:p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7211" y="1143237"/>
            <a:ext cx="5903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Kestrel, Windows, Mac, Linux</a:t>
            </a:r>
          </a:p>
          <a:p>
            <a:r>
              <a:rPr lang="ru-RU" dirty="0"/>
              <a:t>Няколко версии на машина</a:t>
            </a:r>
          </a:p>
          <a:p>
            <a:r>
              <a:rPr lang="ru-RU" dirty="0"/>
              <a:t>Всичко е </a:t>
            </a:r>
            <a:r>
              <a:rPr lang="en-US" dirty="0"/>
              <a:t>NuGet </a:t>
            </a:r>
            <a:r>
              <a:rPr lang="ru-RU" dirty="0"/>
              <a:t>пакети</a:t>
            </a:r>
          </a:p>
          <a:p>
            <a:r>
              <a:rPr lang="ru-RU" dirty="0"/>
              <a:t>Мидълуер. Всичко в едно. По-бързо.</a:t>
            </a:r>
          </a:p>
          <a:p>
            <a:r>
              <a:rPr lang="ru-RU" dirty="0"/>
              <a:t>Променливи </a:t>
            </a:r>
            <a:r>
              <a:rPr lang="en-US" dirty="0"/>
              <a:t>JSON </a:t>
            </a:r>
            <a:r>
              <a:rPr lang="ru-RU" dirty="0"/>
              <a:t>и среда</a:t>
            </a:r>
          </a:p>
          <a:p>
            <a:r>
              <a:rPr lang="ru-RU" dirty="0"/>
              <a:t>Преглед на компоненти, помощници на маркери</a:t>
            </a:r>
          </a:p>
          <a:p>
            <a:r>
              <a:rPr lang="ru-RU" dirty="0"/>
              <a:t>Вграден </a:t>
            </a:r>
            <a:r>
              <a:rPr lang="en-US" dirty="0"/>
              <a:t>DI, </a:t>
            </a:r>
            <a:r>
              <a:rPr lang="ru-RU" dirty="0"/>
              <a:t>регистрация, услуги, доставчици на файлове, </a:t>
            </a:r>
            <a:r>
              <a:rPr lang="en-US" dirty="0" err="1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0670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4691</TotalTime>
  <Words>2234</Words>
  <Application>Microsoft Office PowerPoint</Application>
  <PresentationFormat>По избор</PresentationFormat>
  <Paragraphs>399</Paragraphs>
  <Slides>40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Презентация на PowerPoint</vt:lpstr>
      <vt:lpstr>Общ преглед на ASP.NET</vt:lpstr>
      <vt:lpstr>Общ преглед на ASP.NET</vt:lpstr>
      <vt:lpstr>ASP.NET Core главни плюсове</vt:lpstr>
      <vt:lpstr>ASP.NET Core</vt:lpstr>
      <vt:lpstr>ASP.NET vs ASP.NET Core</vt:lpstr>
      <vt:lpstr>ASP.NET vs ASP.NET Core (2)</vt:lpstr>
      <vt:lpstr>Общ преглед на ASP.NET Core МVC</vt:lpstr>
      <vt:lpstr>ASP.NET Core MVC</vt:lpstr>
      <vt:lpstr>ASP.NET Core MVC (2)</vt:lpstr>
      <vt:lpstr>MVC шаблона за уеб среда</vt:lpstr>
      <vt:lpstr>Hello, ASP.NET Core</vt:lpstr>
      <vt:lpstr>Контролери и Действия</vt:lpstr>
      <vt:lpstr>Контролери</vt:lpstr>
      <vt:lpstr>Действия</vt:lpstr>
      <vt:lpstr>Резултат от действия</vt:lpstr>
      <vt:lpstr>Резултат от действия (2)</vt:lpstr>
      <vt:lpstr>Параметри за действията</vt:lpstr>
      <vt:lpstr>Селектори за действията</vt:lpstr>
      <vt:lpstr>ASP.NET Core MVC Рутиране</vt:lpstr>
      <vt:lpstr>ASP.NET Core MVC Рутиране</vt:lpstr>
      <vt:lpstr>Конвенционален</vt:lpstr>
      <vt:lpstr>Ограничения при Рутиране</vt:lpstr>
      <vt:lpstr>Атрибут</vt:lpstr>
      <vt:lpstr>Атрибут (2)</vt:lpstr>
      <vt:lpstr>Атрибут (2)</vt:lpstr>
      <vt:lpstr>Рутиране на статични файлове</vt:lpstr>
      <vt:lpstr>Статични файлове</vt:lpstr>
      <vt:lpstr>Статични файлове (2)</vt:lpstr>
      <vt:lpstr>Razor View</vt:lpstr>
      <vt:lpstr>Изглеги</vt:lpstr>
      <vt:lpstr>Razor</vt:lpstr>
      <vt:lpstr>Предаване на данни към изглед</vt:lpstr>
      <vt:lpstr>ASP.NET Core Identity System</vt:lpstr>
      <vt:lpstr>ASP.NET Identity</vt:lpstr>
      <vt:lpstr>Обобщение</vt:lpstr>
      <vt:lpstr>Въведение в ASP.NET Core (MVC)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Danail Iliew</cp:lastModifiedBy>
  <cp:revision>282</cp:revision>
  <dcterms:created xsi:type="dcterms:W3CDTF">2014-01-02T17:00:34Z</dcterms:created>
  <dcterms:modified xsi:type="dcterms:W3CDTF">2019-11-22T09:01:03Z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