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616" r:id="rId3"/>
    <p:sldId id="611" r:id="rId4"/>
    <p:sldId id="617" r:id="rId5"/>
    <p:sldId id="618" r:id="rId6"/>
    <p:sldId id="619" r:id="rId7"/>
    <p:sldId id="551" r:id="rId8"/>
    <p:sldId id="552" r:id="rId9"/>
    <p:sldId id="553" r:id="rId10"/>
    <p:sldId id="554" r:id="rId11"/>
    <p:sldId id="622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555" r:id="rId22"/>
    <p:sldId id="556" r:id="rId23"/>
    <p:sldId id="473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480" r:id="rId32"/>
    <p:sldId id="564" r:id="rId33"/>
    <p:sldId id="565" r:id="rId34"/>
    <p:sldId id="566" r:id="rId35"/>
    <p:sldId id="567" r:id="rId36"/>
    <p:sldId id="621" r:id="rId37"/>
    <p:sldId id="620" r:id="rId38"/>
    <p:sldId id="633" r:id="rId39"/>
    <p:sldId id="634" r:id="rId40"/>
    <p:sldId id="635" r:id="rId41"/>
    <p:sldId id="636" r:id="rId42"/>
    <p:sldId id="612" r:id="rId43"/>
    <p:sldId id="615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17"/>
            <p14:sldId id="618"/>
            <p14:sldId id="619"/>
            <p14:sldId id="551"/>
            <p14:sldId id="552"/>
            <p14:sldId id="553"/>
            <p14:sldId id="554"/>
            <p14:sldId id="622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555"/>
            <p14:sldId id="556"/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  <p14:sldId id="480"/>
            <p14:sldId id="564"/>
            <p14:sldId id="565"/>
            <p14:sldId id="566"/>
            <p14:sldId id="567"/>
            <p14:sldId id="621"/>
            <p14:sldId id="620"/>
            <p14:sldId id="633"/>
            <p14:sldId id="634"/>
            <p14:sldId id="635"/>
            <p14:sldId id="636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83842" autoAdjust="0"/>
  </p:normalViewPr>
  <p:slideViewPr>
    <p:cSldViewPr>
      <p:cViewPr varScale="1">
        <p:scale>
          <a:sx n="111" d="100"/>
          <a:sy n="111" d="100"/>
        </p:scale>
        <p:origin x="5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4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3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Комуникация с база от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Създава съответните таблици в БД следвайки тяхно описание чрез класове</a:t>
            </a:r>
            <a:endParaRPr lang="en-US" dirty="0"/>
          </a:p>
          <a:p>
            <a:r>
              <a:rPr lang="bg-BG" dirty="0"/>
              <a:t>Как да го използваме?</a:t>
            </a:r>
            <a:endParaRPr lang="en-US" dirty="0"/>
          </a:p>
          <a:p>
            <a:pPr lvl="1"/>
            <a:r>
              <a:rPr lang="bg-BG" dirty="0"/>
              <a:t>Създаваме класове описващи таблиците в нашата база, като чрез специален синтаксис оказваме връзките между тях</a:t>
            </a:r>
          </a:p>
          <a:p>
            <a:pPr lvl="1"/>
            <a:r>
              <a:rPr lang="bg-BG" dirty="0"/>
              <a:t>Създаваме клас, който задължително наследява </a:t>
            </a:r>
            <a:r>
              <a:rPr lang="en-US" dirty="0" err="1"/>
              <a:t>DbContext</a:t>
            </a:r>
            <a:r>
              <a:rPr lang="bg-BG" dirty="0"/>
              <a:t> – той ще е на шият БД контекст</a:t>
            </a:r>
          </a:p>
          <a:p>
            <a:pPr lvl="2"/>
            <a:r>
              <a:rPr lang="bg-BG" dirty="0"/>
              <a:t>В него добавяме като </a:t>
            </a:r>
            <a:r>
              <a:rPr lang="en-US" dirty="0" err="1"/>
              <a:t>DbSet</a:t>
            </a:r>
            <a:r>
              <a:rPr lang="en-US" dirty="0"/>
              <a:t>&lt;T&gt;</a:t>
            </a:r>
            <a:r>
              <a:rPr lang="bg-BG" dirty="0"/>
              <a:t> класовете, описващи таблиците ни</a:t>
            </a:r>
          </a:p>
          <a:p>
            <a:pPr lvl="2"/>
            <a:r>
              <a:rPr lang="bg-BG" dirty="0"/>
              <a:t>Пренаписваме метода </a:t>
            </a:r>
            <a:r>
              <a:rPr lang="en-US" dirty="0" err="1"/>
              <a:t>OnConfiguring</a:t>
            </a:r>
            <a:r>
              <a:rPr lang="en-US" dirty="0"/>
              <a:t>()</a:t>
            </a:r>
            <a:r>
              <a:rPr lang="en-GB" dirty="0"/>
              <a:t>, </a:t>
            </a:r>
            <a:r>
              <a:rPr lang="bg-BG" dirty="0"/>
              <a:t>за да окажем по какъв начин да се свържем с нашата БД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Накрая използвайки </a:t>
            </a:r>
            <a:r>
              <a:rPr lang="en-US" dirty="0"/>
              <a:t>Package Manager </a:t>
            </a:r>
            <a:r>
              <a:rPr lang="bg-BG" dirty="0"/>
              <a:t>конзолата добавяме поддръжка на миграции и с команда създаваме нашата база данни</a:t>
            </a:r>
          </a:p>
          <a:p>
            <a:r>
              <a:rPr lang="bg-BG" dirty="0"/>
              <a:t>Нужни пакети</a:t>
            </a:r>
          </a:p>
          <a:p>
            <a:pPr lvl="1"/>
            <a:r>
              <a:rPr lang="en-US" dirty="0"/>
              <a:t>Microsoft.EntityFrameworkCore.Tools</a:t>
            </a:r>
            <a:endParaRPr lang="bg-BG" dirty="0"/>
          </a:p>
          <a:p>
            <a:pPr lvl="1"/>
            <a:r>
              <a:rPr lang="en-US" dirty="0"/>
              <a:t>Microsoft.EntityFrameworkCore.Design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5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Накрая използвайки </a:t>
            </a:r>
            <a:r>
              <a:rPr lang="en-US" dirty="0"/>
              <a:t>Package Manager </a:t>
            </a:r>
            <a:r>
              <a:rPr lang="bg-BG" dirty="0"/>
              <a:t>конзолата добавяме поддръжка на миграции и с команда създаваме нашата база данни</a:t>
            </a:r>
          </a:p>
          <a:p>
            <a:r>
              <a:rPr lang="bg-BG" dirty="0"/>
              <a:t>Нужни пакети</a:t>
            </a:r>
          </a:p>
          <a:p>
            <a:pPr lvl="1"/>
            <a:r>
              <a:rPr lang="en-US" dirty="0"/>
              <a:t>Microsoft.EntityFrameworkCore.Tools</a:t>
            </a:r>
            <a:endParaRPr lang="bg-BG" dirty="0"/>
          </a:p>
          <a:p>
            <a:pPr lvl="1"/>
            <a:r>
              <a:rPr lang="en-US" dirty="0"/>
              <a:t>Microsoft.EntityFrameworkCore.Design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Да започнем със създаването на нашите </a:t>
            </a:r>
            <a:r>
              <a:rPr lang="bg-BG" dirty="0" err="1"/>
              <a:t>ентитита</a:t>
            </a:r>
            <a:endParaRPr lang="bg-BG" dirty="0"/>
          </a:p>
          <a:p>
            <a:r>
              <a:rPr lang="en-US" dirty="0"/>
              <a:t>EF </a:t>
            </a:r>
            <a:r>
              <a:rPr lang="bg-BG" dirty="0"/>
              <a:t>е достатъчно умен, за да създаде първичен или вторичен ключ, забелязвайки имената на нашите свойства</a:t>
            </a:r>
            <a:r>
              <a:rPr lang="en-US" dirty="0"/>
              <a:t>,</a:t>
            </a:r>
            <a:r>
              <a:rPr lang="bg-BG" dirty="0"/>
              <a:t> завършващи на </a:t>
            </a:r>
            <a:r>
              <a:rPr lang="en-US" dirty="0"/>
              <a:t>ID, 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9A4A-CAC4-487C-8FFC-6526DC81C172}"/>
              </a:ext>
            </a:extLst>
          </p:cNvPr>
          <p:cNvSpPr txBox="1">
            <a:spLocks/>
          </p:cNvSpPr>
          <p:nvPr/>
        </p:nvSpPr>
        <p:spPr>
          <a:xfrm>
            <a:off x="503255" y="3658612"/>
            <a:ext cx="1106315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class OrderDetail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OrderDetailID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ProductID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Quantity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Order Order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3C25A80-CD1D-4219-94C1-F7166ED0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5383596"/>
            <a:ext cx="4219558" cy="1141403"/>
          </a:xfrm>
          <a:prstGeom prst="wedgeRoundRectCallout">
            <a:avLst>
              <a:gd name="adj1" fmla="val -118641"/>
              <a:gd name="adj2" fmla="val 135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EF разбира този синтаксис и ще създаде връзка между двете ни таблици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48D7-3FEF-43BC-A33B-790A9FD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696" y="3277199"/>
            <a:ext cx="4219558" cy="1599601"/>
          </a:xfrm>
          <a:prstGeom prst="wedgeRoundRectCallout">
            <a:avLst>
              <a:gd name="adj1" fmla="val -94850"/>
              <a:gd name="adj2" fmla="val 49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OrderID</a:t>
            </a:r>
            <a:r>
              <a:rPr lang="en-GB" sz="2400" b="1" noProof="1">
                <a:solidFill>
                  <a:srgbClr val="FFFFFF"/>
                </a:solidFill>
              </a:rPr>
              <a:t>, </a:t>
            </a:r>
            <a:r>
              <a:rPr lang="bg-BG" sz="2400" b="1" noProof="1">
                <a:solidFill>
                  <a:srgbClr val="FFFFFF"/>
                </a:solidFill>
              </a:rPr>
              <a:t>ще е референция към първичния ключ на поръчката, за която сме добавили връзка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Съответно една поръчка ще има много на брой детайли за себе си</a:t>
            </a:r>
          </a:p>
          <a:p>
            <a:pPr lvl="1"/>
            <a:r>
              <a:rPr lang="bg-BG" dirty="0"/>
              <a:t>Типа на връзката е един-към-много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9A4A-CAC4-487C-8FFC-6526DC81C172}"/>
              </a:ext>
            </a:extLst>
          </p:cNvPr>
          <p:cNvSpPr txBox="1">
            <a:spLocks/>
          </p:cNvSpPr>
          <p:nvPr/>
        </p:nvSpPr>
        <p:spPr>
          <a:xfrm>
            <a:off x="503255" y="3352800"/>
            <a:ext cx="1106315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class Order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CustomerID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EmployeeID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DateTime OrderDate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List&lt;OrderDetail&gt; OrderDetails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6E0CC65-D760-4EB1-8EBE-4AAFC4251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88" y="3352797"/>
            <a:ext cx="4219558" cy="1523497"/>
          </a:xfrm>
          <a:prstGeom prst="wedgeRoundRectCallout">
            <a:avLst>
              <a:gd name="adj1" fmla="val -69646"/>
              <a:gd name="adj2" fmla="val 9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EF разбира, че една поръчка има много детайли и ще създаде връзка един-към-много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128727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Накрая добавяме класовете като </a:t>
            </a:r>
            <a:r>
              <a:rPr lang="en-US" dirty="0" err="1"/>
              <a:t>DbSet</a:t>
            </a:r>
            <a:r>
              <a:rPr lang="en-US" dirty="0"/>
              <a:t>&lt;T&gt;</a:t>
            </a:r>
            <a:r>
              <a:rPr lang="bg-BG" dirty="0"/>
              <a:t> в нашият контекст</a:t>
            </a:r>
          </a:p>
          <a:p>
            <a:r>
              <a:rPr lang="bg-BG" dirty="0"/>
              <a:t>Описваме по какъв начин да стане връзката с БД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B98FF6-D0F0-414D-855C-ECEB671692DD}"/>
              </a:ext>
            </a:extLst>
          </p:cNvPr>
          <p:cNvSpPr txBox="1">
            <a:spLocks/>
          </p:cNvSpPr>
          <p:nvPr/>
        </p:nvSpPr>
        <p:spPr>
          <a:xfrm>
            <a:off x="227012" y="2590800"/>
            <a:ext cx="1176822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public class MyContext : DbContext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public DbSet&lt;OrderDetail&gt; OrderDetails { get; set; }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public DbSet&lt;Order&gt; Orders { get; set; }</a:t>
            </a:r>
          </a:p>
          <a:p>
            <a:pPr>
              <a:lnSpc>
                <a:spcPct val="100000"/>
              </a:lnSpc>
            </a:pPr>
            <a:endParaRPr lang="en-US" sz="21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protected override void OnConfiguring(DbContextOptionsBuilder optionsBuilder)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    optionsBuilder.UseSqlServer(@"Data Source=(localdb)\ProjectsV13;Initial Catalog=StoreDB;");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63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1363480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Добавяне на първата миграция</a:t>
            </a:r>
          </a:p>
          <a:p>
            <a:r>
              <a:rPr lang="bg-BG" dirty="0"/>
              <a:t>Създаване на БД по описаните таблици</a:t>
            </a:r>
          </a:p>
          <a:p>
            <a:r>
              <a:rPr lang="bg-BG" dirty="0"/>
              <a:t>Използвайки </a:t>
            </a:r>
            <a:r>
              <a:rPr lang="en-US" dirty="0"/>
              <a:t>Package Manager Console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B98FF6-D0F0-414D-855C-ECEB671692DD}"/>
              </a:ext>
            </a:extLst>
          </p:cNvPr>
          <p:cNvSpPr txBox="1">
            <a:spLocks/>
          </p:cNvSpPr>
          <p:nvPr/>
        </p:nvSpPr>
        <p:spPr>
          <a:xfrm>
            <a:off x="796924" y="2631133"/>
            <a:ext cx="10591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$ </a:t>
            </a:r>
            <a:r>
              <a:rPr lang="en-US" dirty="0"/>
              <a:t>Add-Migration Initial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sz="2100" b="1" noProof="1">
                <a:latin typeface="Consolas" panose="020B0609020204030204" pitchFamily="49" charset="0"/>
              </a:rPr>
              <a:t>$</a:t>
            </a:r>
            <a:r>
              <a:rPr lang="en-US" dirty="0"/>
              <a:t>Update-Database</a:t>
            </a:r>
            <a:endParaRPr lang="en-US" sz="2100" b="1" noProof="1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F04DC-2DB1-47BB-940B-88622AB4AD13}"/>
              </a:ext>
            </a:extLst>
          </p:cNvPr>
          <p:cNvSpPr txBox="1">
            <a:spLocks/>
          </p:cNvSpPr>
          <p:nvPr/>
        </p:nvSpPr>
        <p:spPr>
          <a:xfrm>
            <a:off x="188815" y="3798044"/>
            <a:ext cx="11804822" cy="54535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Вече съществува съответната БД, описана чрез нашите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pic>
        <p:nvPicPr>
          <p:cNvPr id="4098" name="Picture 2" descr="https://raw.githubusercontent.com/zzzprojects/EntityFrameworkCore/master/docs/images/code-first-db.png">
            <a:extLst>
              <a:ext uri="{FF2B5EF4-FFF2-40B4-BE49-F238E27FC236}">
                <a16:creationId xmlns:a16="http://schemas.microsoft.com/office/drawing/2014/main" id="{A6881DA8-22D7-48B9-A171-85C66994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9" y="954644"/>
            <a:ext cx="3386385" cy="55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6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356CF-F82F-4CE6-8EB3-CE668269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373882"/>
          </a:xfrm>
        </p:spPr>
        <p:txBody>
          <a:bodyPr>
            <a:normAutofit/>
          </a:bodyPr>
          <a:lstStyle/>
          <a:p>
            <a:r>
              <a:rPr lang="en-US" dirty="0"/>
              <a:t>Fluent API – </a:t>
            </a:r>
            <a:r>
              <a:rPr lang="bg-BG" dirty="0"/>
              <a:t>начин да се конфигурират по-сложни връзки в нашата БД, както и да се наложат ограничения за колоните</a:t>
            </a:r>
          </a:p>
          <a:p>
            <a:r>
              <a:rPr lang="bg-BG" dirty="0"/>
              <a:t>Пренаписва се методът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 </a:t>
            </a:r>
            <a:r>
              <a:rPr lang="bg-BG" dirty="0"/>
              <a:t>в нашият клас, служещ ни за контекст+</a:t>
            </a:r>
          </a:p>
          <a:p>
            <a:pPr lvl="1"/>
            <a:r>
              <a:rPr lang="bg-BG" dirty="0"/>
              <a:t>Чрез него може да се конфигурират връзки като </a:t>
            </a:r>
            <a:r>
              <a:rPr lang="en-US" dirty="0"/>
              <a:t>0-</a:t>
            </a:r>
            <a:r>
              <a:rPr lang="bg-BG" dirty="0"/>
              <a:t>към-много, много-към-много и </a:t>
            </a:r>
            <a:r>
              <a:rPr lang="bg-BG" dirty="0" err="1"/>
              <a:t>тн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671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“Code First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9D3882-B876-4D84-93D7-C5381BAFF5B6}"/>
              </a:ext>
            </a:extLst>
          </p:cNvPr>
          <p:cNvSpPr txBox="1">
            <a:spLocks/>
          </p:cNvSpPr>
          <p:nvPr/>
        </p:nvSpPr>
        <p:spPr>
          <a:xfrm>
            <a:off x="836612" y="2438400"/>
            <a:ext cx="1059180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protected override void OnModelCreating(ModelBuilder modelBuilder)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.HasKey(bc =&gt; new { bc.BookId, bc.CategoryId }); 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.HasOne(bc =&gt; bc.Book)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.WithMany(b =&gt; b.BookCategories)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.HasForeignKey(bc =&gt; bc.BookId); 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.HasOne(bc =&gt; bc.Category)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.WithMany(c =&gt; c.BookCategories)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.HasForeignKey(bc =&gt; bc.CategoryId);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E40846B-3F7F-46F5-B204-2106DD9F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676" y="4267703"/>
            <a:ext cx="4219558" cy="1523497"/>
          </a:xfrm>
          <a:prstGeom prst="wedgeRoundRectCallout">
            <a:avLst>
              <a:gd name="adj1" fmla="val -65272"/>
              <a:gd name="adj2" fmla="val -17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Описването на връзките става по лесен начин чрез методи със себеописващи се наименования на английски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AADC85-4645-433C-94C1-42D20743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110780"/>
          </a:xfrm>
        </p:spPr>
        <p:txBody>
          <a:bodyPr>
            <a:normAutofit fontScale="92500"/>
          </a:bodyPr>
          <a:lstStyle/>
          <a:p>
            <a:r>
              <a:rPr lang="bg-BG" dirty="0"/>
              <a:t>Операциите за добавяне, изтриване, промяна и извличане се извършват по същия начин, както при </a:t>
            </a:r>
            <a:r>
              <a:rPr lang="en-US" dirty="0"/>
              <a:t>Database First</a:t>
            </a:r>
            <a:r>
              <a:rPr lang="bg-BG" dirty="0"/>
              <a:t> метода</a:t>
            </a:r>
          </a:p>
        </p:txBody>
      </p:sp>
    </p:spTree>
    <p:extLst>
      <p:ext uri="{BB962C8B-B14F-4D97-AF65-F5344CB8AC3E}">
        <p14:creationId xmlns:p14="http://schemas.microsoft.com/office/powerpoint/2010/main" val="35593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Преглед на </a:t>
            </a:r>
            <a:r>
              <a:rPr lang="en-US" dirty="0"/>
              <a:t>Entity Framework Core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Методът "</a:t>
            </a:r>
            <a:r>
              <a:rPr lang="en-US" dirty="0"/>
              <a:t>Database First</a:t>
            </a:r>
            <a:r>
              <a:rPr lang="bg-BG" dirty="0"/>
              <a:t>„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“Code First”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CRUD </a:t>
            </a:r>
            <a:r>
              <a:rPr lang="bg-BG" dirty="0"/>
              <a:t>Операции,</a:t>
            </a:r>
            <a:r>
              <a:rPr lang="en-US" dirty="0"/>
              <a:t> </a:t>
            </a:r>
            <a:r>
              <a:rPr lang="bg-BG" dirty="0"/>
              <a:t>използвайки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</a:t>
            </a:r>
            <a:r>
              <a:rPr lang="en-US" dirty="0"/>
              <a:t>LINQ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DbContext</a:t>
            </a:r>
            <a:r>
              <a:rPr lang="bg-BG" noProof="1"/>
              <a:t>:</a:t>
            </a:r>
            <a:endParaRPr lang="en-US" dirty="0"/>
          </a:p>
          <a:p>
            <a:pPr lvl="1"/>
            <a:r>
              <a:rPr lang="bg-BG" dirty="0"/>
              <a:t>Съдържа връзката към базата данни и преобразуваните </a:t>
            </a:r>
            <a:br>
              <a:rPr lang="bg-BG" dirty="0"/>
            </a:br>
            <a:r>
              <a:rPr lang="bg-BG" dirty="0"/>
              <a:t>класове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Осигурява достъп до данни, базиран на LINQ</a:t>
            </a:r>
          </a:p>
          <a:p>
            <a:pPr lvl="1"/>
            <a:r>
              <a:rPr lang="bg-BG" dirty="0"/>
              <a:t>Осигурява проследяване на идентичността, проследяване на </a:t>
            </a:r>
            <a:br>
              <a:rPr lang="bg-BG" dirty="0"/>
            </a:br>
            <a:r>
              <a:rPr lang="bg-BG" dirty="0"/>
              <a:t>промените и API за CRUD операции</a:t>
            </a:r>
            <a:endParaRPr lang="en-US" dirty="0"/>
          </a:p>
          <a:p>
            <a:r>
              <a:rPr lang="en-US" dirty="0"/>
              <a:t>Entity classes</a:t>
            </a:r>
            <a:endParaRPr lang="bg-BG" dirty="0"/>
          </a:p>
          <a:p>
            <a:pPr lvl="1"/>
            <a:r>
              <a:rPr lang="bg-BG" dirty="0"/>
              <a:t>Всяка таблица от база данни се свежда до C# клас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bg-BG" dirty="0"/>
              <a:t>социации</a:t>
            </a:r>
            <a:r>
              <a:rPr lang="en-US" dirty="0"/>
              <a:t> (</a:t>
            </a:r>
            <a:r>
              <a:rPr lang="bg-BG" dirty="0"/>
              <a:t>връзки между таблиците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Асоциацията е базирана на първичен ключ / чужд ключ </a:t>
            </a:r>
            <a:br>
              <a:rPr lang="bg-BG" dirty="0"/>
            </a:br>
            <a:r>
              <a:rPr lang="bg-BG" dirty="0"/>
              <a:t>между два класа</a:t>
            </a:r>
            <a:endParaRPr lang="en-US" dirty="0"/>
          </a:p>
          <a:p>
            <a:pPr lvl="1"/>
            <a:r>
              <a:rPr lang="bg-BG" dirty="0"/>
              <a:t>Позволява навигация от един обект към друг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Concurrency </a:t>
            </a:r>
            <a:r>
              <a:rPr lang="bg-BG" dirty="0"/>
              <a:t>контрол</a:t>
            </a:r>
            <a:endParaRPr lang="en-US" dirty="0"/>
          </a:p>
          <a:p>
            <a:pPr lvl="1"/>
            <a:r>
              <a:rPr lang="en-US" dirty="0"/>
              <a:t>Entity Framework </a:t>
            </a:r>
            <a:r>
              <a:rPr lang="bg-BG" dirty="0"/>
              <a:t>използва</a:t>
            </a:r>
            <a:r>
              <a:rPr lang="en-US" dirty="0"/>
              <a:t> optimistic concurrency </a:t>
            </a:r>
            <a:r>
              <a:rPr lang="bg-BG" dirty="0"/>
              <a:t>контрол</a:t>
            </a:r>
            <a:r>
              <a:rPr lang="en-US" dirty="0"/>
              <a:t> </a:t>
            </a:r>
          </a:p>
          <a:p>
            <a:pPr lvl="2"/>
            <a:r>
              <a:rPr lang="bg-BG" dirty="0"/>
              <a:t>Няма заключване по подразбиране</a:t>
            </a:r>
            <a:endParaRPr lang="en-US" dirty="0"/>
          </a:p>
          <a:p>
            <a:pPr lvl="2"/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открива </a:t>
            </a:r>
            <a:r>
              <a:rPr lang="en-US" dirty="0"/>
              <a:t>concurrency </a:t>
            </a:r>
            <a:r>
              <a:rPr lang="bg-BG" dirty="0"/>
              <a:t>конфликти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r>
              <a:rPr lang="en-US" dirty="0"/>
              <a:t> (2)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443855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122-952A-4119-A82B-DD9AD113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Четене на Данни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Заявки към БД с помощта на </a:t>
            </a:r>
            <a:r>
              <a:rPr lang="en-US" dirty="0"/>
              <a:t>EF Core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7" y="1732616"/>
            <a:ext cx="48401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</a:t>
            </a:r>
            <a:r>
              <a:rPr lang="en-US" noProof="1"/>
              <a:t>Context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  <a:p>
            <a:pPr lvl="2"/>
            <a:r>
              <a:rPr lang="bg-BG" dirty="0"/>
              <a:t>Начин за достъпване на записите</a:t>
            </a:r>
            <a:endParaRPr lang="en-US" dirty="0"/>
          </a:p>
          <a:p>
            <a:pPr lvl="2"/>
            <a:r>
              <a:rPr lang="bg-BG" dirty="0"/>
              <a:t>Метод за добавяне на нови записи</a:t>
            </a:r>
            <a:r>
              <a:rPr lang="en-US" dirty="0"/>
              <a:t> (</a:t>
            </a:r>
            <a:r>
              <a:rPr lang="bg-BG" dirty="0"/>
              <a:t>методът </a:t>
            </a:r>
            <a:r>
              <a:rPr lang="en-US" noProof="1"/>
              <a:t>Add()</a:t>
            </a:r>
            <a:r>
              <a:rPr lang="en-US" dirty="0"/>
              <a:t>)</a:t>
            </a:r>
          </a:p>
          <a:p>
            <a:pPr lvl="2"/>
            <a:r>
              <a:rPr lang="bg-BG" dirty="0"/>
              <a:t>Възможност за манипулиране на данни от база данни чрез промяна на обекти</a:t>
            </a:r>
          </a:p>
          <a:p>
            <a:r>
              <a:rPr lang="bg-BG" dirty="0"/>
              <a:t>Изпълнение на LINQ заявки като SQL заявки</a:t>
            </a:r>
          </a:p>
          <a:p>
            <a:r>
              <a:rPr lang="bg-BG" dirty="0"/>
              <a:t>Управление на база данни</a:t>
            </a:r>
            <a:r>
              <a:rPr lang="en-US" dirty="0"/>
              <a:t> </a:t>
            </a:r>
            <a:r>
              <a:rPr lang="bg-BG" dirty="0"/>
              <a:t>създаване</a:t>
            </a:r>
            <a:r>
              <a:rPr lang="en-US" dirty="0"/>
              <a:t>/</a:t>
            </a:r>
            <a:r>
              <a:rPr lang="bg-BG" dirty="0"/>
              <a:t>изтриване</a:t>
            </a:r>
            <a:r>
              <a:rPr lang="en-US" dirty="0"/>
              <a:t>/</a:t>
            </a:r>
            <a:r>
              <a:rPr lang="bg-BG" dirty="0"/>
              <a:t>миграция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Първо създайте инстанция на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bg-BG" dirty="0"/>
              <a:t>В конструктора може да бъде подаден низ за свързване към БД</a:t>
            </a:r>
            <a:endParaRPr lang="en-US" dirty="0"/>
          </a:p>
          <a:p>
            <a:r>
              <a:rPr lang="bg-BG" dirty="0"/>
              <a:t>Свойствата на класа </a:t>
            </a:r>
            <a:r>
              <a:rPr lang="en-US" dirty="0" err="1"/>
              <a:t>DbContext</a:t>
            </a:r>
            <a:r>
              <a:rPr lang="en-US" dirty="0"/>
              <a:t>:</a:t>
            </a:r>
          </a:p>
          <a:p>
            <a:pPr lvl="1"/>
            <a:r>
              <a:rPr lang="en-US" noProof="1"/>
              <a:t>Database</a:t>
            </a:r>
            <a:r>
              <a:rPr lang="en-US" dirty="0"/>
              <a:t> – EnsureCreated/Deleted </a:t>
            </a:r>
            <a:r>
              <a:rPr lang="bg-BG" dirty="0"/>
              <a:t>методи</a:t>
            </a:r>
            <a:r>
              <a:rPr lang="en-US" dirty="0"/>
              <a:t>, DB</a:t>
            </a:r>
            <a:r>
              <a:rPr lang="bg-BG" dirty="0"/>
              <a:t> връзка</a:t>
            </a:r>
            <a:endParaRPr lang="en-US" dirty="0"/>
          </a:p>
          <a:p>
            <a:pPr lvl="1"/>
            <a:r>
              <a:rPr lang="en-US" dirty="0"/>
              <a:t>ChangeTracker – </a:t>
            </a:r>
            <a:r>
              <a:rPr lang="bg-BG" dirty="0"/>
              <a:t>Съдържа информация за вградения тракера за </a:t>
            </a:r>
            <a:br>
              <a:rPr lang="bg-BG" dirty="0"/>
            </a:br>
            <a:r>
              <a:rPr lang="bg-BG" dirty="0"/>
              <a:t>промени</a:t>
            </a:r>
            <a:endParaRPr lang="en-US" dirty="0"/>
          </a:p>
          <a:p>
            <a:pPr lvl="1"/>
            <a:r>
              <a:rPr lang="bg-BG" dirty="0"/>
              <a:t>Всички таблици са изредени като свойства в следния формат :</a:t>
            </a:r>
            <a:endParaRPr lang="en-US" dirty="0"/>
          </a:p>
          <a:p>
            <a:pPr lvl="2"/>
            <a:r>
              <a:rPr lang="en-US" noProof="1"/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Изпозлване на Класът</a:t>
            </a:r>
            <a:r>
              <a:rPr lang="en-US" dirty="0"/>
              <a:t> </a:t>
            </a:r>
            <a:r>
              <a:rPr lang="en-US" dirty="0" err="1"/>
              <a:t>DbContext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4212" y="1828800"/>
            <a:ext cx="64801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Изпъленние на </a:t>
            </a:r>
            <a:r>
              <a:rPr lang="en-US" dirty="0"/>
              <a:t>LINQ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Employees </a:t>
            </a:r>
            <a:r>
              <a:rPr lang="bg-BG" dirty="0"/>
              <a:t>е свойство към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Четене на Данни с LINQ Заявки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9846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59846" y="2025554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2743200"/>
            <a:ext cx="2672167" cy="904513"/>
          </a:xfrm>
          <a:prstGeom prst="wedgeRoundRectCallout">
            <a:avLst>
              <a:gd name="adj1" fmla="val -58072"/>
              <a:gd name="adj2" fmla="val -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EF превежда това до SQL заявка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 да се използват и </a:t>
            </a:r>
            <a:r>
              <a:rPr lang="en-US" dirty="0"/>
              <a:t>extension </a:t>
            </a:r>
            <a:r>
              <a:rPr lang="ru-RU" dirty="0"/>
              <a:t>методи </a:t>
            </a:r>
            <a:r>
              <a:rPr lang="bg-BG" dirty="0"/>
              <a:t>в </a:t>
            </a:r>
            <a:r>
              <a:rPr lang="ru-RU" dirty="0"/>
              <a:t>заявката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Намиране на запис по </a:t>
            </a:r>
            <a:r>
              <a:rPr lang="en-US" dirty="0"/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Четене на Данни с LINQ Заявки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4700879"/>
            <a:ext cx="9829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05000"/>
            <a:ext cx="9829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Where()</a:t>
            </a:r>
          </a:p>
          <a:p>
            <a:pPr lvl="1"/>
            <a:r>
              <a:rPr lang="bg-BG" dirty="0"/>
              <a:t>Търси по дадено условие</a:t>
            </a:r>
            <a:endParaRPr lang="en-US" dirty="0"/>
          </a:p>
          <a:p>
            <a:r>
              <a:rPr lang="en-US" noProof="1"/>
              <a:t>First/Last() / FirstOrDefault/LastOrDefault()</a:t>
            </a:r>
          </a:p>
          <a:p>
            <a:pPr lvl="1"/>
            <a:r>
              <a:rPr lang="ru-RU" dirty="0"/>
              <a:t>Получава първия / последния елемент, който съответства на условието</a:t>
            </a:r>
          </a:p>
          <a:p>
            <a:pPr lvl="1"/>
            <a:r>
              <a:rPr lang="bg-BG" dirty="0"/>
              <a:t>Хвърля</a:t>
            </a:r>
            <a:r>
              <a:rPr lang="en-US" dirty="0"/>
              <a:t> </a:t>
            </a:r>
            <a:r>
              <a:rPr lang="en-US" noProof="1"/>
              <a:t>InvalidOperationException</a:t>
            </a:r>
            <a:r>
              <a:rPr lang="en-US" dirty="0"/>
              <a:t> </a:t>
            </a:r>
            <a:r>
              <a:rPr lang="bg-BG" dirty="0"/>
              <a:t>грешка без </a:t>
            </a:r>
            <a:r>
              <a:rPr lang="en-US" dirty="0" err="1"/>
              <a:t>OrDefault</a:t>
            </a:r>
            <a:endParaRPr lang="en-US" dirty="0"/>
          </a:p>
          <a:p>
            <a:r>
              <a:rPr lang="en-US" noProof="1"/>
              <a:t>Select() </a:t>
            </a:r>
          </a:p>
          <a:p>
            <a:pPr lvl="1"/>
            <a:r>
              <a:rPr lang="bg-BG" dirty="0"/>
              <a:t>Преобразува колекция до друг тип</a:t>
            </a:r>
            <a:endParaRPr lang="en-US" dirty="0"/>
          </a:p>
          <a:p>
            <a:r>
              <a:rPr lang="en-US" noProof="1"/>
              <a:t>OrderBy() / ThenBy() / OrderByDescending()</a:t>
            </a:r>
          </a:p>
          <a:p>
            <a:pPr lvl="1"/>
            <a:r>
              <a:rPr lang="bg-BG" dirty="0"/>
              <a:t>Сортира колекция по дадено условие</a:t>
            </a:r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Any()</a:t>
            </a:r>
          </a:p>
          <a:p>
            <a:pPr lvl="1"/>
            <a:r>
              <a:rPr lang="ru-RU" dirty="0"/>
              <a:t>Проверява дали някой елемент съответства на условие</a:t>
            </a:r>
            <a:endParaRPr lang="en-US" dirty="0"/>
          </a:p>
          <a:p>
            <a:r>
              <a:rPr lang="en-US" noProof="1"/>
              <a:t>All()</a:t>
            </a:r>
          </a:p>
          <a:p>
            <a:pPr lvl="1"/>
            <a:r>
              <a:rPr lang="ru-RU" dirty="0"/>
              <a:t>Проверява дали всички елементи съответстват на условие</a:t>
            </a:r>
          </a:p>
          <a:p>
            <a:r>
              <a:rPr lang="en-US" noProof="1"/>
              <a:t>Distinct()</a:t>
            </a:r>
          </a:p>
          <a:p>
            <a:pPr lvl="1"/>
            <a:r>
              <a:rPr lang="bg-BG" dirty="0"/>
              <a:t>Връща само уникалните елементи от колекция</a:t>
            </a:r>
            <a:endParaRPr lang="en-US" dirty="0"/>
          </a:p>
          <a:p>
            <a:r>
              <a:rPr lang="en-US" noProof="1"/>
              <a:t>Skip() / Take()</a:t>
            </a:r>
          </a:p>
          <a:p>
            <a:pPr lvl="1"/>
            <a:r>
              <a:rPr lang="bg-BG" dirty="0"/>
              <a:t>Пропуска / взима </a:t>
            </a:r>
            <a:r>
              <a:rPr lang="en-US" dirty="0"/>
              <a:t>X </a:t>
            </a:r>
            <a:r>
              <a:rPr lang="bg-BG" dirty="0"/>
              <a:t>на брой елементи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Заявки, изпратени до SQL Server, могат да бъдат </a:t>
            </a:r>
            <a:br>
              <a:rPr lang="ru-RU" dirty="0"/>
            </a:br>
            <a:r>
              <a:rPr lang="ru-RU" dirty="0"/>
              <a:t>наблюдавани с SQL Server Profiler</a:t>
            </a:r>
            <a:endParaRPr lang="en-US" dirty="0"/>
          </a:p>
          <a:p>
            <a:pPr lvl="1"/>
            <a:r>
              <a:rPr lang="bg-BG" dirty="0"/>
              <a:t>Включено е в </a:t>
            </a:r>
            <a:r>
              <a:rPr lang="en-US" dirty="0"/>
              <a:t>SQL Server Management Studio: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Заявките също могат да бъдат наблюдавани с Express Profiler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Проследяване на </a:t>
            </a:r>
            <a:r>
              <a:rPr lang="en-US" dirty="0"/>
              <a:t>SQL </a:t>
            </a:r>
            <a:r>
              <a:rPr lang="bg-BG" dirty="0"/>
              <a:t>Заявките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1E7B69-2440-4ACD-94AD-EFDA4E7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839B25-5E74-4482-A6E9-60ABB4E55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20E41-2901-44C1-8F96-75612F33B5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47CCA54-1983-4E31-A80D-F6FE2FEE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0" y="1016574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82EB1-6E1D-4773-979F-BE54AE6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ru-RU" dirty="0"/>
              <a:t>CRUD Операции с EF Core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3" name="TextBox 2"/>
          <p:cNvSpPr txBox="1"/>
          <p:nvPr/>
        </p:nvSpPr>
        <p:spPr>
          <a:xfrm>
            <a:off x="3515148" y="1698024"/>
            <a:ext cx="4800600" cy="2437307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b="1" i="1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За да създадете нов ред в БД, използвайте метода </a:t>
            </a:r>
            <a:r>
              <a:rPr lang="en-US" noProof="1"/>
              <a:t>Add</a:t>
            </a:r>
            <a:r>
              <a:rPr lang="ru-RU" noProof="1"/>
              <a:t>(...) </a:t>
            </a:r>
            <a:br>
              <a:rPr lang="en-US" noProof="1"/>
            </a:br>
            <a:r>
              <a:rPr lang="ru-RU" noProof="1"/>
              <a:t>на съответния DbSet</a:t>
            </a:r>
            <a:r>
              <a:rPr lang="en-US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Нови Данни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Изпълянва </a:t>
            </a:r>
            <a:r>
              <a:rPr lang="en-US" sz="2400" b="1" noProof="1">
                <a:solidFill>
                  <a:srgbClr val="FFFFFF"/>
                </a:solidFill>
              </a:rPr>
              <a:t>SQL </a:t>
            </a:r>
            <a:r>
              <a:rPr lang="bg-BG" sz="2400" b="1" noProof="1">
                <a:solidFill>
                  <a:srgbClr val="FFFFFF"/>
                </a:solidFill>
              </a:rPr>
              <a:t>заявка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819400" cy="89095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Създаване на</a:t>
            </a:r>
            <a:r>
              <a:rPr lang="ru-RU" sz="2400" b="1" noProof="1">
                <a:solidFill>
                  <a:srgbClr val="FFFFFF"/>
                </a:solidFill>
              </a:rPr>
              <a:t> нво Project обект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Добавяне на обекта към </a:t>
            </a:r>
            <a:r>
              <a:rPr lang="en-US" sz="2400" b="1" noProof="1">
                <a:solidFill>
                  <a:srgbClr val="FFFFFF"/>
                </a:solidFill>
              </a:rPr>
              <a:t>DbSet-a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да добавяме и каскадно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Проектът ще бъде добавен, когато служителя бъде добавен в базата 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Каскадни Добавяния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8781" y="2057400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DbContext</a:t>
            </a:r>
            <a:r>
              <a:rPr lang="en-US" dirty="0"/>
              <a:t> </a:t>
            </a:r>
            <a:r>
              <a:rPr lang="ru-RU" dirty="0"/>
              <a:t>позволява промяна на свойствата на обект и запазване на промяната в базата данни</a:t>
            </a:r>
            <a:endParaRPr lang="en-US" dirty="0"/>
          </a:p>
          <a:p>
            <a:pPr lvl="1"/>
            <a:r>
              <a:rPr lang="bg-BG" dirty="0"/>
              <a:t>Просто заредете записа, променете го и извикайте </a:t>
            </a:r>
            <a:br>
              <a:rPr lang="bg-BG" dirty="0"/>
            </a:br>
            <a:r>
              <a:rPr lang="bg-BG" dirty="0"/>
              <a:t>SaveChanges()</a:t>
            </a:r>
            <a:endParaRPr lang="en-US" dirty="0"/>
          </a:p>
          <a:p>
            <a:r>
              <a:rPr lang="bg-BG" dirty="0"/>
              <a:t>DbContext автоматично проследява всички промени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8012" y="4419600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Изтриването се извършва чрез Remove() върху зададена </a:t>
            </a:r>
            <a:br>
              <a:rPr lang="bg-BG" dirty="0"/>
            </a:br>
            <a:r>
              <a:rPr lang="bg-BG" dirty="0"/>
              <a:t>колекция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3454167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softUniEntities.Employees.Remove(employee);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4694" y="3241446"/>
            <a:ext cx="3939918" cy="11682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rgbClr val="FFFFFF"/>
                </a:solidFill>
              </a:rPr>
              <a:t>Маркира обекта за изтриване при следващото записване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99212" y="5286436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Изпълнете командата за изтриване в </a:t>
            </a:r>
            <a:r>
              <a:rPr lang="en-US" sz="2400" b="1" noProof="1">
                <a:solidFill>
                  <a:srgbClr val="FFFFFF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82EB1-6E1D-4773-979F-BE54AE6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3018700"/>
            <a:ext cx="8938472" cy="820600"/>
          </a:xfrm>
        </p:spPr>
        <p:txBody>
          <a:bodyPr/>
          <a:lstStyle/>
          <a:p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промените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970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Методът </a:t>
            </a:r>
            <a:r>
              <a:rPr lang="en-US" dirty="0" err="1"/>
              <a:t>SaveChanges</a:t>
            </a:r>
            <a:r>
              <a:rPr lang="en-US" dirty="0"/>
              <a:t>()</a:t>
            </a:r>
          </a:p>
          <a:p>
            <a:pPr lvl="1"/>
            <a:r>
              <a:rPr lang="bg-BG" dirty="0"/>
              <a:t>Минава през вътрешна колекция на </a:t>
            </a:r>
            <a:r>
              <a:rPr lang="en-US" dirty="0" err="1"/>
              <a:t>DbContext</a:t>
            </a:r>
            <a:r>
              <a:rPr lang="bg-BG" dirty="0"/>
              <a:t> класа</a:t>
            </a:r>
          </a:p>
          <a:p>
            <a:pPr lvl="1"/>
            <a:r>
              <a:rPr lang="bg-BG" dirty="0"/>
              <a:t>В зависимост от състоянието (</a:t>
            </a:r>
            <a:r>
              <a:rPr lang="en-US" dirty="0"/>
              <a:t>Unchanged, Modified, Added, Deleted)</a:t>
            </a:r>
            <a:r>
              <a:rPr lang="bg-BG" dirty="0"/>
              <a:t> генерира чрез </a:t>
            </a:r>
            <a:r>
              <a:rPr lang="en-US" dirty="0"/>
              <a:t>type reflection </a:t>
            </a:r>
            <a:r>
              <a:rPr lang="bg-BG" dirty="0"/>
              <a:t>заявка към БД</a:t>
            </a:r>
            <a:endParaRPr lang="en-GB" dirty="0"/>
          </a:p>
          <a:p>
            <a:pPr lvl="1"/>
            <a:r>
              <a:rPr lang="bg-BG" dirty="0"/>
              <a:t>Как се пази състоянието?</a:t>
            </a:r>
          </a:p>
          <a:p>
            <a:pPr lvl="2"/>
            <a:r>
              <a:rPr lang="bg-BG" dirty="0"/>
              <a:t>В списък от сложни обекти, които по същество пазят две важни свойства – референция към следените обекти, в която се пази даден обект и състоянието му (обектите са от тип </a:t>
            </a:r>
            <a:r>
              <a:rPr lang="en-US" dirty="0"/>
              <a:t>DbEntityEntry)</a:t>
            </a:r>
          </a:p>
          <a:p>
            <a:pPr lvl="2"/>
            <a:r>
              <a:rPr lang="bg-BG" dirty="0"/>
              <a:t>Запазената референция е към следения обект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</a:p>
        </p:txBody>
      </p:sp>
    </p:spTree>
    <p:extLst>
      <p:ext uri="{BB962C8B-B14F-4D97-AF65-F5344CB8AC3E}">
        <p14:creationId xmlns:p14="http://schemas.microsoft.com/office/powerpoint/2010/main" val="3504076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инициализация на обект (нека за пример вземем </a:t>
            </a:r>
            <a:r>
              <a:rPr lang="en-US" dirty="0"/>
              <a:t>User)</a:t>
            </a:r>
            <a:r>
              <a:rPr lang="bg-BG" dirty="0"/>
              <a:t> в </a:t>
            </a:r>
            <a:r>
              <a:rPr lang="en-US" dirty="0"/>
              <a:t>Stack</a:t>
            </a:r>
            <a:r>
              <a:rPr lang="bg-BG" dirty="0"/>
              <a:t> паметта</a:t>
            </a:r>
            <a:r>
              <a:rPr lang="en-US" dirty="0"/>
              <a:t> </a:t>
            </a:r>
            <a:r>
              <a:rPr lang="bg-BG" dirty="0"/>
              <a:t>се запазва референция сочеща към паметта (</a:t>
            </a:r>
            <a:r>
              <a:rPr lang="en-US" dirty="0"/>
              <a:t>Heap)</a:t>
            </a:r>
            <a:r>
              <a:rPr lang="bg-BG" dirty="0"/>
              <a:t>, в която този обект се съхранява</a:t>
            </a:r>
          </a:p>
          <a:p>
            <a:r>
              <a:rPr lang="bg-BG" dirty="0"/>
              <a:t>При направени промени в тази памет съответния на инстанцията </a:t>
            </a:r>
            <a:r>
              <a:rPr lang="en-US" dirty="0"/>
              <a:t>DbEntityEntry</a:t>
            </a:r>
            <a:r>
              <a:rPr lang="bg-BG" dirty="0"/>
              <a:t> обект променя съхраняваното състояние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</a:p>
        </p:txBody>
      </p:sp>
    </p:spTree>
    <p:extLst>
      <p:ext uri="{BB962C8B-B14F-4D97-AF65-F5344CB8AC3E}">
        <p14:creationId xmlns:p14="http://schemas.microsoft.com/office/powerpoint/2010/main" val="241548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588913" y="1302317"/>
            <a:ext cx="110109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User u = context.Users.Find(1);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4FA6BF-3953-454E-BC60-0B01782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945956"/>
            <a:ext cx="11804822" cy="11107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Към момента нашият потребител </a:t>
            </a:r>
            <a:r>
              <a:rPr lang="en-US" dirty="0"/>
              <a:t>u </a:t>
            </a:r>
            <a:r>
              <a:rPr lang="bg-BG" dirty="0"/>
              <a:t>се пази</a:t>
            </a:r>
            <a:r>
              <a:rPr lang="en-GB" dirty="0"/>
              <a:t> </a:t>
            </a:r>
            <a:r>
              <a:rPr lang="bg-BG" dirty="0"/>
              <a:t>във вътрешния списък на контекста със състояние </a:t>
            </a:r>
            <a:r>
              <a:rPr lang="en-US" dirty="0"/>
              <a:t>Unchanged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AA039FC-01EE-4660-A517-16BB22C59F04}"/>
              </a:ext>
            </a:extLst>
          </p:cNvPr>
          <p:cNvSpPr txBox="1">
            <a:spLocks/>
          </p:cNvSpPr>
          <p:nvPr/>
        </p:nvSpPr>
        <p:spPr>
          <a:xfrm>
            <a:off x="588913" y="3182778"/>
            <a:ext cx="110109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 = “New_Username"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98CAAB-3A33-4CF6-8B66-0AB2C8A0CB5B}"/>
              </a:ext>
            </a:extLst>
          </p:cNvPr>
          <p:cNvSpPr txBox="1">
            <a:spLocks/>
          </p:cNvSpPr>
          <p:nvPr/>
        </p:nvSpPr>
        <p:spPr>
          <a:xfrm>
            <a:off x="188815" y="3812989"/>
            <a:ext cx="11804822" cy="174269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След като сме променили свойства на обекта и в паметта (</a:t>
            </a:r>
            <a:r>
              <a:rPr lang="en-US" dirty="0"/>
              <a:t>Heap-a)</a:t>
            </a:r>
            <a:r>
              <a:rPr lang="bg-BG" dirty="0"/>
              <a:t> се отразят нашите промени, те ще се отразят и в списъка на контекста</a:t>
            </a:r>
          </a:p>
          <a:p>
            <a:r>
              <a:rPr lang="bg-BG" dirty="0"/>
              <a:t>Нашият потребител вече се пази със състояние </a:t>
            </a:r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7041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588913" y="1302317"/>
            <a:ext cx="110109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context.Users.Remove(u);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9E661-3267-465A-B69E-E86852F6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945956"/>
            <a:ext cx="11804822" cy="11107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Ако премахнем потребителя от контекста, той не се изтрива от базата – състоянието му се променя на </a:t>
            </a:r>
            <a:r>
              <a:rPr lang="en-US" dirty="0"/>
              <a:t>Deleted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D6E14C4-0A96-42E2-A96F-447C9A9F4075}"/>
              </a:ext>
            </a:extLst>
          </p:cNvPr>
          <p:cNvSpPr txBox="1">
            <a:spLocks/>
          </p:cNvSpPr>
          <p:nvPr/>
        </p:nvSpPr>
        <p:spPr>
          <a:xfrm>
            <a:off x="585727" y="3207933"/>
            <a:ext cx="1101099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User newUser = new User();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context.Users.Add(newUser);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31FC28-21F5-4A8E-9A19-B5467D169BFD}"/>
              </a:ext>
            </a:extLst>
          </p:cNvPr>
          <p:cNvSpPr txBox="1">
            <a:spLocks/>
          </p:cNvSpPr>
          <p:nvPr/>
        </p:nvSpPr>
        <p:spPr>
          <a:xfrm>
            <a:off x="188814" y="4196207"/>
            <a:ext cx="11804822" cy="11107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AC87E82-593A-47E7-8403-CCC2CCE91D67}"/>
              </a:ext>
            </a:extLst>
          </p:cNvPr>
          <p:cNvSpPr txBox="1">
            <a:spLocks/>
          </p:cNvSpPr>
          <p:nvPr/>
        </p:nvSpPr>
        <p:spPr>
          <a:xfrm>
            <a:off x="188815" y="4277106"/>
            <a:ext cx="11804822" cy="17426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Подобно, ако добавим нов потребител в контекста, той не се добавя в базата от данни, а само започва да се следи (състоянието му е </a:t>
            </a:r>
            <a:r>
              <a:rPr lang="en-US" dirty="0"/>
              <a:t>Added)</a:t>
            </a:r>
          </a:p>
        </p:txBody>
      </p:sp>
    </p:spTree>
    <p:extLst>
      <p:ext uri="{BB962C8B-B14F-4D97-AF65-F5344CB8AC3E}">
        <p14:creationId xmlns:p14="http://schemas.microsoft.com/office/powerpoint/2010/main" val="5092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BDA2C-F928-4F4D-AC92-CA98756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Стандартната рамка за ORM за .NET и .NET Core</a:t>
            </a:r>
          </a:p>
          <a:p>
            <a:r>
              <a:rPr lang="ru-RU" dirty="0"/>
              <a:t>Предоставя LINQ-базирани заявки за данни и </a:t>
            </a:r>
            <a:br>
              <a:rPr lang="ru-RU" dirty="0"/>
            </a:br>
            <a:r>
              <a:rPr lang="ru-RU" dirty="0"/>
              <a:t>CRUD операции</a:t>
            </a:r>
          </a:p>
          <a:p>
            <a:r>
              <a:rPr lang="ru-RU" dirty="0"/>
              <a:t>Автоматично проследяване на промяната на </a:t>
            </a:r>
            <a:br>
              <a:rPr lang="ru-RU" dirty="0"/>
            </a:br>
            <a:r>
              <a:rPr lang="ru-RU" dirty="0"/>
              <a:t>обекти в паметта</a:t>
            </a:r>
          </a:p>
          <a:p>
            <a:r>
              <a:rPr lang="ru-RU" dirty="0"/>
              <a:t>Работи с много релационни бази данни </a:t>
            </a:r>
            <a:br>
              <a:rPr lang="ru-RU" dirty="0"/>
            </a:br>
            <a:r>
              <a:rPr lang="ru-RU" dirty="0"/>
              <a:t>(с различни доставчици)</a:t>
            </a:r>
          </a:p>
          <a:p>
            <a:r>
              <a:rPr lang="ru-RU" dirty="0"/>
              <a:t>Отворен код с независим цикъл на пускане на версии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21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588913" y="1302317"/>
            <a:ext cx="110109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9E661-3267-465A-B69E-E86852F6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945956"/>
            <a:ext cx="11804822" cy="2702244"/>
          </a:xfrm>
        </p:spPr>
        <p:txBody>
          <a:bodyPr>
            <a:normAutofit/>
          </a:bodyPr>
          <a:lstStyle/>
          <a:p>
            <a:r>
              <a:rPr lang="bg-BG" dirty="0"/>
              <a:t>Методът </a:t>
            </a:r>
            <a:r>
              <a:rPr lang="en-US" dirty="0" err="1"/>
              <a:t>SaveChanges</a:t>
            </a:r>
            <a:r>
              <a:rPr lang="en-US" dirty="0"/>
              <a:t>()</a:t>
            </a:r>
            <a:r>
              <a:rPr lang="bg-BG" dirty="0"/>
              <a:t> обхожда вътрешния списък с </a:t>
            </a:r>
            <a:r>
              <a:rPr lang="en-US" dirty="0"/>
              <a:t>DbEntityEntry </a:t>
            </a:r>
            <a:r>
              <a:rPr lang="bg-BG" dirty="0"/>
              <a:t>елементи и за всеки следен обект изпълнява съответната заявка в зависимост от състоянието на записа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Комуникация</a:t>
            </a:r>
            <a:r>
              <a:rPr lang="ru-RU" dirty="0"/>
              <a:t> с база от </a:t>
            </a:r>
            <a:r>
              <a:rPr lang="ru-RU" dirty="0" err="1"/>
              <a:t>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Основен Работен Процес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349D0-753E-44F1-8595-8A8F9642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2" y="3704265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216E6-FCE9-4A43-825C-BFFD2F5E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96" y="3704265"/>
            <a:ext cx="2434404" cy="3077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3611A-0F13-4EB1-B882-5D9D3B257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229" y="3710718"/>
            <a:ext cx="2329393" cy="3077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2D675-2DEC-4FB5-840F-E012A1DA1260}"/>
              </a:ext>
            </a:extLst>
          </p:cNvPr>
          <p:cNvSpPr txBox="1"/>
          <p:nvPr/>
        </p:nvSpPr>
        <p:spPr>
          <a:xfrm>
            <a:off x="4151409" y="1058985"/>
            <a:ext cx="34670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3400" dirty="0"/>
              <a:t>Писане и изпълняване на заявки върху</a:t>
            </a:r>
            <a:br>
              <a:rPr lang="bg-BG" sz="3400" dirty="0"/>
            </a:br>
            <a:r>
              <a:rPr lang="en-US" sz="3400" dirty="0" err="1"/>
              <a:t>IQueryable</a:t>
            </a:r>
            <a:endParaRPr lang="en-US" sz="3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292AB-C5AF-4430-AC4F-703F2D49748F}"/>
              </a:ext>
            </a:extLst>
          </p:cNvPr>
          <p:cNvSpPr txBox="1"/>
          <p:nvPr/>
        </p:nvSpPr>
        <p:spPr>
          <a:xfrm>
            <a:off x="7811933" y="1058985"/>
            <a:ext cx="36611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3400" dirty="0"/>
              <a:t>EF генерира и изпълнява SQL заявка в БД</a:t>
            </a:r>
            <a:endParaRPr lang="en-US" sz="3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84FA3-7B50-4D5F-844A-2F9FC8B8D53D}"/>
              </a:ext>
            </a:extLst>
          </p:cNvPr>
          <p:cNvSpPr txBox="1"/>
          <p:nvPr/>
        </p:nvSpPr>
        <p:spPr>
          <a:xfrm>
            <a:off x="455612" y="1058985"/>
            <a:ext cx="3429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bg-BG" sz="3400" dirty="0"/>
              <a:t>Определете модела на данни </a:t>
            </a:r>
            <a:r>
              <a:rPr lang="en-US" sz="3400" dirty="0"/>
              <a:t>(Code First </a:t>
            </a:r>
            <a:r>
              <a:rPr lang="bg-BG" sz="3400" dirty="0"/>
              <a:t>/ </a:t>
            </a:r>
            <a:r>
              <a:rPr lang="en-US" sz="3400" dirty="0"/>
              <a:t>Scaffold from DB)</a:t>
            </a:r>
          </a:p>
        </p:txBody>
      </p:sp>
    </p:spTree>
    <p:extLst>
      <p:ext uri="{BB962C8B-B14F-4D97-AF65-F5344CB8AC3E}">
        <p14:creationId xmlns:p14="http://schemas.microsoft.com/office/powerpoint/2010/main" val="2086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11806238" cy="1111250"/>
          </a:xfrm>
        </p:spPr>
        <p:txBody>
          <a:bodyPr/>
          <a:lstStyle/>
          <a:p>
            <a:r>
              <a:rPr lang="bg-BG" dirty="0"/>
              <a:t>Основен Работен Процес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7323" y="1151118"/>
            <a:ext cx="3889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200" dirty="0"/>
              <a:t>Промяна на данните със C# - извиква се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Save</a:t>
            </a:r>
            <a:r>
              <a:rPr lang="bg-BG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EF </a:t>
            </a:r>
            <a:r>
              <a:rPr lang="ru-RU" sz="3200" dirty="0"/>
              <a:t>генерира и изпълнява SQL команда за промяна на БД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ru-RU" sz="3200" dirty="0"/>
              <a:t>EF преобразува резултатите от заявката в .NET обекти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добавите поддръжка на EF Core към проект във Visual Studio:</a:t>
            </a:r>
            <a:endParaRPr lang="en-US" dirty="0"/>
          </a:p>
          <a:p>
            <a:pPr lvl="1"/>
            <a:r>
              <a:rPr lang="bg-BG" dirty="0"/>
              <a:t>Инсталирайте го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EF Core е модулен - различни допълнителни пакети могат да бъдат инсталирани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Конфигурация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3151466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4953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Методът "</a:t>
            </a:r>
            <a:r>
              <a:rPr lang="en-US" dirty="0"/>
              <a:t>Database First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ru-RU" dirty="0"/>
              <a:t>моделира </a:t>
            </a:r>
            <a:r>
              <a:rPr lang="ru-RU" dirty="0" err="1"/>
              <a:t>класовете</a:t>
            </a:r>
            <a:r>
              <a:rPr lang="ru-RU" dirty="0"/>
              <a:t> с</a:t>
            </a:r>
            <a:r>
              <a:rPr lang="en-US" dirty="0"/>
              <a:t> o</a:t>
            </a:r>
            <a:r>
              <a:rPr lang="ru-RU" dirty="0" err="1"/>
              <a:t>бекта</a:t>
            </a:r>
            <a:r>
              <a:rPr lang="ru-RU" dirty="0"/>
              <a:t> след като базата данни е създадена: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"</a:t>
            </a:r>
            <a:r>
              <a:rPr lang="en-US" dirty="0"/>
              <a:t>Database First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Scaffolding DbContext от DB с командата Scaffold-DbContext в конзолата за управление на пакети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</a:t>
            </a:r>
            <a:r>
              <a:rPr lang="bg-BG" dirty="0"/>
              <a:t>предварително изисква следните пакети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метода "</a:t>
            </a:r>
            <a:r>
              <a:rPr lang="en-US" dirty="0"/>
              <a:t>Database First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590800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-Connection "Server=.;Database=…;Integrated Security=True"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-Provider 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-OutputDir 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61245" y="5275992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Install-Package Microsoft.EntityFrameworkCore.Tools</a:t>
            </a:r>
          </a:p>
          <a:p>
            <a:r>
              <a:rPr lang="en-US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2330</Words>
  <Application>Microsoft Office PowerPoint</Application>
  <PresentationFormat>По избор</PresentationFormat>
  <Paragraphs>393</Paragraphs>
  <Slides>42</Slides>
  <Notes>21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Entity Framework Core</vt:lpstr>
      <vt:lpstr>Entity Framework Core</vt:lpstr>
      <vt:lpstr>Основен Работен Процес</vt:lpstr>
      <vt:lpstr>Основен Работен Процес (2)</vt:lpstr>
      <vt:lpstr>Entity Framework Core: Конфигурация</vt:lpstr>
      <vt:lpstr>Методът "Database First"</vt:lpstr>
      <vt:lpstr>Използване на метода "Database First"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Методът “Code First“</vt:lpstr>
      <vt:lpstr>EF Компоненти</vt:lpstr>
      <vt:lpstr>EF Компоненти (2)</vt:lpstr>
      <vt:lpstr>Четене на Данни</vt:lpstr>
      <vt:lpstr>Класът DbContext</vt:lpstr>
      <vt:lpstr>Изпозлване на Класът DbContext</vt:lpstr>
      <vt:lpstr>Четене на Данни с LINQ Заявки</vt:lpstr>
      <vt:lpstr>Четене на Данни с LINQ Заявки (2)</vt:lpstr>
      <vt:lpstr>Прости Операции с LINQ</vt:lpstr>
      <vt:lpstr>Прости Операции с LINQ (2)</vt:lpstr>
      <vt:lpstr>Проследяване на SQL Заявките</vt:lpstr>
      <vt:lpstr>CRUD Операции с EF Core</vt:lpstr>
      <vt:lpstr>Създаване на Нови Данни</vt:lpstr>
      <vt:lpstr>Каскадни Добавяния</vt:lpstr>
      <vt:lpstr>Промяна на Съществуващи Данни</vt:lpstr>
      <vt:lpstr>Изтриване на Съществуващи Данни</vt:lpstr>
      <vt:lpstr>Следене на промените</vt:lpstr>
      <vt:lpstr>Следене на промените</vt:lpstr>
      <vt:lpstr>Следене на промените</vt:lpstr>
      <vt:lpstr>Следене на промените</vt:lpstr>
      <vt:lpstr>Следене на промените</vt:lpstr>
      <vt:lpstr>Следене на промените</vt:lpstr>
      <vt:lpstr>Комуникация с база от данни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302</cp:revision>
  <dcterms:created xsi:type="dcterms:W3CDTF">2014-01-02T17:00:34Z</dcterms:created>
  <dcterms:modified xsi:type="dcterms:W3CDTF">2019-11-22T09:01:18Z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