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3"/>
  </p:notesMasterIdLst>
  <p:handoutMasterIdLst>
    <p:handoutMasterId r:id="rId34"/>
  </p:handoutMasterIdLst>
  <p:sldIdLst>
    <p:sldId id="616" r:id="rId3"/>
    <p:sldId id="611" r:id="rId4"/>
    <p:sldId id="506" r:id="rId5"/>
    <p:sldId id="522" r:id="rId6"/>
    <p:sldId id="523" r:id="rId7"/>
    <p:sldId id="531" r:id="rId8"/>
    <p:sldId id="524" r:id="rId9"/>
    <p:sldId id="526" r:id="rId10"/>
    <p:sldId id="508" r:id="rId11"/>
    <p:sldId id="527" r:id="rId12"/>
    <p:sldId id="509" r:id="rId13"/>
    <p:sldId id="536" r:id="rId14"/>
    <p:sldId id="537" r:id="rId15"/>
    <p:sldId id="538" r:id="rId16"/>
    <p:sldId id="539" r:id="rId17"/>
    <p:sldId id="511" r:id="rId18"/>
    <p:sldId id="512" r:id="rId19"/>
    <p:sldId id="540" r:id="rId20"/>
    <p:sldId id="532" r:id="rId21"/>
    <p:sldId id="533" r:id="rId22"/>
    <p:sldId id="513" r:id="rId23"/>
    <p:sldId id="535" r:id="rId24"/>
    <p:sldId id="516" r:id="rId25"/>
    <p:sldId id="561" r:id="rId26"/>
    <p:sldId id="541" r:id="rId27"/>
    <p:sldId id="543" r:id="rId28"/>
    <p:sldId id="517" r:id="rId29"/>
    <p:sldId id="518" r:id="rId30"/>
    <p:sldId id="612" r:id="rId31"/>
    <p:sldId id="615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869BFB0-2A68-4789-A0A8-AA910657877A}">
          <p14:sldIdLst>
            <p14:sldId id="616"/>
            <p14:sldId id="611"/>
            <p14:sldId id="506"/>
            <p14:sldId id="522"/>
            <p14:sldId id="523"/>
            <p14:sldId id="531"/>
            <p14:sldId id="524"/>
            <p14:sldId id="526"/>
            <p14:sldId id="508"/>
            <p14:sldId id="527"/>
            <p14:sldId id="509"/>
            <p14:sldId id="536"/>
            <p14:sldId id="537"/>
            <p14:sldId id="538"/>
            <p14:sldId id="539"/>
            <p14:sldId id="511"/>
            <p14:sldId id="512"/>
            <p14:sldId id="540"/>
            <p14:sldId id="532"/>
            <p14:sldId id="533"/>
            <p14:sldId id="513"/>
            <p14:sldId id="535"/>
            <p14:sldId id="516"/>
            <p14:sldId id="561"/>
            <p14:sldId id="541"/>
            <p14:sldId id="543"/>
            <p14:sldId id="517"/>
            <p14:sldId id="518"/>
          </p14:sldIdLst>
        </p14:section>
        <p14:section name="Заключение" id="{CAD93B16-9430-4CD6-BD17-69844E1E5D8E}">
          <p14:sldIdLst>
            <p14:sldId id="612"/>
            <p14:sldId id="6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6B854E"/>
    <a:srgbClr val="FBEEDC"/>
    <a:srgbClr val="F8DC9E"/>
    <a:srgbClr val="FBEEC9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0" autoAdjust="0"/>
    <p:restoredTop sz="83842" autoAdjust="0"/>
  </p:normalViewPr>
  <p:slideViewPr>
    <p:cSldViewPr>
      <p:cViewPr varScale="1">
        <p:scale>
          <a:sx n="93" d="100"/>
          <a:sy n="93" d="100"/>
        </p:scale>
        <p:origin x="1200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11/22/2019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80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77894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095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200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27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723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99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8E561-208F-4082-A06D-5CCCDA87714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0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qlitebrowser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2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921308" y="762000"/>
            <a:ext cx="8645003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 lnSpcReduction="200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Управление на състоянието в уеб приложенията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679582" cy="2524722"/>
            <a:chOff x="745783" y="3624633"/>
            <a:chExt cx="6679582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4564133" y="3666668"/>
              <a:ext cx="286123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6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4" name="Subtitle 28">
            <a:extLst>
              <a:ext uri="{FF2B5EF4-FFF2-40B4-BE49-F238E27FC236}">
                <a16:creationId xmlns:a16="http://schemas.microsoft.com/office/drawing/2014/main" id="{965D0CC8-407E-4C79-AC34-3E4E54A63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8028" y="1857286"/>
            <a:ext cx="7382341" cy="642054"/>
          </a:xfrm>
        </p:spPr>
        <p:txBody>
          <a:bodyPr/>
          <a:lstStyle/>
          <a:p>
            <a:r>
              <a:rPr lang="bg-BG" dirty="0"/>
              <a:t>Бисквитки и Сесии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59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Обмен На Бисквитки Между Сървър-Клиент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2691" y="2613628"/>
            <a:ext cx="190450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Уеб клиент</a:t>
            </a:r>
            <a:endParaRPr lang="en-US" sz="2799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937654" y="4227387"/>
            <a:ext cx="648081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64779" y="3650470"/>
            <a:ext cx="606671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HTTP/1.1 200 OK Set-Cookie: </a:t>
            </a:r>
            <a:r>
              <a:rPr lang="en-US" sz="2799" noProof="1"/>
              <a:t>lang=en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9" y="3253515"/>
            <a:ext cx="2020017" cy="16595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711" y="4994304"/>
            <a:ext cx="709706" cy="7097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54" y="5005095"/>
            <a:ext cx="705523" cy="70552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67" y="4952965"/>
            <a:ext cx="770918" cy="77091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15" y="3345355"/>
            <a:ext cx="1870289" cy="112055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089" y="3101848"/>
            <a:ext cx="2262735" cy="220922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555843" y="2666251"/>
            <a:ext cx="274811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Уеб апликация</a:t>
            </a:r>
            <a:endParaRPr lang="en-US" sz="2799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841667" y="1592927"/>
            <a:ext cx="4505492" cy="5400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http://www.example.bg/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803224" y="2032411"/>
            <a:ext cx="778775" cy="41542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606827" y="2046915"/>
            <a:ext cx="759520" cy="3864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974693" y="3385258"/>
            <a:ext cx="651995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64620" y="2758064"/>
            <a:ext cx="4738607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GET www.example.bg HTTP/1.1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972094" y="5068687"/>
            <a:ext cx="651995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64620" y="4459246"/>
            <a:ext cx="4738607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GET www.example.bg HTTP/1.1</a:t>
            </a:r>
            <a:endParaRPr lang="en-US" sz="2799" noProof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81E046-3013-4758-9C0A-2AAFCE2DE3B4}"/>
              </a:ext>
            </a:extLst>
          </p:cNvPr>
          <p:cNvSpPr txBox="1"/>
          <p:nvPr/>
        </p:nvSpPr>
        <p:spPr>
          <a:xfrm>
            <a:off x="3663125" y="5064465"/>
            <a:ext cx="251157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Cookie: </a:t>
            </a:r>
            <a:r>
              <a:rPr lang="en-US" sz="2799" noProof="1"/>
              <a:t>lang=en</a:t>
            </a:r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208059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 animBg="1"/>
      <p:bldP spid="30" grpId="0"/>
      <p:bldP spid="32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Бисквитката се състои от име, стойност и </a:t>
            </a:r>
            <a:br>
              <a:rPr lang="bg-BG" dirty="0"/>
            </a:br>
            <a:r>
              <a:rPr lang="bg-BG" dirty="0"/>
              <a:t>атрибути (незадължително)</a:t>
            </a:r>
          </a:p>
          <a:p>
            <a:r>
              <a:rPr lang="bg-BG" dirty="0"/>
              <a:t>Атрибутите:</a:t>
            </a:r>
          </a:p>
          <a:p>
            <a:pPr lvl="1"/>
            <a:r>
              <a:rPr lang="bg-BG" dirty="0"/>
              <a:t>Двойки ключ-стойност с допълнителна  информация</a:t>
            </a:r>
          </a:p>
          <a:p>
            <a:pPr lvl="1"/>
            <a:r>
              <a:rPr lang="bg-BG" dirty="0"/>
              <a:t>Не са включват в заявките</a:t>
            </a:r>
          </a:p>
          <a:p>
            <a:pPr lvl="1"/>
            <a:r>
              <a:rPr lang="bg-BG" dirty="0"/>
              <a:t>Използват се от клиента за контрол на бисквитките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Бисквитките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4BF81A-1F96-44EB-B573-EF177E3AD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68" y="5246665"/>
            <a:ext cx="11526488" cy="10069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799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</p:spTree>
    <p:extLst>
      <p:ext uri="{BB962C8B-B14F-4D97-AF65-F5344CB8AC3E}">
        <p14:creationId xmlns:p14="http://schemas.microsoft.com/office/powerpoint/2010/main" val="34527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Определя се от атрибутите </a:t>
            </a:r>
            <a:r>
              <a:rPr lang="en-US" dirty="0"/>
              <a:t>Domain </a:t>
            </a:r>
            <a:r>
              <a:rPr lang="bg-BG" dirty="0"/>
              <a:t>и </a:t>
            </a:r>
            <a:r>
              <a:rPr lang="en-US" dirty="0"/>
              <a:t>Path</a:t>
            </a:r>
          </a:p>
          <a:p>
            <a:r>
              <a:rPr lang="en-US" dirty="0"/>
              <a:t>Domain – </a:t>
            </a:r>
            <a:r>
              <a:rPr lang="bg-BG" dirty="0"/>
              <a:t>определя уебсайта, към който принадлежи </a:t>
            </a:r>
            <a:br>
              <a:rPr lang="bg-BG" dirty="0"/>
            </a:br>
            <a:r>
              <a:rPr lang="bg-BG" dirty="0"/>
              <a:t>бисквитката</a:t>
            </a:r>
            <a:endParaRPr lang="en-US" dirty="0"/>
          </a:p>
          <a:p>
            <a:r>
              <a:rPr lang="en-US" dirty="0"/>
              <a:t>Path – </a:t>
            </a:r>
            <a:r>
              <a:rPr lang="bg-BG" dirty="0"/>
              <a:t>Указва URL път, който трябва да съществува в </a:t>
            </a:r>
            <a:br>
              <a:rPr lang="bg-BG" dirty="0"/>
            </a:br>
            <a:r>
              <a:rPr lang="bg-BG" dirty="0"/>
              <a:t>искания ресурс, преди да бъде изпратена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Обхват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91FC5B-1328-466A-959C-F866E5FA0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80" y="4689304"/>
            <a:ext cx="11526488" cy="10069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799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2024705-FB0E-4F0E-A1B2-99835EB9EB0B}"/>
              </a:ext>
            </a:extLst>
          </p:cNvPr>
          <p:cNvSpPr/>
          <p:nvPr/>
        </p:nvSpPr>
        <p:spPr>
          <a:xfrm>
            <a:off x="5915555" y="4765483"/>
            <a:ext cx="4570809" cy="457081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318316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Определя се от атрибутите </a:t>
            </a:r>
            <a:r>
              <a:rPr lang="en-US" dirty="0"/>
              <a:t>Expires </a:t>
            </a:r>
            <a:r>
              <a:rPr lang="bg-BG" dirty="0"/>
              <a:t>и </a:t>
            </a:r>
            <a:r>
              <a:rPr lang="en-US" dirty="0"/>
              <a:t>Max-Age</a:t>
            </a:r>
          </a:p>
          <a:p>
            <a:r>
              <a:rPr lang="en-US" dirty="0"/>
              <a:t>Expires – </a:t>
            </a:r>
            <a:r>
              <a:rPr lang="bg-BG" dirty="0"/>
              <a:t>определя датата, на която браузърът трябва да </a:t>
            </a:r>
            <a:br>
              <a:rPr lang="bg-BG" dirty="0"/>
            </a:br>
            <a:r>
              <a:rPr lang="bg-BG" dirty="0"/>
              <a:t>изтрие бисквитката</a:t>
            </a:r>
            <a:endParaRPr lang="en-US" dirty="0"/>
          </a:p>
          <a:p>
            <a:pPr lvl="1"/>
            <a:r>
              <a:rPr lang="bg-BG" dirty="0"/>
              <a:t>По подразбиране бисквитките се изтриват след края на </a:t>
            </a:r>
            <a:br>
              <a:rPr lang="bg-BG" dirty="0"/>
            </a:br>
            <a:r>
              <a:rPr lang="bg-BG" dirty="0"/>
              <a:t>сесията</a:t>
            </a:r>
            <a:endParaRPr lang="en-US" dirty="0"/>
          </a:p>
          <a:p>
            <a:r>
              <a:rPr lang="en-US" dirty="0"/>
              <a:t>Max-Age – </a:t>
            </a:r>
            <a:r>
              <a:rPr lang="bg-BG" dirty="0"/>
              <a:t>интервал от секунди преди бисквитката да бъде изтрита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F511B6-0FA5-442A-9306-EACB3CF3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00" y="5496223"/>
            <a:ext cx="11526488" cy="10069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799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BA40F9-3C19-423F-AFEC-C3BD5FC6C1E3}"/>
              </a:ext>
            </a:extLst>
          </p:cNvPr>
          <p:cNvSpPr/>
          <p:nvPr/>
        </p:nvSpPr>
        <p:spPr>
          <a:xfrm>
            <a:off x="420646" y="5993048"/>
            <a:ext cx="7465655" cy="457081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4689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Защитните флагове нямат асоциирани стойности</a:t>
            </a:r>
            <a:endParaRPr lang="en-US" dirty="0"/>
          </a:p>
          <a:p>
            <a:r>
              <a:rPr lang="en-US" dirty="0"/>
              <a:t>Security - </a:t>
            </a:r>
            <a:r>
              <a:rPr lang="bg-BG" dirty="0"/>
              <a:t>казва на браузъра да използва бисквитки само чрез защитени / криптирани връзки</a:t>
            </a:r>
            <a:endParaRPr lang="en-US" dirty="0"/>
          </a:p>
          <a:p>
            <a:r>
              <a:rPr lang="en-US" noProof="1"/>
              <a:t>HttpOnly</a:t>
            </a:r>
            <a:r>
              <a:rPr lang="en-US" dirty="0"/>
              <a:t> – </a:t>
            </a:r>
            <a:r>
              <a:rPr lang="bg-BG" dirty="0"/>
              <a:t>определя, че бисквитките не могат да бъдат достъпни чрез скриптови езици от страна на клиента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Сигурност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F511B6-0FA5-442A-9306-EACB3CF3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00" y="4724064"/>
            <a:ext cx="11526488" cy="10069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799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BA40F9-3C19-423F-AFEC-C3BD5FC6C1E3}"/>
              </a:ext>
            </a:extLst>
          </p:cNvPr>
          <p:cNvSpPr/>
          <p:nvPr/>
        </p:nvSpPr>
        <p:spPr>
          <a:xfrm>
            <a:off x="7922736" y="5247403"/>
            <a:ext cx="3428107" cy="457081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133695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Файлът с бисквитки съдържа таблица с двойки </a:t>
            </a:r>
            <a:br>
              <a:rPr lang="bg-BG" dirty="0"/>
            </a:br>
            <a:r>
              <a:rPr lang="bg-BG" dirty="0"/>
              <a:t>ключ-стойност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Има В Бисквитката?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536" y="2381546"/>
            <a:ext cx="8823759" cy="432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7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Повечето бисквитки се съхраняват в RDBMS, най-често SQLite</a:t>
            </a:r>
            <a:endParaRPr lang="en-US" dirty="0"/>
          </a:p>
          <a:p>
            <a:r>
              <a:rPr lang="bg-BG" dirty="0"/>
              <a:t>Изтеглете SQLite браузъра от </a:t>
            </a:r>
            <a:r>
              <a:rPr lang="bg-BG" dirty="0">
                <a:hlinkClick r:id="rId3"/>
              </a:rPr>
              <a:t>тук</a:t>
            </a:r>
            <a:endParaRPr lang="en-US" dirty="0"/>
          </a:p>
          <a:p>
            <a:r>
              <a:rPr lang="bg-BG" dirty="0"/>
              <a:t>Местоположение на бисквитките на Mozilla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Местоположение на бисквитките на Chrome</a:t>
            </a:r>
            <a:br>
              <a:rPr lang="en-US" dirty="0"/>
            </a:b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Разгледайте Вашите Бисквитки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2985" y="3361809"/>
            <a:ext cx="11274663" cy="10400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C:\Users\</a:t>
            </a:r>
            <a:r>
              <a:rPr lang="en-US" sz="2799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{username}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\AppData\Roaming\Mozilla\Firefox\Profiles\</a:t>
            </a:r>
            <a:r>
              <a:rPr lang="en-US" sz="2799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{name}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.default\cookies.sqlite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0F3B4C-EAF3-4860-BAD2-5B8884DDA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85" y="5356838"/>
            <a:ext cx="11274663" cy="10400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C:\Users\</a:t>
            </a:r>
            <a:r>
              <a:rPr lang="en-US" sz="2799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{username}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\AppData\Local\Google\Chrome\User Data\Default\Cookies</a:t>
            </a:r>
          </a:p>
        </p:txBody>
      </p:sp>
    </p:spTree>
    <p:extLst>
      <p:ext uri="{BB962C8B-B14F-4D97-AF65-F5344CB8AC3E}">
        <p14:creationId xmlns:p14="http://schemas.microsoft.com/office/powerpoint/2010/main" val="75848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E650FA-8D59-4E1D-B781-EBCFDF41A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Отворете файла с браузъра SQLite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Прегледайте таблицата с бисквитки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Разгледайте Вашите Бисквитки </a:t>
            </a:r>
            <a:r>
              <a:rPr lang="en-US" dirty="0"/>
              <a:t>(2)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10" y="4070672"/>
            <a:ext cx="11072080" cy="22326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7B417F7-4F82-468B-AC81-BCFED5D90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89" y="1809924"/>
            <a:ext cx="5708475" cy="145486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5E95BD-A4E5-4AB0-9186-F5204A3C782E}"/>
              </a:ext>
            </a:extLst>
          </p:cNvPr>
          <p:cNvCxnSpPr/>
          <p:nvPr/>
        </p:nvCxnSpPr>
        <p:spPr>
          <a:xfrm>
            <a:off x="2319643" y="2193558"/>
            <a:ext cx="1599783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B864C7-3A1D-4688-B66C-72502C401DDB}"/>
              </a:ext>
            </a:extLst>
          </p:cNvPr>
          <p:cNvSpPr/>
          <p:nvPr/>
        </p:nvSpPr>
        <p:spPr>
          <a:xfrm>
            <a:off x="2869452" y="4435886"/>
            <a:ext cx="964949" cy="1714980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CE6F051-0608-4876-9770-2CDBB53750C6}"/>
              </a:ext>
            </a:extLst>
          </p:cNvPr>
          <p:cNvSpPr/>
          <p:nvPr/>
        </p:nvSpPr>
        <p:spPr>
          <a:xfrm>
            <a:off x="3888679" y="4435886"/>
            <a:ext cx="1002087" cy="1714980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06634BC-6B3D-4249-A55B-8ABCD1B8DFCD}"/>
              </a:ext>
            </a:extLst>
          </p:cNvPr>
          <p:cNvSpPr/>
          <p:nvPr/>
        </p:nvSpPr>
        <p:spPr>
          <a:xfrm>
            <a:off x="4931878" y="4435885"/>
            <a:ext cx="1002087" cy="1714980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CDC8092-1EB4-4461-A4D8-75B959B1FD04}"/>
              </a:ext>
            </a:extLst>
          </p:cNvPr>
          <p:cNvSpPr/>
          <p:nvPr/>
        </p:nvSpPr>
        <p:spPr>
          <a:xfrm>
            <a:off x="5963000" y="4435885"/>
            <a:ext cx="1002087" cy="1714980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FD4A675-C1F9-4E8B-9508-D3E8F51838E4}"/>
              </a:ext>
            </a:extLst>
          </p:cNvPr>
          <p:cNvSpPr/>
          <p:nvPr/>
        </p:nvSpPr>
        <p:spPr>
          <a:xfrm>
            <a:off x="7002239" y="4426363"/>
            <a:ext cx="1002087" cy="1714980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66F4C67-6A71-4FCF-B2BF-9B4898106F34}"/>
              </a:ext>
            </a:extLst>
          </p:cNvPr>
          <p:cNvSpPr/>
          <p:nvPr/>
        </p:nvSpPr>
        <p:spPr>
          <a:xfrm>
            <a:off x="8044306" y="4435885"/>
            <a:ext cx="1935294" cy="1714980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D339F79-EC94-452C-96E9-9B6586717269}"/>
              </a:ext>
            </a:extLst>
          </p:cNvPr>
          <p:cNvSpPr/>
          <p:nvPr/>
        </p:nvSpPr>
        <p:spPr>
          <a:xfrm>
            <a:off x="10019581" y="4426363"/>
            <a:ext cx="1327522" cy="1714980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215330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  <p:bldP spid="20" grpId="0" animBg="1"/>
      <p:bldP spid="22" grpId="0" animBg="1"/>
      <p:bldP spid="24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Контролирайте Бисквитките Си</a:t>
            </a:r>
            <a:r>
              <a:rPr lang="en-US" dirty="0"/>
              <a:t> – Mozilla</a:t>
            </a:r>
            <a:endParaRPr lang="bg-BG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F63C3E5-E8AC-4379-8828-2B7C09864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68" y="1504548"/>
            <a:ext cx="11433720" cy="4542616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EFC6390-51BD-4672-AA20-2320A8F88652}"/>
              </a:ext>
            </a:extLst>
          </p:cNvPr>
          <p:cNvSpPr/>
          <p:nvPr/>
        </p:nvSpPr>
        <p:spPr>
          <a:xfrm>
            <a:off x="9765456" y="4101924"/>
            <a:ext cx="823585" cy="761802"/>
          </a:xfrm>
          <a:prstGeom prst="roundRect">
            <a:avLst/>
          </a:prstGeom>
          <a:noFill/>
          <a:ln w="28575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0A1928E-73B4-45FD-8E23-787168D0DD15}"/>
              </a:ext>
            </a:extLst>
          </p:cNvPr>
          <p:cNvSpPr/>
          <p:nvPr/>
        </p:nvSpPr>
        <p:spPr>
          <a:xfrm>
            <a:off x="417642" y="2730682"/>
            <a:ext cx="1943943" cy="457081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ACBB637-B0F4-40C8-8363-8F78106A9EF3}"/>
              </a:ext>
            </a:extLst>
          </p:cNvPr>
          <p:cNvSpPr/>
          <p:nvPr/>
        </p:nvSpPr>
        <p:spPr>
          <a:xfrm>
            <a:off x="6189362" y="5701708"/>
            <a:ext cx="2038096" cy="304721"/>
          </a:xfrm>
          <a:prstGeom prst="roundRect">
            <a:avLst/>
          </a:prstGeom>
          <a:noFill/>
          <a:ln w="28575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15571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Контролирайте Бисквитките Си</a:t>
            </a:r>
            <a:r>
              <a:rPr lang="en-US" dirty="0"/>
              <a:t> – Mozilla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5EF15-6730-40A7-98BC-13B1986C1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446" y="1151715"/>
            <a:ext cx="5190498" cy="523811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6FB691-7F1C-46BC-BA8D-9A3440479EB5}"/>
              </a:ext>
            </a:extLst>
          </p:cNvPr>
          <p:cNvSpPr/>
          <p:nvPr/>
        </p:nvSpPr>
        <p:spPr>
          <a:xfrm>
            <a:off x="1891807" y="2591018"/>
            <a:ext cx="4723170" cy="1447423"/>
          </a:xfrm>
          <a:prstGeom prst="roundRect">
            <a:avLst>
              <a:gd name="adj" fmla="val 6141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D7E163-977D-4638-A551-7AC795364C16}"/>
              </a:ext>
            </a:extLst>
          </p:cNvPr>
          <p:cNvSpPr/>
          <p:nvPr/>
        </p:nvSpPr>
        <p:spPr>
          <a:xfrm>
            <a:off x="1891807" y="5813181"/>
            <a:ext cx="2742486" cy="447182"/>
          </a:xfrm>
          <a:prstGeom prst="roundRect">
            <a:avLst>
              <a:gd name="adj" fmla="val 6141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ACB557B4-9B33-4357-958A-314DB47F2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1835" y="1874013"/>
            <a:ext cx="3493450" cy="1247577"/>
          </a:xfrm>
          <a:prstGeom prst="wedgeRoundRectCallout">
            <a:avLst>
              <a:gd name="adj1" fmla="val -76946"/>
              <a:gd name="adj2" fmla="val 841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1218565"/>
            <a:r>
              <a:rPr lang="ru-RU" sz="2800" dirty="0">
                <a:solidFill>
                  <a:srgbClr val="FFFFFF"/>
                </a:solidFill>
              </a:rPr>
              <a:t>Преглеждайте бисквитки от избран уебсайт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32513206-91E9-4A31-90B1-5A215CD4D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8423" y="4560893"/>
            <a:ext cx="4294933" cy="1247577"/>
          </a:xfrm>
          <a:prstGeom prst="wedgeRoundRectCallout">
            <a:avLst>
              <a:gd name="adj1" fmla="val -57950"/>
              <a:gd name="adj2" fmla="val 5394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1218565"/>
            <a:r>
              <a:rPr lang="ru-RU" sz="2800" dirty="0">
                <a:solidFill>
                  <a:srgbClr val="FFFFFF"/>
                </a:solidFill>
              </a:rPr>
              <a:t>Изтрийте определена бисквитка или всички бисквитки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76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HTTP</a:t>
            </a:r>
            <a:r>
              <a:rPr lang="bg-BG" dirty="0"/>
              <a:t> Бисквитки</a:t>
            </a:r>
            <a:endParaRPr lang="en-US" dirty="0"/>
          </a:p>
          <a:p>
            <a:pPr marL="747659" lvl="1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Употреба и Контрол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Бисквитки в </a:t>
            </a:r>
            <a:r>
              <a:rPr lang="en-US" dirty="0"/>
              <a:t>HTTP </a:t>
            </a:r>
            <a:r>
              <a:rPr lang="bg-BG" dirty="0"/>
              <a:t>Сървър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HTTP</a:t>
            </a:r>
            <a:r>
              <a:rPr lang="bg-BG" dirty="0"/>
              <a:t> Сесии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Сесии в </a:t>
            </a:r>
            <a:r>
              <a:rPr lang="en-US" dirty="0"/>
              <a:t>HTTP </a:t>
            </a:r>
            <a:r>
              <a:rPr lang="bg-BG" dirty="0"/>
              <a:t>Сървър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86020" y="1905000"/>
            <a:ext cx="3547193" cy="457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3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Контролирайте бисквитките си </a:t>
            </a:r>
            <a:r>
              <a:rPr lang="en-US" dirty="0"/>
              <a:t>– Chrome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436515-68ED-487F-A82B-09E66622DF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5"/>
          <a:stretch/>
        </p:blipFill>
        <p:spPr>
          <a:xfrm>
            <a:off x="1647957" y="1181523"/>
            <a:ext cx="8132472" cy="339017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1D6129-F1D4-4D67-9B68-50E791D47639}"/>
              </a:ext>
            </a:extLst>
          </p:cNvPr>
          <p:cNvSpPr/>
          <p:nvPr/>
        </p:nvSpPr>
        <p:spPr>
          <a:xfrm>
            <a:off x="7069192" y="3533366"/>
            <a:ext cx="686854" cy="26913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B9F898-E60B-4F2C-8597-0FFCC7BA2BFC}"/>
              </a:ext>
            </a:extLst>
          </p:cNvPr>
          <p:cNvSpPr/>
          <p:nvPr/>
        </p:nvSpPr>
        <p:spPr>
          <a:xfrm>
            <a:off x="5205866" y="3829418"/>
            <a:ext cx="1166265" cy="26913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9B41296-9956-4225-A12C-E9C999327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63" y="5318795"/>
            <a:ext cx="6501226" cy="94281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BB866B0-0093-4DD4-9F69-978C419AF6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74814" y="5318795"/>
            <a:ext cx="4028647" cy="952353"/>
          </a:xfrm>
          <a:prstGeom prst="rect">
            <a:avLst/>
          </a:prstGeom>
        </p:spPr>
      </p:pic>
      <p:sp>
        <p:nvSpPr>
          <p:cNvPr id="21" name="Arrow: Down 20">
            <a:extLst>
              <a:ext uri="{FF2B5EF4-FFF2-40B4-BE49-F238E27FC236}">
                <a16:creationId xmlns:a16="http://schemas.microsoft.com/office/drawing/2014/main" id="{09690C81-CF4C-4E4E-A0F7-1C6FAD580920}"/>
              </a:ext>
            </a:extLst>
          </p:cNvPr>
          <p:cNvSpPr/>
          <p:nvPr/>
        </p:nvSpPr>
        <p:spPr>
          <a:xfrm>
            <a:off x="3885187" y="4675307"/>
            <a:ext cx="380901" cy="56399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EEDEA14-119E-4303-B07F-1010642B7E6E}"/>
              </a:ext>
            </a:extLst>
          </p:cNvPr>
          <p:cNvSpPr/>
          <p:nvPr/>
        </p:nvSpPr>
        <p:spPr>
          <a:xfrm rot="16200000">
            <a:off x="7166874" y="5527657"/>
            <a:ext cx="357133" cy="558396"/>
          </a:xfrm>
          <a:prstGeom prst="downArrow">
            <a:avLst>
              <a:gd name="adj1" fmla="val 50000"/>
              <a:gd name="adj2" fmla="val 5371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68285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Бисквитки, съхранявани от външна страна </a:t>
            </a:r>
            <a:br>
              <a:rPr lang="bg-BG" dirty="0"/>
            </a:br>
            <a:r>
              <a:rPr lang="bg-BG" dirty="0"/>
              <a:t>(различен домейн)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Бисквитки На Трети Страни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5179" y="3068872"/>
            <a:ext cx="190450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Уеб клиент</a:t>
            </a:r>
            <a:endParaRPr lang="en-US" sz="2799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23386" y="3949979"/>
            <a:ext cx="633230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84427" y="3330414"/>
            <a:ext cx="388939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Трансфер на бисквитки</a:t>
            </a:r>
            <a:endParaRPr lang="en-US" sz="2799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68" y="3708758"/>
            <a:ext cx="2020017" cy="16595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200" y="5449547"/>
            <a:ext cx="709706" cy="7097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2" y="5460338"/>
            <a:ext cx="705523" cy="70552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56" y="5408208"/>
            <a:ext cx="770918" cy="77091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03" y="3800598"/>
            <a:ext cx="1870289" cy="1120554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3123387" y="4250095"/>
            <a:ext cx="6465587" cy="759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604510" y="2251220"/>
            <a:ext cx="5242130" cy="5400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http://stackoverflow.com/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3004873" y="2751990"/>
            <a:ext cx="465611" cy="31206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9001829" y="2640472"/>
            <a:ext cx="453866" cy="26978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54" y="5037171"/>
            <a:ext cx="2499812" cy="145150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974" y="3273138"/>
            <a:ext cx="1432958" cy="143295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465880" y="2872417"/>
            <a:ext cx="274811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Уеб Апликация</a:t>
            </a:r>
            <a:endParaRPr lang="en-US" sz="2799" dirty="0"/>
          </a:p>
        </p:txBody>
      </p:sp>
      <p:sp>
        <p:nvSpPr>
          <p:cNvPr id="29" name="TextBox 28"/>
          <p:cNvSpPr txBox="1"/>
          <p:nvPr/>
        </p:nvSpPr>
        <p:spPr>
          <a:xfrm>
            <a:off x="9455695" y="4845272"/>
            <a:ext cx="2277598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Трета страна</a:t>
            </a:r>
            <a:endParaRPr lang="en-US" sz="2799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3123387" y="4673438"/>
            <a:ext cx="6012467" cy="78689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1"/>
          </p:cNvCxnSpPr>
          <p:nvPr/>
        </p:nvCxnSpPr>
        <p:spPr>
          <a:xfrm>
            <a:off x="3123387" y="4956054"/>
            <a:ext cx="6012467" cy="8068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481870">
            <a:off x="5269623" y="4644859"/>
            <a:ext cx="3877618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Трансфер на бисквитки</a:t>
            </a:r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94738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24" grpId="0" animBg="1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24F3A6-BDA7-4D58-A1E3-F3C94E0A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/>
              <a:t>HTTP </a:t>
            </a:r>
            <a:r>
              <a:rPr lang="bg-BG" dirty="0"/>
              <a:t>Сесии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90F58E-0126-48DB-9894-F3059B26B2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B4AADE48-A65E-4E16-91F4-55EDD2AEB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1275" y="1295400"/>
            <a:ext cx="3226274" cy="322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15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Начин за съхраняване на информация за потребител, която да се използва на </a:t>
            </a:r>
            <a:r>
              <a:rPr lang="bg-BG" dirty="0">
                <a:solidFill>
                  <a:srgbClr val="FF0000"/>
                </a:solidFill>
              </a:rPr>
              <a:t>??????????</a:t>
            </a:r>
            <a:r>
              <a:rPr lang="bg-BG" b="1" dirty="0">
                <a:solidFill>
                  <a:schemeClr val="bg1"/>
                </a:solidFill>
              </a:rPr>
              <a:t>страници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Представляват Сесиите?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061" y="3185451"/>
            <a:ext cx="1785525" cy="17855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6522" y="2760599"/>
            <a:ext cx="259012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Уеб апликация</a:t>
            </a:r>
            <a:endParaRPr lang="en-US" sz="2799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274" y="4889068"/>
            <a:ext cx="874024" cy="8740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677" y="3452845"/>
            <a:ext cx="874024" cy="8740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677" y="2262205"/>
            <a:ext cx="874024" cy="8740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150" y="3452845"/>
            <a:ext cx="874024" cy="87402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89290" y="2786694"/>
            <a:ext cx="132774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Сесия</a:t>
            </a:r>
            <a:endParaRPr lang="en-US" sz="2799" dirty="0"/>
          </a:p>
        </p:txBody>
      </p:sp>
      <p:sp>
        <p:nvSpPr>
          <p:cNvPr id="16" name="TextBox 15"/>
          <p:cNvSpPr txBox="1"/>
          <p:nvPr/>
        </p:nvSpPr>
        <p:spPr>
          <a:xfrm>
            <a:off x="8755829" y="2437675"/>
            <a:ext cx="132774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/login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4275" y="3628315"/>
            <a:ext cx="132774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/home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23702" y="5064538"/>
            <a:ext cx="172954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/products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33014" y="4498948"/>
            <a:ext cx="285847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>
                <a:solidFill>
                  <a:schemeClr val="accent1">
                    <a:lumMod val="75000"/>
                  </a:schemeClr>
                </a:solidFill>
              </a:rPr>
              <a:t>Потребител</a:t>
            </a:r>
            <a:r>
              <a:rPr lang="en-US" sz="2799" dirty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en-US" sz="2799" dirty="0"/>
              <a:t> Teo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432497" y="3140444"/>
            <a:ext cx="1221540" cy="49658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5987" y="3937921"/>
            <a:ext cx="2008704" cy="1156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417034" y="3889857"/>
            <a:ext cx="1255151" cy="334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28695" y="4212641"/>
            <a:ext cx="1243490" cy="54784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04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  <p:bldP spid="16" grpId="0"/>
      <p:bldP spid="17" grpId="0"/>
      <p:bldP spid="18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Механизмът за обмен се използва между потребителя и уеб приложението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Управление На Сесиите</a:t>
            </a:r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2D4AD747-1D9C-4984-8C7B-7AB42271DC64}"/>
              </a:ext>
            </a:extLst>
          </p:cNvPr>
          <p:cNvSpPr txBox="1">
            <a:spLocks/>
          </p:cNvSpPr>
          <p:nvPr/>
        </p:nvSpPr>
        <p:spPr>
          <a:xfrm>
            <a:off x="11564987" y="6524197"/>
            <a:ext cx="428710" cy="196426"/>
          </a:xfrm>
          <a:prstGeom prst="rect">
            <a:avLst/>
          </a:prstGeom>
        </p:spPr>
        <p:txBody>
          <a:bodyPr vert="horz" lIns="35991" tIns="35991" rIns="35991" bIns="35991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5179" y="3068872"/>
            <a:ext cx="190450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Уеб клиент</a:t>
            </a:r>
            <a:endParaRPr lang="en-US" sz="2799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3387" y="4890639"/>
            <a:ext cx="599671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114C09D-A73F-48D9-9354-BC5BAEE017D6}"/>
              </a:ext>
            </a:extLst>
          </p:cNvPr>
          <p:cNvSpPr txBox="1"/>
          <p:nvPr/>
        </p:nvSpPr>
        <p:spPr>
          <a:xfrm>
            <a:off x="3252449" y="3529142"/>
            <a:ext cx="573859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Поверителни данни на потребител</a:t>
            </a:r>
            <a:endParaRPr lang="en-US" sz="2799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68" y="3708758"/>
            <a:ext cx="2020017" cy="165959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200" y="5449547"/>
            <a:ext cx="709706" cy="70970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2" y="5460338"/>
            <a:ext cx="705523" cy="70552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56" y="5408208"/>
            <a:ext cx="770918" cy="77091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03" y="3800598"/>
            <a:ext cx="1870289" cy="1120554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3387" y="4065474"/>
            <a:ext cx="6040620" cy="1997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17" y="3435712"/>
            <a:ext cx="2208473" cy="220847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4632" y="3068872"/>
            <a:ext cx="274811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Уеб апликация</a:t>
            </a:r>
            <a:endParaRPr lang="en-US" sz="2799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5239424" y="4330196"/>
            <a:ext cx="2349007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ID</a:t>
            </a:r>
            <a:r>
              <a:rPr lang="bg-BG" sz="2799" dirty="0"/>
              <a:t> на сесията</a:t>
            </a:r>
            <a:endParaRPr lang="en-US" sz="2799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1989" y="2414751"/>
            <a:ext cx="1454655" cy="65579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723169" y="2130204"/>
            <a:ext cx="2469970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799" dirty="0"/>
              <a:t>Първо влизане</a:t>
            </a:r>
            <a:endParaRPr lang="en-US" sz="2799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FCE8C28-D595-4D54-A031-D6D1FBA318AB}"/>
              </a:ext>
            </a:extLst>
          </p:cNvPr>
          <p:cNvCxnSpPr>
            <a:cxnSpLocks/>
          </p:cNvCxnSpPr>
          <p:nvPr/>
        </p:nvCxnSpPr>
        <p:spPr>
          <a:xfrm>
            <a:off x="7422031" y="2422199"/>
            <a:ext cx="1454655" cy="65579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02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8" grpId="0"/>
      <p:bldP spid="45" grpId="0"/>
      <p:bldP spid="4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Механизмът за обмен се използва между потребителя и уеб приложението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Управление На Сесиите</a:t>
            </a:r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2D4AD747-1D9C-4984-8C7B-7AB42271DC64}"/>
              </a:ext>
            </a:extLst>
          </p:cNvPr>
          <p:cNvSpPr txBox="1">
            <a:spLocks/>
          </p:cNvSpPr>
          <p:nvPr/>
        </p:nvSpPr>
        <p:spPr>
          <a:xfrm>
            <a:off x="11564987" y="6524197"/>
            <a:ext cx="428710" cy="196426"/>
          </a:xfrm>
          <a:prstGeom prst="rect">
            <a:avLst/>
          </a:prstGeom>
        </p:spPr>
        <p:txBody>
          <a:bodyPr vert="horz" lIns="35991" tIns="35991" rIns="35991" bIns="35991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5179" y="3068872"/>
            <a:ext cx="190450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Уеб клиент</a:t>
            </a:r>
            <a:endParaRPr lang="en-US" sz="2799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3387" y="4890639"/>
            <a:ext cx="599671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68" y="3708758"/>
            <a:ext cx="2020017" cy="165959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200" y="5449547"/>
            <a:ext cx="709706" cy="70970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2" y="5460338"/>
            <a:ext cx="705523" cy="70552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56" y="5408208"/>
            <a:ext cx="770918" cy="77091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03" y="3800598"/>
            <a:ext cx="1870289" cy="1120554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3387" y="4065474"/>
            <a:ext cx="6040620" cy="1997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17" y="3435712"/>
            <a:ext cx="2208473" cy="220847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4632" y="3068872"/>
            <a:ext cx="274811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Уеб апликация</a:t>
            </a:r>
            <a:endParaRPr lang="en-US" sz="2799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4986199" y="3535275"/>
            <a:ext cx="221325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ID</a:t>
            </a:r>
            <a:r>
              <a:rPr lang="bg-BG" sz="2799" dirty="0"/>
              <a:t> на сесията</a:t>
            </a:r>
            <a:endParaRPr lang="en-US" sz="2799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1991" y="2503282"/>
            <a:ext cx="1704753" cy="56726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305161" y="1980197"/>
            <a:ext cx="339312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799" dirty="0"/>
              <a:t>Преглед на страници</a:t>
            </a:r>
            <a:endParaRPr lang="en-US" sz="2799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FAE8B7-6937-45A9-81DB-990634DF731A}"/>
              </a:ext>
            </a:extLst>
          </p:cNvPr>
          <p:cNvSpPr txBox="1"/>
          <p:nvPr/>
        </p:nvSpPr>
        <p:spPr>
          <a:xfrm>
            <a:off x="3667154" y="4323923"/>
            <a:ext cx="5298808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Изисквани данни + </a:t>
            </a:r>
            <a:r>
              <a:rPr lang="en-US" sz="2799" dirty="0"/>
              <a:t>ID </a:t>
            </a:r>
            <a:r>
              <a:rPr lang="bg-BG" sz="2799" dirty="0"/>
              <a:t>на сесия</a:t>
            </a:r>
            <a:endParaRPr lang="en-US" sz="2799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9F6B5D-D063-4F25-8763-B998595B21F8}"/>
              </a:ext>
            </a:extLst>
          </p:cNvPr>
          <p:cNvCxnSpPr>
            <a:cxnSpLocks/>
          </p:cNvCxnSpPr>
          <p:nvPr/>
        </p:nvCxnSpPr>
        <p:spPr>
          <a:xfrm>
            <a:off x="7415349" y="2503282"/>
            <a:ext cx="1704753" cy="56726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568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Механизмът за обмен се използва между потребителя и уеб приложението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Управление На Сесиите</a:t>
            </a:r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2D4AD747-1D9C-4984-8C7B-7AB42271DC64}"/>
              </a:ext>
            </a:extLst>
          </p:cNvPr>
          <p:cNvSpPr txBox="1">
            <a:spLocks/>
          </p:cNvSpPr>
          <p:nvPr/>
        </p:nvSpPr>
        <p:spPr>
          <a:xfrm>
            <a:off x="11564987" y="6524197"/>
            <a:ext cx="428710" cy="196426"/>
          </a:xfrm>
          <a:prstGeom prst="rect">
            <a:avLst/>
          </a:prstGeom>
        </p:spPr>
        <p:txBody>
          <a:bodyPr vert="horz" lIns="35991" tIns="35991" rIns="35991" bIns="35991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5179" y="3068872"/>
            <a:ext cx="190450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Уеб клиент</a:t>
            </a:r>
            <a:endParaRPr lang="en-US" sz="2799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3387" y="4890639"/>
            <a:ext cx="599671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68" y="3708758"/>
            <a:ext cx="2020017" cy="165959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200" y="5449547"/>
            <a:ext cx="709706" cy="70970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2" y="5460338"/>
            <a:ext cx="705523" cy="70552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56" y="5408208"/>
            <a:ext cx="770918" cy="77091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03" y="3800598"/>
            <a:ext cx="1870289" cy="1120554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3387" y="4065474"/>
            <a:ext cx="6040620" cy="1997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17" y="3435712"/>
            <a:ext cx="2208473" cy="220847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4632" y="3068872"/>
            <a:ext cx="274811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Уеб апликация</a:t>
            </a:r>
            <a:endParaRPr lang="en-US" sz="2799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3674397" y="4319116"/>
            <a:ext cx="482600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Изисквани данни + </a:t>
            </a:r>
            <a:r>
              <a:rPr lang="en-US" sz="2799" dirty="0"/>
              <a:t>ID </a:t>
            </a:r>
            <a:r>
              <a:rPr lang="bg-BG" sz="2799" dirty="0"/>
              <a:t>на сесия</a:t>
            </a:r>
            <a:endParaRPr lang="en-US" sz="2799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1991" y="2591018"/>
            <a:ext cx="1312993" cy="47952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3737078" y="2062602"/>
            <a:ext cx="4971221" cy="953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799" dirty="0"/>
              <a:t>Преглеждане на страници след</a:t>
            </a:r>
            <a:br>
              <a:rPr lang="bg-BG" sz="2799" dirty="0"/>
            </a:br>
            <a:r>
              <a:rPr lang="bg-BG" sz="2799" dirty="0"/>
              <a:t>рестарт на сървърът</a:t>
            </a:r>
            <a:endParaRPr lang="en-US" sz="2799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19C73B-71C2-4F99-8A64-F0E780BA5DDC}"/>
              </a:ext>
            </a:extLst>
          </p:cNvPr>
          <p:cNvSpPr txBox="1"/>
          <p:nvPr/>
        </p:nvSpPr>
        <p:spPr>
          <a:xfrm>
            <a:off x="4971696" y="3513926"/>
            <a:ext cx="230009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ID</a:t>
            </a:r>
            <a:r>
              <a:rPr lang="bg-BG" sz="2799" dirty="0"/>
              <a:t> на сесията</a:t>
            </a:r>
            <a:endParaRPr lang="en-US" sz="2799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520FAD-F78B-4F5B-A54D-E180AD6E059D}"/>
              </a:ext>
            </a:extLst>
          </p:cNvPr>
          <p:cNvCxnSpPr>
            <a:cxnSpLocks/>
          </p:cNvCxnSpPr>
          <p:nvPr/>
        </p:nvCxnSpPr>
        <p:spPr>
          <a:xfrm>
            <a:off x="7992438" y="2591018"/>
            <a:ext cx="1312993" cy="47952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427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Връзка с Бисквитките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995" y="3034018"/>
            <a:ext cx="1785525" cy="17855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82455" y="2609165"/>
            <a:ext cx="259012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Уеб апликация</a:t>
            </a:r>
            <a:endParaRPr lang="en-US" sz="2799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930" y="3715676"/>
            <a:ext cx="874024" cy="87402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31070" y="3129960"/>
            <a:ext cx="132774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Сесия</a:t>
            </a:r>
            <a:endParaRPr lang="en-US" sz="2799" dirty="0"/>
          </a:p>
        </p:txBody>
      </p:sp>
      <p:sp>
        <p:nvSpPr>
          <p:cNvPr id="19" name="TextBox 18"/>
          <p:cNvSpPr txBox="1"/>
          <p:nvPr/>
        </p:nvSpPr>
        <p:spPr>
          <a:xfrm>
            <a:off x="1407848" y="1851424"/>
            <a:ext cx="1889259" cy="1815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>
                <a:solidFill>
                  <a:schemeClr val="accent1">
                    <a:lumMod val="75000"/>
                  </a:schemeClr>
                </a:solidFill>
              </a:rPr>
              <a:t>Cookie {</a:t>
            </a:r>
          </a:p>
          <a:p>
            <a:r>
              <a:rPr lang="en-US" sz="2799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799" dirty="0"/>
              <a:t>name: </a:t>
            </a:r>
            <a:r>
              <a:rPr lang="en-US" sz="2799" dirty="0">
                <a:solidFill>
                  <a:schemeClr val="accent1">
                    <a:lumMod val="75000"/>
                  </a:schemeClr>
                </a:solidFill>
              </a:rPr>
              <a:t>sid</a:t>
            </a:r>
            <a:br>
              <a:rPr lang="en-US" sz="2799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799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799" dirty="0"/>
              <a:t>value:</a:t>
            </a:r>
            <a:r>
              <a:rPr lang="en-US" sz="27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799" dirty="0">
                <a:solidFill>
                  <a:schemeClr val="accent1">
                    <a:lumMod val="75000"/>
                  </a:schemeClr>
                </a:solidFill>
              </a:rPr>
              <a:t>5</a:t>
            </a:r>
          </a:p>
          <a:p>
            <a:r>
              <a:rPr lang="en-US" sz="2799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297106" y="3115631"/>
            <a:ext cx="770570" cy="19070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2" y="1851426"/>
            <a:ext cx="777614" cy="77761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02" y="4357360"/>
            <a:ext cx="777614" cy="77761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407847" y="4279896"/>
            <a:ext cx="1889259" cy="1815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>
                <a:solidFill>
                  <a:schemeClr val="accent1">
                    <a:lumMod val="75000"/>
                  </a:schemeClr>
                </a:solidFill>
              </a:rPr>
              <a:t>Cookie {</a:t>
            </a:r>
          </a:p>
          <a:p>
            <a:r>
              <a:rPr lang="en-US" sz="2799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799" dirty="0"/>
              <a:t>name: </a:t>
            </a:r>
            <a:r>
              <a:rPr lang="en-US" sz="2799" dirty="0">
                <a:solidFill>
                  <a:schemeClr val="accent1">
                    <a:lumMod val="75000"/>
                  </a:schemeClr>
                </a:solidFill>
              </a:rPr>
              <a:t>sid</a:t>
            </a:r>
            <a:br>
              <a:rPr lang="en-US" sz="2799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799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799" dirty="0"/>
              <a:t>value:</a:t>
            </a:r>
            <a:r>
              <a:rPr lang="en-US" sz="27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799" dirty="0">
                <a:solidFill>
                  <a:schemeClr val="accent1">
                    <a:lumMod val="75000"/>
                  </a:schemeClr>
                </a:solidFill>
              </a:rPr>
              <a:t>7</a:t>
            </a:r>
          </a:p>
          <a:p>
            <a:r>
              <a:rPr lang="en-US" sz="2799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428106" y="4591376"/>
            <a:ext cx="761802" cy="28504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10176626" y="1612838"/>
            <a:ext cx="1627649" cy="2600987"/>
          </a:xfrm>
          <a:prstGeom prst="roundRect">
            <a:avLst/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1218565"/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sid 5 {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 uid: 101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}</a:t>
            </a:r>
          </a:p>
          <a:p>
            <a:pPr algn="ctr" defTabSz="1218565"/>
            <a:r>
              <a:rPr lang="en-US" dirty="0">
                <a:solidFill>
                  <a:srgbClr val="FFFFFF"/>
                </a:solidFill>
              </a:rPr>
              <a:t>sid 7 {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 uid: 102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}</a:t>
            </a:r>
          </a:p>
          <a:p>
            <a:pPr algn="ctr" defTabSz="1218565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5" name="Can 44"/>
          <p:cNvSpPr/>
          <p:nvPr/>
        </p:nvSpPr>
        <p:spPr>
          <a:xfrm>
            <a:off x="9772287" y="4495524"/>
            <a:ext cx="1627649" cy="1943400"/>
          </a:xfrm>
          <a:prstGeom prst="can">
            <a:avLst/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1218565"/>
            <a:r>
              <a:rPr lang="en-US" sz="2800" dirty="0" err="1">
                <a:solidFill>
                  <a:srgbClr val="FFFFFF"/>
                </a:solidFill>
              </a:rPr>
              <a:t>uid</a:t>
            </a:r>
            <a:r>
              <a:rPr lang="en-US" sz="2800" dirty="0">
                <a:solidFill>
                  <a:srgbClr val="FFFFFF"/>
                </a:solidFill>
              </a:rPr>
              <a:t>  name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101 Teo</a:t>
            </a:r>
          </a:p>
          <a:p>
            <a:pPr algn="ctr" defTabSz="1218565"/>
            <a:r>
              <a:rPr lang="en-US" sz="2800" dirty="0">
                <a:solidFill>
                  <a:srgbClr val="FFFFFF"/>
                </a:solidFill>
              </a:rPr>
              <a:t>102 </a:t>
            </a:r>
            <a:r>
              <a:rPr lang="en-US" sz="2800" dirty="0" err="1">
                <a:solidFill>
                  <a:srgbClr val="FFFFFF"/>
                </a:solidFill>
              </a:rPr>
              <a:t>Bojo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659598" y="1080290"/>
            <a:ext cx="3616018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Съхранение на сесии</a:t>
            </a:r>
            <a:endParaRPr lang="en-US" sz="2799" dirty="0"/>
          </a:p>
        </p:txBody>
      </p:sp>
      <p:sp>
        <p:nvSpPr>
          <p:cNvPr id="49" name="TextBox 48"/>
          <p:cNvSpPr txBox="1"/>
          <p:nvPr/>
        </p:nvSpPr>
        <p:spPr>
          <a:xfrm>
            <a:off x="9674880" y="4033918"/>
            <a:ext cx="1686429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БД</a:t>
            </a:r>
            <a:endParaRPr lang="en-US" sz="2799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6333571" y="2412344"/>
            <a:ext cx="2932395" cy="91672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8378052" y="3391502"/>
            <a:ext cx="977403" cy="38660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181242" y="4819543"/>
            <a:ext cx="1371023" cy="69560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6333571" y="4495524"/>
            <a:ext cx="3084923" cy="155617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3151144" y="3362997"/>
            <a:ext cx="788481" cy="2213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3492976" y="4869402"/>
            <a:ext cx="818019" cy="30748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20538612">
            <a:off x="6487426" y="2292417"/>
            <a:ext cx="2535112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Потвърждение</a:t>
            </a:r>
            <a:endParaRPr lang="en-US" sz="2799" dirty="0"/>
          </a:p>
        </p:txBody>
      </p:sp>
      <p:sp>
        <p:nvSpPr>
          <p:cNvPr id="75" name="TextBox 74"/>
          <p:cNvSpPr txBox="1"/>
          <p:nvPr/>
        </p:nvSpPr>
        <p:spPr>
          <a:xfrm rot="1607758">
            <a:off x="8379930" y="4265901"/>
            <a:ext cx="1508609" cy="953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Вземи данни</a:t>
            </a:r>
            <a:endParaRPr lang="en-US" sz="2799" dirty="0"/>
          </a:p>
        </p:txBody>
      </p:sp>
      <p:sp>
        <p:nvSpPr>
          <p:cNvPr id="76" name="TextBox 75"/>
          <p:cNvSpPr txBox="1"/>
          <p:nvPr/>
        </p:nvSpPr>
        <p:spPr>
          <a:xfrm rot="1607758">
            <a:off x="5800931" y="5305338"/>
            <a:ext cx="4082766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Create personal web page</a:t>
            </a:r>
          </a:p>
        </p:txBody>
      </p:sp>
      <p:sp>
        <p:nvSpPr>
          <p:cNvPr id="77" name="TextBox 76"/>
          <p:cNvSpPr txBox="1"/>
          <p:nvPr/>
        </p:nvSpPr>
        <p:spPr>
          <a:xfrm rot="743552">
            <a:off x="3320231" y="2644014"/>
            <a:ext cx="81348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Req</a:t>
            </a:r>
          </a:p>
        </p:txBody>
      </p:sp>
      <p:sp>
        <p:nvSpPr>
          <p:cNvPr id="78" name="TextBox 77"/>
          <p:cNvSpPr txBox="1"/>
          <p:nvPr/>
        </p:nvSpPr>
        <p:spPr>
          <a:xfrm rot="20255812">
            <a:off x="3277066" y="4218061"/>
            <a:ext cx="81348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Req</a:t>
            </a:r>
          </a:p>
        </p:txBody>
      </p:sp>
      <p:sp>
        <p:nvSpPr>
          <p:cNvPr id="79" name="TextBox 78"/>
          <p:cNvSpPr txBox="1"/>
          <p:nvPr/>
        </p:nvSpPr>
        <p:spPr>
          <a:xfrm rot="743552">
            <a:off x="3100567" y="3468841"/>
            <a:ext cx="97412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Resp</a:t>
            </a:r>
          </a:p>
        </p:txBody>
      </p:sp>
      <p:sp>
        <p:nvSpPr>
          <p:cNvPr id="81" name="TextBox 80"/>
          <p:cNvSpPr txBox="1"/>
          <p:nvPr/>
        </p:nvSpPr>
        <p:spPr>
          <a:xfrm rot="20255812">
            <a:off x="3624402" y="4950390"/>
            <a:ext cx="891509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Resp</a:t>
            </a:r>
          </a:p>
        </p:txBody>
      </p:sp>
    </p:spTree>
    <p:extLst>
      <p:ext uri="{BB962C8B-B14F-4D97-AF65-F5344CB8AC3E}">
        <p14:creationId xmlns:p14="http://schemas.microsoft.com/office/powerpoint/2010/main" val="160631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4" grpId="0"/>
      <p:bldP spid="75" grpId="0"/>
      <p:bldP spid="76" grpId="0"/>
      <p:bldP spid="77" grpId="0"/>
      <p:bldP spid="78" grpId="0"/>
      <p:bldP spid="79" grpId="0"/>
      <p:bldP spid="8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AAA1A-46AA-4ACB-B589-FD15312B9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Сесията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CD1DB1-9752-47EF-907D-727EA4A8A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667" y="1433748"/>
            <a:ext cx="7389476" cy="4726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"hje85d3"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	       user_id: 789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	       username: FirstUser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	    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"af354dd"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	       user_id: 456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	       username: SecondUser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	    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"fg78e5s"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	       user_id: 654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	       username: ThirdUser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	     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924470-31F9-428A-9F30-722A0C8743C4}"/>
              </a:ext>
            </a:extLst>
          </p:cNvPr>
          <p:cNvSpPr/>
          <p:nvPr/>
        </p:nvSpPr>
        <p:spPr>
          <a:xfrm>
            <a:off x="2858411" y="1473494"/>
            <a:ext cx="1636218" cy="417335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FCC75C-E1D5-4A9B-819C-BAB2C27A8740}"/>
              </a:ext>
            </a:extLst>
          </p:cNvPr>
          <p:cNvSpPr/>
          <p:nvPr/>
        </p:nvSpPr>
        <p:spPr>
          <a:xfrm>
            <a:off x="2858411" y="2992784"/>
            <a:ext cx="1636218" cy="417335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A77B7E2-4C60-4053-86CB-3098215DE7CC}"/>
              </a:ext>
            </a:extLst>
          </p:cNvPr>
          <p:cNvSpPr/>
          <p:nvPr/>
        </p:nvSpPr>
        <p:spPr>
          <a:xfrm>
            <a:off x="2858411" y="4537259"/>
            <a:ext cx="1636218" cy="417335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8" name="AutoShape 25">
            <a:extLst>
              <a:ext uri="{FF2B5EF4-FFF2-40B4-BE49-F238E27FC236}">
                <a16:creationId xmlns:a16="http://schemas.microsoft.com/office/drawing/2014/main" id="{513DAB78-C1CD-465A-B948-D0F6F65EF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02" y="2992784"/>
            <a:ext cx="1848198" cy="1426816"/>
          </a:xfrm>
          <a:prstGeom prst="wedgeRoundRectCallout">
            <a:avLst>
              <a:gd name="adj1" fmla="val -21467"/>
              <a:gd name="adj2" fmla="val -188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1218565"/>
            <a:r>
              <a:rPr lang="bg-BG" sz="2800" dirty="0">
                <a:solidFill>
                  <a:srgbClr val="FFFFFF"/>
                </a:solidFill>
              </a:rPr>
              <a:t>Уникално </a:t>
            </a:r>
            <a:r>
              <a:rPr lang="en-US" sz="2800" dirty="0">
                <a:solidFill>
                  <a:srgbClr val="FFFFFF"/>
                </a:solidFill>
              </a:rPr>
              <a:t>ID </a:t>
            </a:r>
            <a:r>
              <a:rPr lang="bg-BG" sz="2800" dirty="0">
                <a:solidFill>
                  <a:srgbClr val="FFFFFF"/>
                </a:solidFill>
              </a:rPr>
              <a:t>на сесията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127338-68C1-4C39-BA50-FD408CE421BA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 flipV="1">
            <a:off x="2229100" y="1682162"/>
            <a:ext cx="629311" cy="20240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A61678-9541-45AA-861F-811B15F672D7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>
            <a:off x="2229100" y="3706192"/>
            <a:ext cx="629311" cy="10397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C39FB36-610E-4E2E-B2DA-24F8F28A6AB6}"/>
              </a:ext>
            </a:extLst>
          </p:cNvPr>
          <p:cNvSpPr/>
          <p:nvPr/>
        </p:nvSpPr>
        <p:spPr>
          <a:xfrm>
            <a:off x="4943936" y="1877580"/>
            <a:ext cx="3664421" cy="77637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0678F0-92A1-41A1-911D-FD755878C245}"/>
              </a:ext>
            </a:extLst>
          </p:cNvPr>
          <p:cNvSpPr/>
          <p:nvPr/>
        </p:nvSpPr>
        <p:spPr>
          <a:xfrm>
            <a:off x="4943936" y="3417902"/>
            <a:ext cx="3816782" cy="77637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09EE0C3-E2A9-49FE-A882-F70B4232A666}"/>
              </a:ext>
            </a:extLst>
          </p:cNvPr>
          <p:cNvSpPr/>
          <p:nvPr/>
        </p:nvSpPr>
        <p:spPr>
          <a:xfrm>
            <a:off x="4943936" y="4954594"/>
            <a:ext cx="3664421" cy="77637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4DFFAA19-BCF5-4C53-A78B-CC0377A31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0159" y="2734502"/>
            <a:ext cx="2515453" cy="2294697"/>
          </a:xfrm>
          <a:prstGeom prst="wedgeRoundRectCallout">
            <a:avLst>
              <a:gd name="adj1" fmla="val -21467"/>
              <a:gd name="adj2" fmla="val -188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1218565"/>
            <a:r>
              <a:rPr lang="ru-RU" sz="2800" dirty="0">
                <a:solidFill>
                  <a:srgbClr val="FFFFFF"/>
                </a:solidFill>
              </a:rPr>
              <a:t>Ключ-стойност двойки с потребителски данни</a:t>
            </a:r>
            <a:endParaRPr lang="bg-BG" sz="2800" dirty="0">
              <a:solidFill>
                <a:srgbClr val="FFFFFF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63127D-8907-40EA-A48A-7310869ECB17}"/>
              </a:ext>
            </a:extLst>
          </p:cNvPr>
          <p:cNvCxnSpPr>
            <a:cxnSpLocks/>
            <a:stCxn id="26" idx="1"/>
            <a:endCxn id="23" idx="3"/>
          </p:cNvCxnSpPr>
          <p:nvPr/>
        </p:nvCxnSpPr>
        <p:spPr>
          <a:xfrm flipH="1" flipV="1">
            <a:off x="8608357" y="2265765"/>
            <a:ext cx="761802" cy="16160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05D912-B2FA-4CFE-A93F-281D95A7EF1F}"/>
              </a:ext>
            </a:extLst>
          </p:cNvPr>
          <p:cNvCxnSpPr>
            <a:cxnSpLocks/>
          </p:cNvCxnSpPr>
          <p:nvPr/>
        </p:nvCxnSpPr>
        <p:spPr>
          <a:xfrm flipH="1">
            <a:off x="8760715" y="3356908"/>
            <a:ext cx="589570" cy="3200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C4C583-B2C0-4DBF-AEE4-7FDDBF007354}"/>
              </a:ext>
            </a:extLst>
          </p:cNvPr>
          <p:cNvCxnSpPr>
            <a:cxnSpLocks/>
            <a:stCxn id="26" idx="1"/>
            <a:endCxn id="25" idx="3"/>
          </p:cNvCxnSpPr>
          <p:nvPr/>
        </p:nvCxnSpPr>
        <p:spPr>
          <a:xfrm flipH="1">
            <a:off x="8608357" y="3881851"/>
            <a:ext cx="761802" cy="14609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AC37B8-AFB7-486D-A523-B3F240B326A8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2229100" y="3201452"/>
            <a:ext cx="629311" cy="5047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95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6" grpId="0" animBg="1"/>
      <p:bldP spid="18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Управление на </a:t>
            </a:r>
            <a:r>
              <a:rPr lang="ru-RU" dirty="0" err="1"/>
              <a:t>състоянието</a:t>
            </a:r>
            <a:r>
              <a:rPr lang="ru-RU" dirty="0"/>
              <a:t> в уеб </a:t>
            </a:r>
            <a:r>
              <a:rPr lang="ru-RU" dirty="0" err="1"/>
              <a:t>приложенията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7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98CE19-7386-4543-878B-C8BF6A2D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bg-BG" dirty="0"/>
              <a:t>Бисквитки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1E86E-9BE6-4CAF-AA4D-928690594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92873"/>
          </a:xfrm>
        </p:spPr>
        <p:txBody>
          <a:bodyPr/>
          <a:lstStyle/>
          <a:p>
            <a:r>
              <a:rPr lang="bg-BG" dirty="0"/>
              <a:t>Приложения и Контрол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0FCF-DBB0-4043-9041-BFA42EABDB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68752">
            <a:off x="4457942" y="1206014"/>
            <a:ext cx="3272940" cy="327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9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ru-RU" sz="2000" dirty="0">
                <a:hlinkClick r:id="rId4"/>
              </a:rPr>
              <a:t>"Принципи на програмирането със 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28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Малък файл с обикновен текст без изпълним код</a:t>
            </a:r>
            <a:endParaRPr lang="en-US" dirty="0"/>
          </a:p>
          <a:p>
            <a:pPr lvl="1"/>
            <a:r>
              <a:rPr lang="bg-BG" dirty="0"/>
              <a:t>Изпраща се от сървъра до браузъра на клиента</a:t>
            </a:r>
            <a:endParaRPr lang="en-US" dirty="0"/>
          </a:p>
          <a:p>
            <a:pPr lvl="1"/>
            <a:r>
              <a:rPr lang="bg-BG" dirty="0"/>
              <a:t>Съхранява се от браузъра на устройството на клиента (компютър, таблет и т.н.)</a:t>
            </a:r>
            <a:endParaRPr lang="en-US" dirty="0"/>
          </a:p>
          <a:p>
            <a:pPr lvl="1"/>
            <a:r>
              <a:rPr lang="bg-BG" dirty="0"/>
              <a:t>Съхранява</a:t>
            </a:r>
            <a:r>
              <a:rPr lang="en-US" dirty="0"/>
              <a:t> </a:t>
            </a:r>
            <a:r>
              <a:rPr lang="bg-BG" dirty="0"/>
              <a:t>малка част данни</a:t>
            </a:r>
            <a:r>
              <a:rPr lang="en-US" dirty="0"/>
              <a:t> </a:t>
            </a:r>
            <a:r>
              <a:rPr lang="bg-BG" dirty="0"/>
              <a:t>за конкретен клиент и уеб сайт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Са Бисквитките</a:t>
            </a:r>
            <a:r>
              <a:rPr lang="en-US" dirty="0"/>
              <a:t>?</a:t>
            </a:r>
            <a:endParaRPr lang="bg-BG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DE67C88-70A4-4C95-B3B3-C77C1B120F47}"/>
              </a:ext>
            </a:extLst>
          </p:cNvPr>
          <p:cNvGrpSpPr/>
          <p:nvPr/>
        </p:nvGrpSpPr>
        <p:grpSpPr>
          <a:xfrm>
            <a:off x="4121114" y="3685752"/>
            <a:ext cx="3946600" cy="3824178"/>
            <a:chOff x="7008812" y="3718546"/>
            <a:chExt cx="3733800" cy="3733800"/>
          </a:xfrm>
        </p:grpSpPr>
        <p:pic>
          <p:nvPicPr>
            <p:cNvPr id="25" name="Graphic 24" descr="Computer">
              <a:extLst>
                <a:ext uri="{FF2B5EF4-FFF2-40B4-BE49-F238E27FC236}">
                  <a16:creationId xmlns:a16="http://schemas.microsoft.com/office/drawing/2014/main" id="{527F19D2-DB86-4129-9B3E-325AF3EF5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8812" y="3718546"/>
              <a:ext cx="3733800" cy="37338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8F29683-65AB-458A-B21C-D891B7E44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1052" y="4792153"/>
              <a:ext cx="1066803" cy="10668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921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Управление на сесиите</a:t>
            </a:r>
          </a:p>
          <a:p>
            <a:pPr lvl="1"/>
            <a:r>
              <a:rPr lang="bg-BG" dirty="0"/>
              <a:t>Вход, колички за пазаруване, резултати от игри или нещо друго, което сървърът трябва да запомни</a:t>
            </a:r>
            <a:endParaRPr lang="en-US" dirty="0"/>
          </a:p>
          <a:p>
            <a:r>
              <a:rPr lang="bg-BG" dirty="0"/>
              <a:t>Персонализация</a:t>
            </a:r>
            <a:endParaRPr lang="en-US" dirty="0"/>
          </a:p>
          <a:p>
            <a:pPr lvl="1"/>
            <a:r>
              <a:rPr lang="bg-BG" dirty="0"/>
              <a:t>Потребителски предпочитания, теми и персонализирани настройки</a:t>
            </a:r>
            <a:endParaRPr lang="en-US" dirty="0"/>
          </a:p>
          <a:p>
            <a:r>
              <a:rPr lang="bg-BG" dirty="0"/>
              <a:t>Проследяване</a:t>
            </a:r>
            <a:endParaRPr lang="en-US" dirty="0"/>
          </a:p>
          <a:p>
            <a:pPr lvl="1"/>
            <a:r>
              <a:rPr lang="bg-BG" dirty="0"/>
              <a:t>Записване и анализ на поведението на потребителя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 Какво Се Използват Бисквитки?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8316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HTTP обектът е без състояние</a:t>
            </a:r>
            <a:endParaRPr lang="en-US" dirty="0"/>
          </a:p>
          <a:p>
            <a:pPr lvl="1"/>
            <a:r>
              <a:rPr lang="bg-BG" dirty="0"/>
              <a:t>Не съхранява информация за заявките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Управление На Сесиите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EB34A9-A3EC-46ED-A25D-EB21A937D6F0}"/>
              </a:ext>
            </a:extLst>
          </p:cNvPr>
          <p:cNvGrpSpPr/>
          <p:nvPr/>
        </p:nvGrpSpPr>
        <p:grpSpPr>
          <a:xfrm>
            <a:off x="1446615" y="2766174"/>
            <a:ext cx="9884206" cy="3412952"/>
            <a:chOff x="1751012" y="2535378"/>
            <a:chExt cx="9461014" cy="3111063"/>
          </a:xfrm>
        </p:grpSpPr>
        <p:sp>
          <p:nvSpPr>
            <p:cNvPr id="5" name="TextBox 4"/>
            <p:cNvSpPr txBox="1"/>
            <p:nvPr/>
          </p:nvSpPr>
          <p:spPr>
            <a:xfrm>
              <a:off x="2086838" y="2535378"/>
              <a:ext cx="1905000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799" dirty="0"/>
                <a:t>Уеб клиент</a:t>
              </a:r>
              <a:endParaRPr lang="en-US" sz="2799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445392" y="3416715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215879" y="2879037"/>
              <a:ext cx="721843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99" dirty="0"/>
                <a:t>GET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1295" y="3175430"/>
              <a:ext cx="2020543" cy="1660031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1194" y="4916672"/>
              <a:ext cx="709891" cy="70989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1012" y="4927466"/>
              <a:ext cx="705707" cy="70570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733" y="4875322"/>
              <a:ext cx="771119" cy="77111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9155" y="3267295"/>
              <a:ext cx="1870776" cy="112084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1263" y="2995061"/>
              <a:ext cx="2263324" cy="226332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8463196" y="2535378"/>
              <a:ext cx="2748830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799" dirty="0"/>
                <a:t>Уеб апликация</a:t>
              </a:r>
              <a:endParaRPr lang="en-US" sz="2799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4470414" y="3987737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122274" y="3473880"/>
              <a:ext cx="909052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99" dirty="0"/>
                <a:t>POST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4463450" y="4568697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213828" y="4054839"/>
              <a:ext cx="723894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99" dirty="0"/>
                <a:t>GET</a:t>
              </a:r>
            </a:p>
          </p:txBody>
        </p:sp>
        <p:sp>
          <p:nvSpPr>
            <p:cNvPr id="44" name="AutoShape 25"/>
            <p:cNvSpPr>
              <a:spLocks noChangeArrowheads="1"/>
            </p:cNvSpPr>
            <p:nvPr/>
          </p:nvSpPr>
          <p:spPr bwMode="auto">
            <a:xfrm>
              <a:off x="5149251" y="4959286"/>
              <a:ext cx="2590800" cy="457200"/>
            </a:xfrm>
            <a:prstGeom prst="wedgeRoundRectCallout">
              <a:avLst>
                <a:gd name="adj1" fmla="val -8790"/>
                <a:gd name="adj2" fmla="val -89906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1218565"/>
              <a:r>
                <a:rPr lang="bg-BG" sz="2800" dirty="0">
                  <a:solidFill>
                    <a:srgbClr val="FFFFFF"/>
                  </a:solidFill>
                </a:rPr>
                <a:t>Не се съхранява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212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Сървърът не знае дали две заявки идват от един и същ </a:t>
            </a:r>
            <a:br>
              <a:rPr lang="bg-BG" dirty="0"/>
            </a:br>
            <a:r>
              <a:rPr lang="bg-BG" dirty="0"/>
              <a:t>клиент</a:t>
            </a:r>
            <a:endParaRPr lang="en-US" dirty="0"/>
          </a:p>
          <a:p>
            <a:r>
              <a:rPr lang="bg-BG" dirty="0"/>
              <a:t>Проблеми при управление на състояние</a:t>
            </a:r>
            <a:endParaRPr lang="en-US" dirty="0"/>
          </a:p>
          <a:p>
            <a:pPr lvl="1"/>
            <a:r>
              <a:rPr lang="bg-BG" dirty="0"/>
              <a:t>Навигацията през страниците изисква удостоверяване </a:t>
            </a:r>
            <a:br>
              <a:rPr lang="bg-BG" dirty="0"/>
            </a:br>
            <a:r>
              <a:rPr lang="bg-BG" dirty="0"/>
              <a:t>всеки път</a:t>
            </a:r>
            <a:endParaRPr lang="en-US" dirty="0"/>
          </a:p>
          <a:p>
            <a:pPr lvl="1"/>
            <a:r>
              <a:rPr lang="bg-BG" dirty="0"/>
              <a:t>Информацията за страниците се губи между заявките</a:t>
            </a:r>
            <a:endParaRPr lang="en-US" dirty="0"/>
          </a:p>
          <a:p>
            <a:pPr lvl="1"/>
            <a:r>
              <a:rPr lang="bg-BG" dirty="0"/>
              <a:t>По-трудно персонализиране на функционалността на страниците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HTTP – </a:t>
            </a:r>
            <a:r>
              <a:rPr lang="bg-BG" dirty="0"/>
              <a:t>Проблемът</a:t>
            </a:r>
          </a:p>
        </p:txBody>
      </p:sp>
    </p:spTree>
    <p:extLst>
      <p:ext uri="{BB962C8B-B14F-4D97-AF65-F5344CB8AC3E}">
        <p14:creationId xmlns:p14="http://schemas.microsoft.com/office/powerpoint/2010/main" val="120545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Надежден механизъм на уебсайтовете да запомнят </a:t>
            </a:r>
            <a:br>
              <a:rPr lang="bg-BG" dirty="0"/>
            </a:br>
            <a:r>
              <a:rPr lang="bg-BG" dirty="0"/>
              <a:t>състоятелна информация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За да се знае дали потребителят е влязъл или не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За да се знае с кой акаунт е влязъл потребителят</a:t>
            </a:r>
          </a:p>
          <a:p>
            <a:pPr lvl="1"/>
            <a:r>
              <a:rPr lang="bg-BG" dirty="0"/>
              <a:t>За да се записва активността на сърфиране на потребителя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За да се помнят части, които са по-рано въведени в полета </a:t>
            </a:r>
            <a:br>
              <a:rPr lang="bg-BG" dirty="0"/>
            </a:br>
            <a:r>
              <a:rPr lang="bg-BG" dirty="0"/>
              <a:t>на формуляри (потребителски имена, пароли и т.н.)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HTTP – </a:t>
            </a:r>
            <a:r>
              <a:rPr lang="bg-BG" dirty="0"/>
              <a:t>Решението</a:t>
            </a:r>
          </a:p>
        </p:txBody>
      </p:sp>
    </p:spTree>
    <p:extLst>
      <p:ext uri="{BB962C8B-B14F-4D97-AF65-F5344CB8AC3E}">
        <p14:creationId xmlns:p14="http://schemas.microsoft.com/office/powerpoint/2010/main" val="356747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F3F0D16-6811-42F8-B0E2-C0D246B0F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Отговорът държи бисквитките, които трябва да бъдат </a:t>
            </a:r>
            <a:br>
              <a:rPr lang="bg-BG" dirty="0"/>
            </a:br>
            <a:r>
              <a:rPr lang="bg-BG" dirty="0"/>
              <a:t>запазени в </a:t>
            </a:r>
            <a:r>
              <a:rPr lang="en-US" dirty="0"/>
              <a:t>Set-Cookie </a:t>
            </a:r>
            <a:r>
              <a:rPr lang="bg-BG" dirty="0"/>
              <a:t>хедъра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Заявката съдържа специфичната за даден уебсайт бисквитка в рамките на </a:t>
            </a:r>
            <a:r>
              <a:rPr lang="en-US" dirty="0"/>
              <a:t>Cookie </a:t>
            </a:r>
            <a:r>
              <a:rPr lang="bg-BG" dirty="0"/>
              <a:t>хедъра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Се Използват Бисквитките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B81167-6940-4424-AD9A-CDADB9C32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592" y="2465156"/>
            <a:ext cx="5764831" cy="10069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799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HTTP/1.1 200 OK</a:t>
            </a:r>
          </a:p>
          <a:p>
            <a:pPr marL="182825"/>
            <a:r>
              <a:rPr lang="en-US" sz="2799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lang=en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B84251-6511-4904-A44C-958D05701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15" y="5226804"/>
            <a:ext cx="5764831" cy="10069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799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www.example.bg HTTP/1.1</a:t>
            </a:r>
          </a:p>
          <a:p>
            <a:pPr marL="182825"/>
            <a:r>
              <a:rPr lang="en-US" sz="2799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Cookie: lang=en</a:t>
            </a:r>
          </a:p>
        </p:txBody>
      </p:sp>
    </p:spTree>
    <p:extLst>
      <p:ext uri="{BB962C8B-B14F-4D97-AF65-F5344CB8AC3E}">
        <p14:creationId xmlns:p14="http://schemas.microsoft.com/office/powerpoint/2010/main" val="319967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4590</TotalTime>
  <Words>943</Words>
  <Application>Microsoft Office PowerPoint</Application>
  <PresentationFormat>По избор</PresentationFormat>
  <Paragraphs>231</Paragraphs>
  <Slides>30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 16x9</vt:lpstr>
      <vt:lpstr>Презентация на PowerPoint</vt:lpstr>
      <vt:lpstr>Съдържание</vt:lpstr>
      <vt:lpstr>HTTP Бисквитки</vt:lpstr>
      <vt:lpstr>Какво Са Бисквитките?</vt:lpstr>
      <vt:lpstr>За Какво Се Използват Бисквитки?</vt:lpstr>
      <vt:lpstr>Управление На Сесиите</vt:lpstr>
      <vt:lpstr>Stateless HTTP – Проблемът</vt:lpstr>
      <vt:lpstr>Stateless HTTP – Решението</vt:lpstr>
      <vt:lpstr>Как Се Използват Бисквитките?</vt:lpstr>
      <vt:lpstr>Обмен На Бисквитки Между Сървър-Клиент</vt:lpstr>
      <vt:lpstr>Структура На Бисквитките</vt:lpstr>
      <vt:lpstr>Обхват</vt:lpstr>
      <vt:lpstr>Живот</vt:lpstr>
      <vt:lpstr>Сигурност</vt:lpstr>
      <vt:lpstr>Какво Има В Бисквитката?</vt:lpstr>
      <vt:lpstr>Разгледайте Вашите Бисквитки</vt:lpstr>
      <vt:lpstr>Разгледайте Вашите Бисквитки (2)</vt:lpstr>
      <vt:lpstr>Контролирайте Бисквитките Си – Mozilla</vt:lpstr>
      <vt:lpstr>Контролирайте Бисквитките Си – Mozilla (2)</vt:lpstr>
      <vt:lpstr>Контролирайте бисквитките си – Chrome</vt:lpstr>
      <vt:lpstr>Бисквитки На Трети Страни</vt:lpstr>
      <vt:lpstr>HTTP Сесии</vt:lpstr>
      <vt:lpstr>Какво Представляват Сесиите?</vt:lpstr>
      <vt:lpstr>Управление На Сесиите</vt:lpstr>
      <vt:lpstr>Управление На Сесиите</vt:lpstr>
      <vt:lpstr>Управление На Сесиите</vt:lpstr>
      <vt:lpstr>Връзка с Бисквитките</vt:lpstr>
      <vt:lpstr>Структура на Сесията</vt:lpstr>
      <vt:lpstr>Управление на състоянието в уеб приложенията</vt:lpstr>
      <vt:lpstr>Лиценз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Web Development Basics - Introduction to MVC</dc:title>
  <dc:subject>Java, Bootstrap, Cookies, Sessions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https://softuni.bg/courses/java-web-development-basics</dc:description>
  <cp:lastModifiedBy>Danail Iliew</cp:lastModifiedBy>
  <cp:revision>299</cp:revision>
  <dcterms:created xsi:type="dcterms:W3CDTF">2014-01-02T17:00:34Z</dcterms:created>
  <dcterms:modified xsi:type="dcterms:W3CDTF">2019-11-22T09:01:56Z</dcterms:modified>
  <cp:category>programming;computer programming;software development;web development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