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0"/>
  </p:notesMasterIdLst>
  <p:handoutMasterIdLst>
    <p:handoutMasterId r:id="rId31"/>
  </p:handoutMasterIdLst>
  <p:sldIdLst>
    <p:sldId id="616" r:id="rId3"/>
    <p:sldId id="611" r:id="rId4"/>
    <p:sldId id="621" r:id="rId5"/>
    <p:sldId id="622" r:id="rId6"/>
    <p:sldId id="623" r:id="rId7"/>
    <p:sldId id="624" r:id="rId8"/>
    <p:sldId id="625" r:id="rId9"/>
    <p:sldId id="626" r:id="rId10"/>
    <p:sldId id="627" r:id="rId11"/>
    <p:sldId id="628" r:id="rId12"/>
    <p:sldId id="665" r:id="rId13"/>
    <p:sldId id="629" r:id="rId14"/>
    <p:sldId id="630" r:id="rId15"/>
    <p:sldId id="447" r:id="rId16"/>
    <p:sldId id="634" r:id="rId17"/>
    <p:sldId id="637" r:id="rId18"/>
    <p:sldId id="638" r:id="rId19"/>
    <p:sldId id="639" r:id="rId20"/>
    <p:sldId id="640" r:id="rId21"/>
    <p:sldId id="641" r:id="rId22"/>
    <p:sldId id="664" r:id="rId23"/>
    <p:sldId id="643" r:id="rId24"/>
    <p:sldId id="642" r:id="rId25"/>
    <p:sldId id="663" r:id="rId26"/>
    <p:sldId id="659" r:id="rId27"/>
    <p:sldId id="612" r:id="rId28"/>
    <p:sldId id="615" r:id="rId2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E869BFB0-2A68-4789-A0A8-AA910657877A}">
          <p14:sldIdLst>
            <p14:sldId id="616"/>
            <p14:sldId id="611"/>
            <p14:sldId id="621"/>
            <p14:sldId id="622"/>
            <p14:sldId id="623"/>
          </p14:sldIdLst>
        </p14:section>
        <p14:section name="Untitled Section" id="{915C1F39-8882-4473-8C8A-4D9C6E1FA2FC}">
          <p14:sldIdLst>
            <p14:sldId id="624"/>
            <p14:sldId id="625"/>
            <p14:sldId id="626"/>
            <p14:sldId id="627"/>
            <p14:sldId id="628"/>
            <p14:sldId id="665"/>
            <p14:sldId id="629"/>
            <p14:sldId id="630"/>
            <p14:sldId id="447"/>
            <p14:sldId id="634"/>
            <p14:sldId id="637"/>
            <p14:sldId id="638"/>
            <p14:sldId id="639"/>
            <p14:sldId id="640"/>
            <p14:sldId id="641"/>
            <p14:sldId id="664"/>
            <p14:sldId id="643"/>
            <p14:sldId id="642"/>
            <p14:sldId id="663"/>
            <p14:sldId id="659"/>
          </p14:sldIdLst>
        </p14:section>
        <p14:section name="Заключение" id="{CAD93B16-9430-4CD6-BD17-69844E1E5D8E}">
          <p14:sldIdLst>
            <p14:sldId id="612"/>
            <p14:sldId id="6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5C0E"/>
    <a:srgbClr val="6B854E"/>
    <a:srgbClr val="FBEEDC"/>
    <a:srgbClr val="F8DC9E"/>
    <a:srgbClr val="FBEEC9"/>
    <a:srgbClr val="603A14"/>
    <a:srgbClr val="BAB398"/>
    <a:srgbClr val="ADA485"/>
    <a:srgbClr val="C6C0AA"/>
    <a:srgbClr val="6636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90" autoAdjust="0"/>
    <p:restoredTop sz="83842" autoAdjust="0"/>
  </p:normalViewPr>
  <p:slideViewPr>
    <p:cSldViewPr>
      <p:cViewPr varScale="1">
        <p:scale>
          <a:sx n="111" d="100"/>
          <a:sy n="111" d="100"/>
        </p:scale>
        <p:origin x="516" y="9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11/22/2019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11/22/2019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880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77894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723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299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11/22/2019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18E561-208F-4082-A06D-5CCCDA87714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401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2132012" y="762000"/>
            <a:ext cx="94342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 fontScale="92500"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Сигурност на уеб приложенията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6679582" cy="2524722"/>
            <a:chOff x="745783" y="3624633"/>
            <a:chExt cx="6679582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1323314">
              <a:off x="4564133" y="3666668"/>
              <a:ext cx="2861232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Разработка на софтуер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sp>
        <p:nvSpPr>
          <p:cNvPr id="14" name="Subtitle 28">
            <a:extLst>
              <a:ext uri="{FF2B5EF4-FFF2-40B4-BE49-F238E27FC236}">
                <a16:creationId xmlns:a16="http://schemas.microsoft.com/office/drawing/2014/main" id="{965D0CC8-407E-4C79-AC34-3E4E54A63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78028" y="1857286"/>
            <a:ext cx="7382341" cy="64205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59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20E7FD-2A0B-4BAC-8993-6ED38082A9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F5BDDB-2B2D-4E68-B5FE-B980FFD5C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dirty="0"/>
              <a:t>Оригинална </a:t>
            </a:r>
            <a:r>
              <a:rPr lang="en-US" dirty="0"/>
              <a:t>SQL </a:t>
            </a:r>
            <a:r>
              <a:rPr lang="bg-BG" dirty="0"/>
              <a:t>заявка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Задаване на потребителско име на </a:t>
            </a:r>
            <a:r>
              <a:rPr lang="en-US" dirty="0"/>
              <a:t>John &amp; </a:t>
            </a:r>
            <a:r>
              <a:rPr lang="bg-BG" dirty="0"/>
              <a:t>парола на </a:t>
            </a:r>
            <a:r>
              <a:rPr lang="en-US" dirty="0"/>
              <a:t>' OR '1'= '1</a:t>
            </a:r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Резултатът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Потребителят с потребителско име – </a:t>
            </a:r>
            <a:r>
              <a:rPr lang="en-US" dirty="0"/>
              <a:t>"Admin"</a:t>
            </a:r>
            <a:r>
              <a:rPr lang="ru-RU" dirty="0"/>
              <a:t> ще влезе БЕЗ парола</a:t>
            </a:r>
            <a:endParaRPr lang="en-US" dirty="0"/>
          </a:p>
          <a:p>
            <a:pPr lvl="1"/>
            <a:r>
              <a:rPr lang="bg-BG" dirty="0"/>
              <a:t>Заявката за преминаване ще се превърне в bool израз, който винаги е верен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54F123-F397-432A-B4D4-A7BE20D52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283A5765-FB98-4178-A06A-5C9C06D3B0BF}"/>
              </a:ext>
            </a:extLst>
          </p:cNvPr>
          <p:cNvSpPr>
            <a:spLocks noGrp="1"/>
          </p:cNvSpPr>
          <p:nvPr/>
        </p:nvSpPr>
        <p:spPr>
          <a:xfrm>
            <a:off x="709061" y="1854587"/>
            <a:ext cx="10854338" cy="8307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99" noProof="1">
                <a:solidFill>
                  <a:schemeClr val="tx1"/>
                </a:solidFill>
                <a:effectLst/>
              </a:rPr>
              <a:t>string sqlQuery = "SELECT * FROM user WHERE name = '" + username + "' AND pass='" + password + "'";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24AF06C-C557-4544-9B4C-BBD4FDA8142E}"/>
              </a:ext>
            </a:extLst>
          </p:cNvPr>
          <p:cNvSpPr txBox="1">
            <a:spLocks/>
          </p:cNvSpPr>
          <p:nvPr/>
        </p:nvSpPr>
        <p:spPr>
          <a:xfrm>
            <a:off x="709061" y="3493035"/>
            <a:ext cx="10854337" cy="8307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99" noProof="1">
                <a:solidFill>
                  <a:schemeClr val="tx1"/>
                </a:solidFill>
                <a:effectLst/>
              </a:rPr>
              <a:t>string sqlQuery = "SELECT * FROM user WHERE name = 'Admin' AND </a:t>
            </a:r>
            <a:br>
              <a:rPr lang="en-US" sz="2399" noProof="1">
                <a:solidFill>
                  <a:schemeClr val="tx1"/>
                </a:solidFill>
                <a:effectLst/>
              </a:rPr>
            </a:br>
            <a:r>
              <a:rPr lang="en-US" sz="2399" noProof="1">
                <a:solidFill>
                  <a:schemeClr val="tx1"/>
                </a:solidFill>
                <a:effectLst/>
              </a:rPr>
              <a:t>pass='' OR '1'='1'"</a:t>
            </a:r>
          </a:p>
        </p:txBody>
      </p:sp>
    </p:spTree>
    <p:extLst>
      <p:ext uri="{BB962C8B-B14F-4D97-AF65-F5344CB8AC3E}">
        <p14:creationId xmlns:p14="http://schemas.microsoft.com/office/powerpoint/2010/main" val="254344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1314928-1498-43B1-8DC8-04A3967A3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2" y="4953000"/>
            <a:ext cx="8938472" cy="820600"/>
          </a:xfrm>
        </p:spPr>
        <p:txBody>
          <a:bodyPr/>
          <a:lstStyle/>
          <a:p>
            <a:r>
              <a:rPr lang="en-US" dirty="0"/>
              <a:t>SQL Injection</a:t>
            </a:r>
            <a:endParaRPr lang="bg-B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36BCBE-97F0-4F52-A9EB-427EE8F09E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Демонстрация на Живо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359AB-4ADB-41A7-9051-3EC71CB9888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0E004A-2C34-4772-A051-C5EE96FC97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429" y="1059279"/>
            <a:ext cx="2899965" cy="355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30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DB451EE-CDFA-4CB7-80E5-792070AC6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2" y="4953000"/>
            <a:ext cx="8938472" cy="820600"/>
          </a:xfrm>
        </p:spPr>
        <p:txBody>
          <a:bodyPr/>
          <a:lstStyle/>
          <a:p>
            <a:r>
              <a:rPr lang="en-US" dirty="0"/>
              <a:t>Cross Site Scripting (XSS)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93FE02-C8CC-4307-97D2-38B2977B40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A0AE2-3B11-4032-87A5-72DE2FFE5C8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6388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5DC5D4-E332-4F1A-BD80-FC2F66D27682}"/>
              </a:ext>
            </a:extLst>
          </p:cNvPr>
          <p:cNvSpPr txBox="1"/>
          <p:nvPr/>
        </p:nvSpPr>
        <p:spPr>
          <a:xfrm>
            <a:off x="3503611" y="2065434"/>
            <a:ext cx="5181602" cy="288756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600" b="1" dirty="0"/>
              <a:t>XSS</a:t>
            </a:r>
          </a:p>
        </p:txBody>
      </p:sp>
    </p:spTree>
    <p:extLst>
      <p:ext uri="{BB962C8B-B14F-4D97-AF65-F5344CB8AC3E}">
        <p14:creationId xmlns:p14="http://schemas.microsoft.com/office/powerpoint/2010/main" val="79067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E0DE57-6C9B-431F-9B08-C33D0340A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Cross-site scripting (XSS) </a:t>
            </a:r>
            <a:r>
              <a:rPr lang="ru-RU" dirty="0"/>
              <a:t>е често срещана уязвимост в </a:t>
            </a:r>
            <a:br>
              <a:rPr lang="ru-RU" dirty="0"/>
            </a:br>
            <a:r>
              <a:rPr lang="ru-RU" dirty="0"/>
              <a:t>уеб приложенията</a:t>
            </a:r>
            <a:endParaRPr lang="en-US" dirty="0"/>
          </a:p>
          <a:p>
            <a:r>
              <a:rPr lang="ru-RU" dirty="0"/>
              <a:t>Уеб приложенията показват JavaScript код</a:t>
            </a:r>
            <a:endParaRPr lang="en-US" dirty="0"/>
          </a:p>
          <a:p>
            <a:pPr lvl="1"/>
            <a:r>
              <a:rPr lang="ru-RU" dirty="0"/>
              <a:t>Изпълнява се в браузъра на клиента</a:t>
            </a:r>
            <a:endParaRPr lang="en-US" dirty="0"/>
          </a:p>
          <a:p>
            <a:pPr lvl="1"/>
            <a:r>
              <a:rPr lang="bg-BG" dirty="0"/>
              <a:t>Хакерите </a:t>
            </a:r>
            <a:r>
              <a:rPr lang="ru-RU" dirty="0"/>
              <a:t>могат да поемат контрол над сесиите, бисквитките, </a:t>
            </a:r>
            <a:br>
              <a:rPr lang="ru-RU" dirty="0"/>
            </a:br>
            <a:r>
              <a:rPr lang="ru-RU" dirty="0"/>
              <a:t>паролите и т.н.</a:t>
            </a:r>
            <a:endParaRPr lang="en-US" dirty="0"/>
          </a:p>
          <a:p>
            <a:r>
              <a:rPr lang="bg-BG" dirty="0"/>
              <a:t>Как да се предпазим от </a:t>
            </a:r>
            <a:r>
              <a:rPr lang="en-US" dirty="0"/>
              <a:t>XSS?</a:t>
            </a:r>
          </a:p>
          <a:p>
            <a:pPr lvl="1"/>
            <a:r>
              <a:rPr lang="bg-BG" dirty="0"/>
              <a:t>Проверете потребителския вход </a:t>
            </a:r>
            <a:r>
              <a:rPr lang="en-US" dirty="0"/>
              <a:t>(</a:t>
            </a:r>
            <a:r>
              <a:rPr lang="bg-BG" dirty="0"/>
              <a:t>вградено в </a:t>
            </a:r>
            <a:r>
              <a:rPr lang="en-US" dirty="0"/>
              <a:t>ASP.NET Core)</a:t>
            </a:r>
          </a:p>
          <a:p>
            <a:pPr lvl="1"/>
            <a:r>
              <a:rPr lang="bg-BG" dirty="0"/>
              <a:t>Изпълнявайте </a:t>
            </a:r>
            <a:r>
              <a:rPr lang="en-US" dirty="0"/>
              <a:t>HTML escaping </a:t>
            </a:r>
            <a:r>
              <a:rPr lang="bg-BG" dirty="0"/>
              <a:t>при показване на текстови данни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DDD4C54-9F7C-4A55-B1CD-6D31BFF4B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XSS</a:t>
            </a:r>
          </a:p>
        </p:txBody>
      </p:sp>
    </p:spTree>
    <p:extLst>
      <p:ext uri="{BB962C8B-B14F-4D97-AF65-F5344CB8AC3E}">
        <p14:creationId xmlns:p14="http://schemas.microsoft.com/office/powerpoint/2010/main" val="274860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048B2B36-144B-42C0-9B85-5E66C2A6B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477" y="994830"/>
            <a:ext cx="2140350" cy="186210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Cross-site scripting </a:t>
            </a:r>
            <a:r>
              <a:rPr lang="bg-BG" dirty="0"/>
              <a:t>атака:</a:t>
            </a:r>
            <a:endParaRPr lang="en-US" dirty="0"/>
          </a:p>
          <a:p>
            <a:pPr lvl="1"/>
            <a:r>
              <a:rPr lang="bg-BG" dirty="0"/>
              <a:t>Кражба на бисквитки</a:t>
            </a:r>
          </a:p>
          <a:p>
            <a:pPr lvl="1"/>
            <a:r>
              <a:rPr lang="bg-BG" dirty="0"/>
              <a:t>Кражба на акаунт</a:t>
            </a:r>
            <a:endParaRPr lang="en-US" dirty="0"/>
          </a:p>
          <a:p>
            <a:pPr lvl="1"/>
            <a:r>
              <a:rPr lang="bg-BG" dirty="0"/>
              <a:t>Промяна на съдържанието</a:t>
            </a:r>
          </a:p>
          <a:p>
            <a:pPr lvl="1"/>
            <a:r>
              <a:rPr lang="bg-BG" dirty="0"/>
              <a:t>Променете потребителските настройки</a:t>
            </a:r>
            <a:endParaRPr lang="en-US" dirty="0"/>
          </a:p>
          <a:p>
            <a:pPr lvl="1"/>
            <a:r>
              <a:rPr lang="bg-BG" dirty="0"/>
              <a:t>Изтеглете зловреден софтуер</a:t>
            </a:r>
          </a:p>
          <a:p>
            <a:pPr lvl="1"/>
            <a:r>
              <a:rPr lang="bg-BG" dirty="0"/>
              <a:t>Изпращане на </a:t>
            </a:r>
            <a:r>
              <a:rPr lang="en-US" dirty="0"/>
              <a:t>CRSF</a:t>
            </a:r>
            <a:r>
              <a:rPr lang="bg-BG" dirty="0"/>
              <a:t> атаки</a:t>
            </a:r>
            <a:endParaRPr lang="en-US" dirty="0"/>
          </a:p>
          <a:p>
            <a:pPr lvl="1"/>
            <a:r>
              <a:rPr lang="bg-BG" dirty="0"/>
              <a:t>Подсказване на парола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393" y="1067422"/>
            <a:ext cx="1905219" cy="19052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609" y="4736642"/>
            <a:ext cx="1905219" cy="19052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553" y="2965008"/>
            <a:ext cx="2313765" cy="236942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20293797">
            <a:off x="7553301" y="4069937"/>
            <a:ext cx="2666720" cy="707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999" dirty="0"/>
              <a:t>Изпраща скрипт в неподсигурена форма</a:t>
            </a:r>
            <a:endParaRPr lang="en-US" sz="1999" dirty="0"/>
          </a:p>
        </p:txBody>
      </p:sp>
      <p:sp>
        <p:nvSpPr>
          <p:cNvPr id="16" name="TextBox 15"/>
          <p:cNvSpPr txBox="1"/>
          <p:nvPr/>
        </p:nvSpPr>
        <p:spPr>
          <a:xfrm rot="1857215">
            <a:off x="8060664" y="2030945"/>
            <a:ext cx="273786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999" dirty="0"/>
              <a:t>Изпъление на скритпа</a:t>
            </a:r>
            <a:endParaRPr lang="en-US" sz="1999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960B63C-C69C-4329-B359-8C001BA0B13A}"/>
              </a:ext>
            </a:extLst>
          </p:cNvPr>
          <p:cNvSpPr/>
          <p:nvPr/>
        </p:nvSpPr>
        <p:spPr bwMode="auto">
          <a:xfrm rot="20228161">
            <a:off x="8351099" y="4813269"/>
            <a:ext cx="1607179" cy="3552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DFF019F-4062-4C20-AD60-00D710446770}"/>
              </a:ext>
            </a:extLst>
          </p:cNvPr>
          <p:cNvSpPr/>
          <p:nvPr/>
        </p:nvSpPr>
        <p:spPr bwMode="auto">
          <a:xfrm rot="12704494">
            <a:off x="8398478" y="2679324"/>
            <a:ext cx="1607179" cy="3552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1896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6" grpId="0"/>
      <p:bldP spid="16" grpId="1"/>
      <p:bldP spid="14" grpId="0" animBg="1"/>
      <p:bldP spid="14" grpId="1" animBg="1"/>
      <p:bldP spid="17" grpId="0" animBg="1"/>
      <p:bldP spid="17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2C5DDF2-CB6E-4C26-9BC6-E1E4F6678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XSS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95BAF1-C181-4745-A1CF-01665B4867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Демонстрация на Живо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359AB-4ADB-41A7-9051-3EC71CB9888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6388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0E004A-2C34-4772-A051-C5EE96FC97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465" y="1219200"/>
            <a:ext cx="2899965" cy="355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27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48E853F-8F0A-4B64-A22B-1F89276C9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2" y="4953000"/>
            <a:ext cx="8938472" cy="820600"/>
          </a:xfrm>
        </p:spPr>
        <p:txBody>
          <a:bodyPr/>
          <a:lstStyle/>
          <a:p>
            <a:r>
              <a:rPr lang="en-US" dirty="0"/>
              <a:t>Cross-Site Request Forgery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9B9793-1370-4055-86BE-DF3AEA922A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91E63-DF9B-41E6-8ADC-4908C717964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6388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E7ED66-DE39-49EC-847D-B383E537F0B6}"/>
              </a:ext>
            </a:extLst>
          </p:cNvPr>
          <p:cNvSpPr txBox="1"/>
          <p:nvPr/>
        </p:nvSpPr>
        <p:spPr>
          <a:xfrm>
            <a:off x="3248447" y="2419249"/>
            <a:ext cx="5334002" cy="253375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400" b="1" dirty="0"/>
              <a:t>CSRF</a:t>
            </a:r>
          </a:p>
        </p:txBody>
      </p:sp>
    </p:spTree>
    <p:extLst>
      <p:ext uri="{BB962C8B-B14F-4D97-AF65-F5344CB8AC3E}">
        <p14:creationId xmlns:p14="http://schemas.microsoft.com/office/powerpoint/2010/main" val="177761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8F5F4D-DAD5-49B7-B10F-CB8E9B387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Това е атака на уеб сигурност над HTTP протокола</a:t>
            </a:r>
            <a:endParaRPr lang="en-US" dirty="0"/>
          </a:p>
          <a:p>
            <a:pPr lvl="1"/>
            <a:r>
              <a:rPr lang="ru-RU" dirty="0"/>
              <a:t>Позволява изпълнението на неоторизирани команди от името на някой потребител</a:t>
            </a:r>
            <a:endParaRPr lang="en-US" dirty="0"/>
          </a:p>
          <a:p>
            <a:pPr lvl="1"/>
            <a:r>
              <a:rPr lang="ru-RU" dirty="0"/>
              <a:t>Потребителят има валидни разрешения за изпълнение </a:t>
            </a:r>
            <a:br>
              <a:rPr lang="en-US" dirty="0"/>
            </a:br>
            <a:r>
              <a:rPr lang="ru-RU" dirty="0"/>
              <a:t>на заявената команда</a:t>
            </a:r>
            <a:endParaRPr lang="en-US" dirty="0"/>
          </a:p>
          <a:p>
            <a:pPr lvl="1"/>
            <a:r>
              <a:rPr lang="bg-BG" dirty="0"/>
              <a:t>Нападателят използва тези разрешения злонамерено, без знанието на</a:t>
            </a:r>
            <a:br>
              <a:rPr lang="en-US" dirty="0"/>
            </a:br>
            <a:r>
              <a:rPr lang="bg-BG" dirty="0"/>
              <a:t>потребителя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BB64A7-257B-4883-9619-C0EB21A58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Cross-Site Request Forgery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9EBD86-F817-469D-AB85-D3E4996FF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212" y="4889889"/>
            <a:ext cx="7700132" cy="163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778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B8551D-A09C-4508-AC06-8FD26D2A31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146D8F9-F038-4FFA-B254-B06CC2F87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Процесът не е толкова сложен за разбиране:</a:t>
            </a:r>
            <a:endParaRPr lang="en-US" dirty="0"/>
          </a:p>
          <a:p>
            <a:pPr lvl="1"/>
            <a:r>
              <a:rPr lang="ru-RU" dirty="0"/>
              <a:t>Потребителят има валидна бисквитка </a:t>
            </a:r>
            <a:r>
              <a:rPr lang="bg-BG" dirty="0"/>
              <a:t>за автентикация до </a:t>
            </a:r>
            <a:br>
              <a:rPr lang="en-US" dirty="0"/>
            </a:br>
            <a:r>
              <a:rPr lang="en-US" dirty="0"/>
              <a:t>victim.org</a:t>
            </a:r>
          </a:p>
          <a:p>
            <a:pPr lvl="2"/>
            <a:r>
              <a:rPr lang="bg-BG" dirty="0"/>
              <a:t>Съхранява се в браузъра</a:t>
            </a:r>
            <a:endParaRPr lang="en-US" dirty="0"/>
          </a:p>
          <a:p>
            <a:pPr lvl="1"/>
            <a:r>
              <a:rPr lang="ru-RU" dirty="0"/>
              <a:t>Нападателят моли потребителя да посети http://evilsite.com</a:t>
            </a:r>
            <a:endParaRPr lang="en-US" dirty="0"/>
          </a:p>
          <a:p>
            <a:pPr lvl="2"/>
            <a:r>
              <a:rPr lang="bg-BG" dirty="0"/>
              <a:t>Нападателят взема съхранената бисквитка</a:t>
            </a:r>
            <a:endParaRPr lang="en-US" dirty="0"/>
          </a:p>
          <a:p>
            <a:pPr lvl="1"/>
            <a:r>
              <a:rPr lang="ru-RU" dirty="0"/>
              <a:t>Злият сайт изпраща HTTP Заявка до </a:t>
            </a:r>
            <a:r>
              <a:rPr lang="en-US" dirty="0"/>
              <a:t>victim</a:t>
            </a:r>
            <a:r>
              <a:rPr lang="ru-RU" dirty="0"/>
              <a:t>.org чрез бисквитката</a:t>
            </a:r>
            <a:endParaRPr lang="en-US" dirty="0"/>
          </a:p>
          <a:p>
            <a:pPr lvl="1"/>
            <a:r>
              <a:rPr lang="en-US" dirty="0"/>
              <a:t>victim.org </a:t>
            </a:r>
            <a:r>
              <a:rPr lang="ru-RU" dirty="0"/>
              <a:t>извършва действия от името на потребителя</a:t>
            </a:r>
            <a:endParaRPr lang="en-US" dirty="0"/>
          </a:p>
          <a:p>
            <a:pPr lvl="2"/>
            <a:r>
              <a:rPr lang="bg-BG" dirty="0"/>
              <a:t>Д</a:t>
            </a:r>
            <a:r>
              <a:rPr lang="ru-RU" dirty="0"/>
              <a:t>ействията се извършват с данните на потребителя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8E06F8-FB45-414E-9E0B-A7E61EF50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Cross-Site Request Forgery</a:t>
            </a:r>
          </a:p>
        </p:txBody>
      </p:sp>
    </p:spTree>
    <p:extLst>
      <p:ext uri="{BB962C8B-B14F-4D97-AF65-F5344CB8AC3E}">
        <p14:creationId xmlns:p14="http://schemas.microsoft.com/office/powerpoint/2010/main" val="203256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328727-6502-433E-8755-CB44793755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8A1DAE-933A-4F52-B933-C98FB2DA3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Как</a:t>
            </a:r>
            <a:r>
              <a:rPr lang="en-US" dirty="0"/>
              <a:t> Cross-Site Request Forgery </a:t>
            </a:r>
            <a:r>
              <a:rPr lang="bg-BG" dirty="0"/>
              <a:t>изглежда най-често</a:t>
            </a:r>
            <a:r>
              <a:rPr lang="en-US" dirty="0"/>
              <a:t>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C6D19A-5BE7-4A3B-8283-637601651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Cross-Site Request Forgery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9A0795-8DBC-409A-90F5-E9405776D4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150" y="1796950"/>
            <a:ext cx="9630525" cy="481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65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Основи на сигурността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Най-често срещаните акати:</a:t>
            </a:r>
          </a:p>
          <a:p>
            <a:pPr marL="747659" lvl="1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SQL Injection</a:t>
            </a:r>
          </a:p>
          <a:p>
            <a:pPr marL="747659" lvl="1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XSS</a:t>
            </a:r>
          </a:p>
          <a:p>
            <a:pPr marL="747659" lvl="1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CSRF</a:t>
            </a:r>
          </a:p>
          <a:p>
            <a:pPr marL="747659" lvl="1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Parameter Tampering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86020" y="1905000"/>
            <a:ext cx="3547193" cy="457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730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C1AE2-D2B4-4AFB-8AB5-38E4C05223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38451E5-B2A6-4E9B-9C5B-51982288A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Какво</a:t>
            </a:r>
            <a:r>
              <a:rPr lang="en-US" dirty="0"/>
              <a:t> </a:t>
            </a:r>
            <a:r>
              <a:rPr lang="bg-BG" dirty="0"/>
              <a:t>е всъщност </a:t>
            </a:r>
            <a:r>
              <a:rPr lang="en-US" dirty="0"/>
              <a:t>Cross-Site Request Forgery: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Потребителят дори може грешно да кликне бутона</a:t>
            </a:r>
            <a:endParaRPr lang="en-US" dirty="0"/>
          </a:p>
          <a:p>
            <a:pPr lvl="1"/>
            <a:r>
              <a:rPr lang="bg-BG" dirty="0"/>
              <a:t>Това ще активира атаката</a:t>
            </a:r>
            <a:endParaRPr lang="en-US" dirty="0"/>
          </a:p>
          <a:p>
            <a:pPr lvl="1"/>
            <a:r>
              <a:rPr lang="ru-RU" dirty="0"/>
              <a:t>Сигурността срещу подобни атаки е необходима</a:t>
            </a:r>
            <a:endParaRPr lang="en-US" dirty="0"/>
          </a:p>
          <a:p>
            <a:pPr lvl="2"/>
            <a:r>
              <a:rPr lang="ru-RU" dirty="0"/>
              <a:t>Защитава както вашето приложение, така и вашите клиенти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269B0F-801E-4F05-A411-B3AB9F754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Cross-Site Request Forgery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3FA0F3B5-9022-4D12-98FD-F773128EB11D}"/>
              </a:ext>
            </a:extLst>
          </p:cNvPr>
          <p:cNvSpPr>
            <a:spLocks noGrp="1"/>
          </p:cNvSpPr>
          <p:nvPr/>
        </p:nvSpPr>
        <p:spPr>
          <a:xfrm>
            <a:off x="771506" y="1878856"/>
            <a:ext cx="9134844" cy="20307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99" noProof="1">
                <a:solidFill>
                  <a:schemeClr val="tx1"/>
                </a:solidFill>
                <a:effectLst/>
              </a:rPr>
              <a:t>&lt;!-- SOME MULTI-COLOR USELESS CLICKBAIT CONTENT --&gt;</a:t>
            </a:r>
            <a:br>
              <a:rPr lang="en-US" sz="1799" noProof="1">
                <a:solidFill>
                  <a:schemeClr val="tx1"/>
                </a:solidFill>
                <a:effectLst/>
              </a:rPr>
            </a:br>
            <a:br>
              <a:rPr lang="en-US" sz="1799" noProof="1">
                <a:solidFill>
                  <a:schemeClr val="tx1"/>
                </a:solidFill>
                <a:effectLst/>
              </a:rPr>
            </a:br>
            <a:r>
              <a:rPr lang="en-US" sz="1799" noProof="1">
                <a:solidFill>
                  <a:schemeClr val="tx1"/>
                </a:solidFill>
                <a:effectLst/>
              </a:rPr>
              <a:t>&lt;form action="http://good-banking-site.com/api/account" method="post"&gt;</a:t>
            </a:r>
          </a:p>
          <a:p>
            <a:r>
              <a:rPr lang="en-US" sz="1799" noProof="1">
                <a:solidFill>
                  <a:schemeClr val="tx1"/>
                </a:solidFill>
                <a:effectLst/>
              </a:rPr>
              <a:t>    &lt;input type="hidden" name="Transaction" value="withdraw"&gt;</a:t>
            </a:r>
          </a:p>
          <a:p>
            <a:r>
              <a:rPr lang="en-US" sz="1799" noProof="1">
                <a:solidFill>
                  <a:schemeClr val="tx1"/>
                </a:solidFill>
                <a:effectLst/>
              </a:rPr>
              <a:t>    &lt;input type="hidden" name="Amount" value="1000000"&gt;</a:t>
            </a:r>
          </a:p>
          <a:p>
            <a:r>
              <a:rPr lang="en-US" sz="1799" noProof="1">
                <a:solidFill>
                  <a:schemeClr val="tx1"/>
                </a:solidFill>
                <a:effectLst/>
              </a:rPr>
              <a:t>    &lt;input type="submit" value="Click to collect your prize!"&gt;</a:t>
            </a:r>
          </a:p>
          <a:p>
            <a:r>
              <a:rPr lang="en-US" sz="1799" noProof="1">
                <a:solidFill>
                  <a:schemeClr val="tx1"/>
                </a:solidFill>
                <a:effectLst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365517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9198E92-A1A5-422F-8DA7-3DC170484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2" y="4953000"/>
            <a:ext cx="8938472" cy="820600"/>
          </a:xfrm>
        </p:spPr>
        <p:txBody>
          <a:bodyPr/>
          <a:lstStyle/>
          <a:p>
            <a:r>
              <a:rPr lang="en-US" dirty="0"/>
              <a:t>Cross-Site Request Forgery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95BAF1-C181-4745-A1CF-01665B486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692873"/>
          </a:xfrm>
        </p:spPr>
        <p:txBody>
          <a:bodyPr/>
          <a:lstStyle/>
          <a:p>
            <a:r>
              <a:rPr lang="bg-BG" dirty="0"/>
              <a:t>Демонстрация на Живо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359AB-4ADB-41A7-9051-3EC71CB9888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6388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0E004A-2C34-4772-A051-C5EE96FC97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465" y="1371639"/>
            <a:ext cx="2899965" cy="355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22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601CB28-8E8B-4D9C-A3FC-B50A0719B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2" y="4953000"/>
            <a:ext cx="8938472" cy="820600"/>
          </a:xfrm>
        </p:spPr>
        <p:txBody>
          <a:bodyPr/>
          <a:lstStyle/>
          <a:p>
            <a:r>
              <a:rPr lang="en-US" dirty="0"/>
              <a:t>Parameter Tampering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0D7678-6B89-4CD0-A9AC-60904E92C8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D9A50-4F83-4B36-8F82-67571047263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6388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264C94-EB4F-4AB1-92EB-BB65FC859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142" y="1219200"/>
            <a:ext cx="8886539" cy="343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801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C3FAA-D813-40E5-9441-35964A76A5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3EE718-3E78-4872-9E47-7A1526379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 Tampering </a:t>
            </a:r>
            <a:r>
              <a:rPr lang="ru-RU" dirty="0"/>
              <a:t>е манипулиране на параметри, обменяни между клиент и сървър</a:t>
            </a:r>
            <a:endParaRPr lang="en-US" dirty="0"/>
          </a:p>
          <a:p>
            <a:pPr lvl="1"/>
            <a:r>
              <a:rPr lang="bg-BG" dirty="0"/>
              <a:t>Променени низове за запитвания</a:t>
            </a:r>
            <a:r>
              <a:rPr lang="en-US" dirty="0"/>
              <a:t>, </a:t>
            </a:r>
            <a:r>
              <a:rPr lang="bg-BG" dirty="0"/>
              <a:t>тяло на заявка</a:t>
            </a:r>
            <a:r>
              <a:rPr lang="en-US" dirty="0"/>
              <a:t>, </a:t>
            </a:r>
            <a:r>
              <a:rPr lang="bg-BG" dirty="0"/>
              <a:t>бисквитки</a:t>
            </a:r>
            <a:endParaRPr lang="en-US" dirty="0"/>
          </a:p>
          <a:p>
            <a:pPr lvl="1"/>
            <a:r>
              <a:rPr lang="ru-RU" dirty="0"/>
              <a:t>Пропуснати валидации на данните, инжектирани допълнителни параметри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AE9534-6114-4A57-8D94-082BA3FB8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Tampering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FADEFE-4DBB-4EF5-A480-02E550C2C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2" y="4419600"/>
            <a:ext cx="6973460" cy="20208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81251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956F89C-5872-4661-AE51-6BAD7859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2" y="4953000"/>
            <a:ext cx="8938472" cy="820600"/>
          </a:xfrm>
        </p:spPr>
        <p:txBody>
          <a:bodyPr/>
          <a:lstStyle/>
          <a:p>
            <a:r>
              <a:rPr lang="en-US" dirty="0"/>
              <a:t>Parameter Tampering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95BAF1-C181-4745-A1CF-01665B486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692873"/>
          </a:xfrm>
        </p:spPr>
        <p:txBody>
          <a:bodyPr/>
          <a:lstStyle/>
          <a:p>
            <a:r>
              <a:rPr lang="bg-BG" dirty="0"/>
              <a:t>Демонстрация на Живо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359AB-4ADB-41A7-9051-3EC71CB9888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6388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0E004A-2C34-4772-A051-C5EE96FC97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465" y="1295400"/>
            <a:ext cx="2899965" cy="355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14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C9DBD7-98D4-46B3-A84F-D624EA81A7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C5A607-1716-4833-A87D-40605629B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bg-BG" dirty="0"/>
              <a:t>Семантични</a:t>
            </a:r>
            <a:r>
              <a:rPr lang="en-US" dirty="0"/>
              <a:t> URL/HTTP </a:t>
            </a:r>
            <a:r>
              <a:rPr lang="bg-BG" dirty="0"/>
              <a:t>атаки </a:t>
            </a:r>
            <a:r>
              <a:rPr lang="en-US" dirty="0"/>
              <a:t>(URL/HTTP </a:t>
            </a:r>
            <a:r>
              <a:rPr lang="bg-BG" dirty="0"/>
              <a:t>манипулация</a:t>
            </a:r>
            <a:r>
              <a:rPr lang="en-US" dirty="0"/>
              <a:t>)</a:t>
            </a:r>
          </a:p>
          <a:p>
            <a:pPr lvl="1"/>
            <a:r>
              <a:rPr lang="bg-BG" dirty="0"/>
              <a:t>Винаги проверявайте данните от страна на сървъра</a:t>
            </a:r>
            <a:endParaRPr lang="en-US" dirty="0"/>
          </a:p>
          <a:p>
            <a:r>
              <a:rPr lang="en-US" dirty="0"/>
              <a:t>Man in the Middle (</a:t>
            </a:r>
            <a:r>
              <a:rPr lang="bg-BG" dirty="0"/>
              <a:t>винаги ползвайте </a:t>
            </a:r>
            <a:r>
              <a:rPr lang="en-US" dirty="0"/>
              <a:t>SSL)</a:t>
            </a:r>
          </a:p>
          <a:p>
            <a:r>
              <a:rPr lang="bg-BG" dirty="0"/>
              <a:t>Недостатъчен контрол на достъпа</a:t>
            </a:r>
            <a:endParaRPr lang="en-US" dirty="0"/>
          </a:p>
          <a:p>
            <a:r>
              <a:rPr lang="bg-BG" dirty="0"/>
              <a:t>Други видове инжектиране на данни</a:t>
            </a:r>
            <a:r>
              <a:rPr lang="en-US" dirty="0"/>
              <a:t> (</a:t>
            </a:r>
            <a:r>
              <a:rPr lang="bg-BG" dirty="0"/>
              <a:t>винаги </a:t>
            </a:r>
            <a:r>
              <a:rPr lang="bg-BG" dirty="0">
                <a:solidFill>
                  <a:srgbClr val="FF0000"/>
                </a:solidFill>
              </a:rPr>
              <a:t>санирайте</a:t>
            </a:r>
            <a:r>
              <a:rPr lang="bg-BG" dirty="0"/>
              <a:t> данните</a:t>
            </a:r>
            <a:r>
              <a:rPr lang="en-US" dirty="0"/>
              <a:t>)</a:t>
            </a:r>
          </a:p>
          <a:p>
            <a:r>
              <a:rPr lang="en-US" dirty="0"/>
              <a:t>DoS </a:t>
            </a:r>
            <a:r>
              <a:rPr lang="bg-BG" dirty="0"/>
              <a:t>и </a:t>
            </a:r>
            <a:r>
              <a:rPr lang="en-US" dirty="0"/>
              <a:t>DDoS </a:t>
            </a:r>
            <a:r>
              <a:rPr lang="bg-BG" dirty="0"/>
              <a:t>и </a:t>
            </a:r>
            <a:r>
              <a:rPr lang="en-US" dirty="0"/>
              <a:t>Brute Force attacks (CAPTCHA </a:t>
            </a:r>
            <a:r>
              <a:rPr lang="bg-BG" dirty="0"/>
              <a:t>и</a:t>
            </a:r>
            <a:r>
              <a:rPr lang="en-US" dirty="0"/>
              <a:t> Firewall)</a:t>
            </a:r>
          </a:p>
          <a:p>
            <a:r>
              <a:rPr lang="en-US" dirty="0"/>
              <a:t>Phishing </a:t>
            </a:r>
            <a:r>
              <a:rPr lang="bg-BG" dirty="0"/>
              <a:t>и</a:t>
            </a:r>
            <a:r>
              <a:rPr lang="en-US" dirty="0"/>
              <a:t> Social Engineering (</a:t>
            </a:r>
            <a:r>
              <a:rPr lang="bg-BG" dirty="0"/>
              <a:t>образовайте потребителите си</a:t>
            </a:r>
            <a:r>
              <a:rPr lang="en-US" dirty="0"/>
              <a:t>)</a:t>
            </a:r>
          </a:p>
          <a:p>
            <a:r>
              <a:rPr lang="bg-BG" dirty="0"/>
              <a:t>Пропуски в сигурността</a:t>
            </a:r>
            <a:r>
              <a:rPr lang="en-US" dirty="0"/>
              <a:t> </a:t>
            </a:r>
            <a:r>
              <a:rPr lang="bg-BG" dirty="0"/>
              <a:t>на други софтуери </a:t>
            </a:r>
            <a:br>
              <a:rPr lang="bg-BG" dirty="0"/>
            </a:br>
            <a:r>
              <a:rPr lang="en-US" dirty="0"/>
              <a:t>(</a:t>
            </a:r>
            <a:r>
              <a:rPr lang="bg-BG" dirty="0"/>
              <a:t>използвайте последните версии</a:t>
            </a:r>
            <a:r>
              <a:rPr lang="en-US" dirty="0"/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BE82F7-27C7-453F-BA77-AD3A42966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Други заплахи за сигурността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64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Сигурност</a:t>
            </a:r>
            <a:r>
              <a:rPr lang="ru-RU" dirty="0"/>
              <a:t> на уеб </a:t>
            </a:r>
            <a:r>
              <a:rPr lang="ru-RU" dirty="0" err="1"/>
              <a:t>приложенията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5726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ru-RU" sz="2000" dirty="0">
                <a:hlinkClick r:id="rId4"/>
              </a:rPr>
              <a:t>"Принципи на програмирането със 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289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0BE12F1-DC46-47B2-80BB-3B2F17B77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2" y="4953000"/>
            <a:ext cx="8938472" cy="820600"/>
          </a:xfrm>
        </p:spPr>
        <p:txBody>
          <a:bodyPr/>
          <a:lstStyle/>
          <a:p>
            <a:r>
              <a:rPr lang="bg-BG" dirty="0"/>
              <a:t>Основи на Сигурността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AF8ED4-954B-4487-8A7B-2E900733A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692873"/>
          </a:xfrm>
        </p:spPr>
        <p:txBody>
          <a:bodyPr/>
          <a:lstStyle/>
          <a:p>
            <a:r>
              <a:rPr lang="bg-BG" dirty="0"/>
              <a:t>Концепциите за уеб сигурност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5B00C-598E-43A3-BDB5-1C26A2EF8F5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6388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4B15700-04E1-43A6-B170-57DEB38539DE}"/>
              </a:ext>
            </a:extLst>
          </p:cNvPr>
          <p:cNvGrpSpPr/>
          <p:nvPr/>
        </p:nvGrpSpPr>
        <p:grpSpPr>
          <a:xfrm>
            <a:off x="4914277" y="533400"/>
            <a:ext cx="2360269" cy="4166438"/>
            <a:chOff x="4937079" y="405562"/>
            <a:chExt cx="2360269" cy="4166438"/>
          </a:xfrm>
        </p:grpSpPr>
        <p:pic>
          <p:nvPicPr>
            <p:cNvPr id="12" name="Graphic 11" descr="User">
              <a:extLst>
                <a:ext uri="{FF2B5EF4-FFF2-40B4-BE49-F238E27FC236}">
                  <a16:creationId xmlns:a16="http://schemas.microsoft.com/office/drawing/2014/main" id="{FD4D6C78-E18A-4BEE-BC24-BF112E1C92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48079" y="405562"/>
              <a:ext cx="1738267" cy="1738267"/>
            </a:xfrm>
            <a:prstGeom prst="rect">
              <a:avLst/>
            </a:prstGeom>
          </p:spPr>
        </p:pic>
        <p:pic>
          <p:nvPicPr>
            <p:cNvPr id="8" name="Graphic 7" descr="World">
              <a:extLst>
                <a:ext uri="{FF2B5EF4-FFF2-40B4-BE49-F238E27FC236}">
                  <a16:creationId xmlns:a16="http://schemas.microsoft.com/office/drawing/2014/main" id="{64475950-EA63-4918-8F03-F1FCB62BA9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937079" y="1675679"/>
              <a:ext cx="2360269" cy="2360269"/>
            </a:xfrm>
            <a:prstGeom prst="rect">
              <a:avLst/>
            </a:prstGeom>
          </p:spPr>
        </p:pic>
        <p:pic>
          <p:nvPicPr>
            <p:cNvPr id="10" name="Graphic 9" descr="Lock">
              <a:extLst>
                <a:ext uri="{FF2B5EF4-FFF2-40B4-BE49-F238E27FC236}">
                  <a16:creationId xmlns:a16="http://schemas.microsoft.com/office/drawing/2014/main" id="{88E9D4B8-E898-4E3B-A00D-75021CFD41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63688" y="3538340"/>
              <a:ext cx="1033660" cy="1033660"/>
            </a:xfrm>
            <a:prstGeom prst="rect">
              <a:avLst/>
            </a:prstGeom>
          </p:spPr>
        </p:pic>
        <p:pic>
          <p:nvPicPr>
            <p:cNvPr id="14" name="Graphic 13" descr="Key">
              <a:extLst>
                <a:ext uri="{FF2B5EF4-FFF2-40B4-BE49-F238E27FC236}">
                  <a16:creationId xmlns:a16="http://schemas.microsoft.com/office/drawing/2014/main" id="{0EB26A18-D7F7-4C1F-BB51-43E39FAE1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82170" y="3638722"/>
              <a:ext cx="933278" cy="9332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894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C8B4696-58D8-4FC2-9DF5-C8EC336D0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Уеб </a:t>
            </a:r>
            <a:r>
              <a:rPr lang="bg-BG" dirty="0"/>
              <a:t>с</a:t>
            </a:r>
            <a:r>
              <a:rPr lang="ru-RU" dirty="0" err="1"/>
              <a:t>игурността</a:t>
            </a:r>
            <a:r>
              <a:rPr lang="ru-RU" dirty="0"/>
              <a:t> включва мерки за подобряване на сигурността на </a:t>
            </a:r>
            <a:r>
              <a:rPr lang="ru-RU" dirty="0" err="1"/>
              <a:t>приложението</a:t>
            </a:r>
            <a:endParaRPr lang="en-US" dirty="0"/>
          </a:p>
          <a:p>
            <a:pPr lvl="1"/>
            <a:r>
              <a:rPr lang="ru-RU" dirty="0"/>
              <a:t>Често се прави чрез поправяне и предотвратяване на уязвимости в сигурността</a:t>
            </a:r>
            <a:endParaRPr lang="en-US" dirty="0"/>
          </a:p>
          <a:p>
            <a:r>
              <a:rPr lang="ru-RU" dirty="0">
                <a:solidFill>
                  <a:srgbClr val="FF0000"/>
                </a:solidFill>
              </a:rPr>
              <a:t>Уязвимостите се развиват непрекъснато, но най-вече - до </a:t>
            </a:r>
            <a:br>
              <a:rPr lang="ru-RU" dirty="0">
                <a:solidFill>
                  <a:srgbClr val="FF0000"/>
                </a:solidFill>
              </a:rPr>
            </a:br>
            <a:r>
              <a:rPr lang="ru-RU" dirty="0">
                <a:solidFill>
                  <a:srgbClr val="FF0000"/>
                </a:solidFill>
              </a:rPr>
              <a:t>голяма степен последователни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28AB82D-FF5D-4C4C-AD0D-702284235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Основи на Сигурността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3D67CD-26E3-4670-9652-06D270C5F14D}"/>
              </a:ext>
            </a:extLst>
          </p:cNvPr>
          <p:cNvSpPr txBox="1"/>
          <p:nvPr/>
        </p:nvSpPr>
        <p:spPr>
          <a:xfrm>
            <a:off x="1647750" y="5286007"/>
            <a:ext cx="8890147" cy="14162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3963" tIns="107972" rIns="143963" bIns="107972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i="1" dirty="0"/>
              <a:t>"</a:t>
            </a:r>
            <a:r>
              <a:rPr lang="ru-RU" sz="2399" i="1" dirty="0"/>
              <a:t>Едно нещо се счита за сигурно, </a:t>
            </a:r>
            <a:br>
              <a:rPr lang="ru-RU" sz="2399" i="1" dirty="0"/>
            </a:br>
            <a:r>
              <a:rPr lang="ru-RU" sz="2399" i="1" dirty="0"/>
              <a:t>когато разходите за пробив струват повече от стойността, </a:t>
            </a:r>
            <a:br>
              <a:rPr lang="ru-RU" sz="2399" i="1" dirty="0"/>
            </a:br>
            <a:r>
              <a:rPr lang="ru-RU" sz="2399" i="1" dirty="0"/>
              <a:t>получена по този начин</a:t>
            </a:r>
            <a:r>
              <a:rPr lang="en-US" sz="2399" i="1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04556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4A450B-D756-4798-87F3-6C9FE72517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6FAB4F-F304-45B2-8A5E-352F056E4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Нарушенията на сигурността често се случват спонтанно</a:t>
            </a:r>
          </a:p>
          <a:p>
            <a:pPr lvl="1"/>
            <a:r>
              <a:rPr lang="ru-RU" dirty="0"/>
              <a:t>Уязвимостта може да бъде напълно непреднамерена</a:t>
            </a:r>
            <a:endParaRPr lang="en-US" dirty="0"/>
          </a:p>
          <a:p>
            <a:r>
              <a:rPr lang="ru-RU" dirty="0"/>
              <a:t>Нарушенията на сигурността са резултат от злонамерени атаки</a:t>
            </a:r>
          </a:p>
          <a:p>
            <a:pPr lvl="1"/>
            <a:r>
              <a:rPr lang="ru-RU" dirty="0"/>
              <a:t>Тези атаки може да имат много мотиви, които ги подкрепят</a:t>
            </a:r>
            <a:endParaRPr lang="en-US" dirty="0"/>
          </a:p>
          <a:p>
            <a:pPr lvl="1"/>
            <a:r>
              <a:rPr lang="ru-RU" dirty="0"/>
              <a:t>Предизвикателство, любопитство, вандализиране, кражба</a:t>
            </a:r>
            <a:endParaRPr lang="en-US" dirty="0"/>
          </a:p>
          <a:p>
            <a:r>
              <a:rPr lang="ru-RU" dirty="0"/>
              <a:t>Нарушенията на сигурността могат да бъдат напълно дискретни</a:t>
            </a:r>
            <a:endParaRPr lang="en-US" dirty="0"/>
          </a:p>
          <a:p>
            <a:pPr lvl="1"/>
            <a:r>
              <a:rPr lang="ru-RU" dirty="0"/>
              <a:t>Силно опитни нападатели няма да оставят следа</a:t>
            </a:r>
            <a:endParaRPr lang="en-US" dirty="0"/>
          </a:p>
          <a:p>
            <a:pPr lvl="1"/>
            <a:r>
              <a:rPr lang="ru-RU" dirty="0"/>
              <a:t>Най-вероятно ще разберете, че сте били нападнати доста </a:t>
            </a:r>
            <a:br>
              <a:rPr lang="ru-RU" dirty="0"/>
            </a:br>
            <a:r>
              <a:rPr lang="ru-RU" dirty="0"/>
              <a:t>по-късно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85CBD6-1911-4E77-B6E1-8F30C263C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Основи на Сигурността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76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0D1D0-A435-4682-92F8-2DE27DF157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6F27821-A4A2-429C-BEB4-B91A78E8D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Съществува широк спектър от известни видове заплахи и атаки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500C11-9FCB-4F93-98B7-088319ED1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Основи на Сигурността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0E0D5CA-6529-4EC4-9A9C-9F2460613B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820794"/>
              </p:ext>
            </p:extLst>
          </p:nvPr>
        </p:nvGraphicFramePr>
        <p:xfrm>
          <a:off x="593199" y="2362200"/>
          <a:ext cx="10606613" cy="4323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2270">
                  <a:extLst>
                    <a:ext uri="{9D8B030D-6E8A-4147-A177-3AD203B41FA5}">
                      <a16:colId xmlns:a16="http://schemas.microsoft.com/office/drawing/2014/main" val="1661651054"/>
                    </a:ext>
                  </a:extLst>
                </a:gridCol>
                <a:gridCol w="7094343">
                  <a:extLst>
                    <a:ext uri="{9D8B030D-6E8A-4147-A177-3AD203B41FA5}">
                      <a16:colId xmlns:a16="http://schemas.microsoft.com/office/drawing/2014/main" val="71406584"/>
                    </a:ext>
                  </a:extLst>
                </a:gridCol>
              </a:tblGrid>
              <a:tr h="417592">
                <a:tc>
                  <a:txBody>
                    <a:bodyPr/>
                    <a:lstStyle/>
                    <a:p>
                      <a:pPr algn="ctr"/>
                      <a:r>
                        <a:rPr lang="bg-BG" sz="2200" dirty="0"/>
                        <a:t>Категория</a:t>
                      </a:r>
                      <a:endParaRPr lang="en-US" sz="2200" b="1" dirty="0">
                        <a:solidFill>
                          <a:schemeClr val="bg2"/>
                        </a:solidFill>
                      </a:endParaRPr>
                    </a:p>
                  </a:txBody>
                  <a:tcPr marL="83501" marR="83501" marT="41750" marB="417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dirty="0"/>
                        <a:t>Атаки</a:t>
                      </a:r>
                      <a:endParaRPr lang="en-US" sz="2200" b="1" dirty="0">
                        <a:solidFill>
                          <a:schemeClr val="bg2"/>
                        </a:solidFill>
                      </a:endParaRPr>
                    </a:p>
                  </a:txBody>
                  <a:tcPr marL="83501" marR="83501" marT="41750" marB="41750"/>
                </a:tc>
                <a:extLst>
                  <a:ext uri="{0D108BD9-81ED-4DB2-BD59-A6C34878D82A}">
                    <a16:rowId xmlns:a16="http://schemas.microsoft.com/office/drawing/2014/main" val="2112022657"/>
                  </a:ext>
                </a:extLst>
              </a:tr>
              <a:tr h="417592">
                <a:tc>
                  <a:txBody>
                    <a:bodyPr/>
                    <a:lstStyle/>
                    <a:p>
                      <a:pPr algn="ctr"/>
                      <a:r>
                        <a:rPr lang="bg-BG" sz="2200" dirty="0"/>
                        <a:t>Валидиране на входа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501" marR="83501" marT="41750" marB="41750"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Преливане на буфер, скриптове, SQL </a:t>
                      </a:r>
                      <a:r>
                        <a:rPr lang="bg-BG" sz="1800" dirty="0"/>
                        <a:t>инжекция</a:t>
                      </a:r>
                      <a:r>
                        <a:rPr lang="ru-RU" sz="1800" dirty="0"/>
                        <a:t>, канонизация</a:t>
                      </a:r>
                      <a:endParaRPr lang="en-US" sz="1800" dirty="0"/>
                    </a:p>
                  </a:txBody>
                  <a:tcPr marL="83501" marR="83501" marT="41750" marB="41750"/>
                </a:tc>
                <a:extLst>
                  <a:ext uri="{0D108BD9-81ED-4DB2-BD59-A6C34878D82A}">
                    <a16:rowId xmlns:a16="http://schemas.microsoft.com/office/drawing/2014/main" val="1387095663"/>
                  </a:ext>
                </a:extLst>
              </a:tr>
              <a:tr h="918729">
                <a:tc>
                  <a:txBody>
                    <a:bodyPr/>
                    <a:lstStyle/>
                    <a:p>
                      <a:pPr algn="ctr"/>
                      <a:r>
                        <a:rPr lang="bg-BG" sz="2200" dirty="0"/>
                        <a:t>Подправяне на </a:t>
                      </a:r>
                      <a:br>
                        <a:rPr lang="bg-BG" sz="2200" dirty="0"/>
                      </a:br>
                      <a:r>
                        <a:rPr lang="bg-BG" sz="2200" dirty="0"/>
                        <a:t>параметри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501" marR="83501" marT="41750" marB="41750"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Манипулиране на низове за заявки, манипулация на полето на формуляра, манипулиране на бисквитки, манипулация на HTTP хедъри</a:t>
                      </a:r>
                      <a:endParaRPr lang="en-US" sz="1800" dirty="0"/>
                    </a:p>
                  </a:txBody>
                  <a:tcPr marL="83501" marR="83501" marT="41750" marB="41750"/>
                </a:tc>
                <a:extLst>
                  <a:ext uri="{0D108BD9-81ED-4DB2-BD59-A6C34878D82A}">
                    <a16:rowId xmlns:a16="http://schemas.microsoft.com/office/drawing/2014/main" val="2661629136"/>
                  </a:ext>
                </a:extLst>
              </a:tr>
              <a:tr h="417592">
                <a:tc>
                  <a:txBody>
                    <a:bodyPr/>
                    <a:lstStyle/>
                    <a:p>
                      <a:pPr algn="ctr"/>
                      <a:r>
                        <a:rPr lang="bg-BG" sz="2200" dirty="0"/>
                        <a:t>Управление на сесиите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501" marR="83501" marT="41750" marB="41750"/>
                </a:tc>
                <a:tc>
                  <a:txBody>
                    <a:bodyPr/>
                    <a:lstStyle/>
                    <a:p>
                      <a:r>
                        <a:rPr lang="bg-BG" sz="1800" dirty="0"/>
                        <a:t>Открадване на сесия</a:t>
                      </a:r>
                      <a:r>
                        <a:rPr lang="en-US" sz="1800" dirty="0"/>
                        <a:t>, session replay, man-in-the-middle</a:t>
                      </a:r>
                    </a:p>
                  </a:txBody>
                  <a:tcPr marL="83501" marR="83501" marT="41750" marB="41750"/>
                </a:tc>
                <a:extLst>
                  <a:ext uri="{0D108BD9-81ED-4DB2-BD59-A6C34878D82A}">
                    <a16:rowId xmlns:a16="http://schemas.microsoft.com/office/drawing/2014/main" val="3241112085"/>
                  </a:ext>
                </a:extLst>
              </a:tr>
              <a:tr h="640319">
                <a:tc>
                  <a:txBody>
                    <a:bodyPr/>
                    <a:lstStyle/>
                    <a:p>
                      <a:pPr algn="ctr"/>
                      <a:r>
                        <a:rPr lang="bg-BG" sz="2200" dirty="0"/>
                        <a:t>Криптография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501" marR="83501" marT="41750" marB="41750"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Лошо генериране на ключове или управление на ключове, слабо или персонализирано криптиране</a:t>
                      </a:r>
                      <a:endParaRPr lang="en-US" sz="1800" dirty="0"/>
                    </a:p>
                  </a:txBody>
                  <a:tcPr marL="83501" marR="83501" marT="41750" marB="41750"/>
                </a:tc>
                <a:extLst>
                  <a:ext uri="{0D108BD9-81ED-4DB2-BD59-A6C34878D82A}">
                    <a16:rowId xmlns:a16="http://schemas.microsoft.com/office/drawing/2014/main" val="2426731824"/>
                  </a:ext>
                </a:extLst>
              </a:tr>
              <a:tr h="751683">
                <a:tc>
                  <a:txBody>
                    <a:bodyPr/>
                    <a:lstStyle/>
                    <a:p>
                      <a:pPr algn="ctr"/>
                      <a:r>
                        <a:rPr lang="bg-BG" sz="2200" dirty="0"/>
                        <a:t>Чувствителна </a:t>
                      </a:r>
                      <a:br>
                        <a:rPr lang="bg-BG" sz="2200" dirty="0"/>
                      </a:br>
                      <a:r>
                        <a:rPr lang="bg-BG" sz="2200" dirty="0"/>
                        <a:t>информация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501" marR="83501" marT="41750" marB="41750"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Достъп до чувствителен код или данни в хранилището, подслушване на мрежата, подправяне на код / данни, администраторска парола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83501" marR="83501" marT="41750" marB="41750"/>
                </a:tc>
                <a:extLst>
                  <a:ext uri="{0D108BD9-81ED-4DB2-BD59-A6C34878D82A}">
                    <a16:rowId xmlns:a16="http://schemas.microsoft.com/office/drawing/2014/main" val="1818835601"/>
                  </a:ext>
                </a:extLst>
              </a:tr>
              <a:tr h="751683">
                <a:tc>
                  <a:txBody>
                    <a:bodyPr/>
                    <a:lstStyle/>
                    <a:p>
                      <a:pPr algn="ctr"/>
                      <a:r>
                        <a:rPr lang="bg-BG" sz="2200" dirty="0"/>
                        <a:t>Управление на изключенията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501" marR="83501" marT="41750" marB="41750"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Разкриване на информация, отказ на услугата</a:t>
                      </a:r>
                      <a:endParaRPr lang="en-US" sz="1800" dirty="0"/>
                    </a:p>
                  </a:txBody>
                  <a:tcPr marL="83501" marR="83501" marT="41750" marB="41750"/>
                </a:tc>
                <a:extLst>
                  <a:ext uri="{0D108BD9-81ED-4DB2-BD59-A6C34878D82A}">
                    <a16:rowId xmlns:a16="http://schemas.microsoft.com/office/drawing/2014/main" val="1704623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2792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E8C4CC-6FCD-4823-9112-CBB3E50EA5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FAD76C-A732-4825-84AF-BA65DC58F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Някои от най-добрите действия, които един програмист може </a:t>
            </a:r>
            <a:br>
              <a:rPr lang="ru-RU" dirty="0"/>
            </a:br>
            <a:r>
              <a:rPr lang="ru-RU" dirty="0"/>
              <a:t>да предприеме, за подсигуряване на приложението:</a:t>
            </a:r>
            <a:endParaRPr lang="en-US" dirty="0"/>
          </a:p>
          <a:p>
            <a:pPr lvl="1"/>
            <a:r>
              <a:rPr lang="bg-BG" dirty="0"/>
              <a:t>Максимална простота</a:t>
            </a:r>
            <a:endParaRPr lang="en-US" dirty="0"/>
          </a:p>
          <a:p>
            <a:pPr lvl="1"/>
            <a:r>
              <a:rPr lang="bg-BG" dirty="0"/>
              <a:t>Подсигуряване на най-слабата връзка</a:t>
            </a:r>
            <a:endParaRPr lang="en-US" dirty="0"/>
          </a:p>
          <a:p>
            <a:pPr lvl="1"/>
            <a:r>
              <a:rPr lang="ru-RU" dirty="0"/>
              <a:t>Ограничаване на публично достъпните ресурси</a:t>
            </a:r>
            <a:endParaRPr lang="en-US" dirty="0"/>
          </a:p>
          <a:p>
            <a:pPr lvl="1"/>
            <a:r>
              <a:rPr lang="ru-RU" dirty="0"/>
              <a:t>Неправилно, докато не се докаже правилно</a:t>
            </a:r>
            <a:endParaRPr lang="en-US" dirty="0"/>
          </a:p>
          <a:p>
            <a:pPr lvl="1"/>
            <a:r>
              <a:rPr lang="bg-BG" dirty="0"/>
              <a:t>Принципът</a:t>
            </a:r>
            <a:r>
              <a:rPr lang="en-US" dirty="0"/>
              <a:t> "Weakest Privilege"</a:t>
            </a:r>
          </a:p>
          <a:p>
            <a:pPr lvl="1"/>
            <a:r>
              <a:rPr lang="bg-BG" dirty="0"/>
              <a:t>Сигурност при грешки</a:t>
            </a:r>
            <a:endParaRPr lang="en-US" dirty="0"/>
          </a:p>
          <a:p>
            <a:pPr lvl="1"/>
            <a:r>
              <a:rPr lang="bg-BG" dirty="0"/>
              <a:t>Осигуряване на постоянна защита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78C6C4-C51D-4336-B527-FD8732714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Основи на Сигурността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068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F57E69E-8E4D-4BEC-87A2-DF7917579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2" y="4953000"/>
            <a:ext cx="8938472" cy="820600"/>
          </a:xfrm>
        </p:spPr>
        <p:txBody>
          <a:bodyPr/>
          <a:lstStyle/>
          <a:p>
            <a:r>
              <a:rPr lang="en-US" dirty="0"/>
              <a:t>SQL Injection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3AC7D2-EAE7-426E-82F0-18C06D9004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F96C72-1351-4922-8BC7-16F9C0A1BD7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6388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 rotWithShape="1"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30"/>
          <a:stretch/>
        </p:blipFill>
        <p:spPr bwMode="auto">
          <a:xfrm>
            <a:off x="2728244" y="1752600"/>
            <a:ext cx="6732336" cy="2631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480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0E647C-6B1B-4F2D-9082-2CA84EE17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01" y="990600"/>
            <a:ext cx="11804822" cy="5570355"/>
          </a:xfrm>
        </p:spPr>
        <p:txBody>
          <a:bodyPr/>
          <a:lstStyle/>
          <a:p>
            <a:r>
              <a:rPr lang="ru-RU" dirty="0"/>
              <a:t>Следните SQL команди се изпълняват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Обичайно търсене</a:t>
            </a:r>
            <a:r>
              <a:rPr lang="en-US" dirty="0"/>
              <a:t>(</a:t>
            </a:r>
            <a:r>
              <a:rPr lang="bg-BG" dirty="0"/>
              <a:t>без</a:t>
            </a:r>
            <a:r>
              <a:rPr lang="en-US" dirty="0"/>
              <a:t> SQL </a:t>
            </a:r>
            <a:r>
              <a:rPr lang="bg-BG" dirty="0"/>
              <a:t>инжектиране</a:t>
            </a:r>
            <a:r>
              <a:rPr lang="en-US" dirty="0"/>
              <a:t>):</a:t>
            </a:r>
          </a:p>
          <a:p>
            <a:pPr lvl="1"/>
            <a:endParaRPr lang="en-US" dirty="0"/>
          </a:p>
          <a:p>
            <a:pPr lvl="1"/>
            <a:r>
              <a:rPr lang="bg-BG" dirty="0"/>
              <a:t>Търсене с </a:t>
            </a:r>
            <a:r>
              <a:rPr lang="en-US" dirty="0"/>
              <a:t>SQL </a:t>
            </a:r>
            <a:r>
              <a:rPr lang="bg-BG" dirty="0"/>
              <a:t>инжектиране</a:t>
            </a:r>
            <a:r>
              <a:rPr lang="en-US" dirty="0"/>
              <a:t>(</a:t>
            </a:r>
            <a:r>
              <a:rPr lang="bg-BG" dirty="0"/>
              <a:t>съвпада с всички записи</a:t>
            </a:r>
            <a:r>
              <a:rPr lang="en-US" dirty="0"/>
              <a:t>):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bg-BG" dirty="0"/>
              <a:t>Команда за вмъкване със </a:t>
            </a:r>
            <a:r>
              <a:rPr lang="en-US" dirty="0"/>
              <a:t>SQL </a:t>
            </a:r>
            <a:r>
              <a:rPr lang="bg-BG" dirty="0"/>
              <a:t>инжектиране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BC9C9D-66BA-4485-9B33-96D76493C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8D95CAA-3A48-42B7-88FD-3711BBE4B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1" y="2417646"/>
            <a:ext cx="11353800" cy="461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SELECT * FROM Messages WHERE MessageText LIKE '%Nikolay.IT%'"</a:t>
            </a:r>
            <a:endParaRPr lang="bg-BG" sz="2399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C5FEC4B-F8EC-4C34-BFB9-BBC4BC588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1" y="3602500"/>
            <a:ext cx="11353800" cy="461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SELECT * FROM Messages WHERE MessageText LIKE '%%%%'"</a:t>
            </a:r>
            <a:endParaRPr lang="bg-BG" sz="2399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44A0157-9AF5-48C2-B864-F2ED4D6EE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1" y="5556800"/>
            <a:ext cx="11353800" cy="11999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SELECT * FROM Messages WHERE MessageText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LIKE '%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'; INSERT INTO Messages(MessageText, MessageDate) VALUES ('Hacked!!!', '1.1.1980') --</a:t>
            </a:r>
            <a:r>
              <a:rPr lang="en-US" sz="2399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%'"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39084FC0-CA52-4000-9FD1-3455A263A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1" y="4455614"/>
            <a:ext cx="11353800" cy="461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SELECT * FROM Messages WHERE MessageText LIKE '%' or 1=1 --%'"</a:t>
            </a:r>
            <a:endParaRPr lang="bg-BG" sz="2399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1590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4592</TotalTime>
  <Words>857</Words>
  <Application>Microsoft Office PowerPoint</Application>
  <PresentationFormat>По избор</PresentationFormat>
  <Paragraphs>195</Paragraphs>
  <Slides>27</Slides>
  <Notes>4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27</vt:i4>
      </vt:variant>
    </vt:vector>
  </HeadingPairs>
  <TitlesOfParts>
    <vt:vector size="33" baseType="lpstr">
      <vt:lpstr>Arial</vt:lpstr>
      <vt:lpstr>Calibri</vt:lpstr>
      <vt:lpstr>Consolas</vt:lpstr>
      <vt:lpstr>Wingdings</vt:lpstr>
      <vt:lpstr>Wingdings 2</vt:lpstr>
      <vt:lpstr>SoftUni 16x9</vt:lpstr>
      <vt:lpstr>Презентация на PowerPoint</vt:lpstr>
      <vt:lpstr>Съдържание</vt:lpstr>
      <vt:lpstr>Основи на Сигурността</vt:lpstr>
      <vt:lpstr>Основи на Сигурността</vt:lpstr>
      <vt:lpstr>Основи на Сигурността</vt:lpstr>
      <vt:lpstr>Основи на Сигурността</vt:lpstr>
      <vt:lpstr>Основи на Сигурността</vt:lpstr>
      <vt:lpstr>SQL Injection</vt:lpstr>
      <vt:lpstr>SQL Injection</vt:lpstr>
      <vt:lpstr>SQL Injection</vt:lpstr>
      <vt:lpstr>SQL Injection</vt:lpstr>
      <vt:lpstr>Cross Site Scripting (XSS)</vt:lpstr>
      <vt:lpstr>XSS</vt:lpstr>
      <vt:lpstr>XSS</vt:lpstr>
      <vt:lpstr>XSS</vt:lpstr>
      <vt:lpstr>Cross-Site Request Forgery</vt:lpstr>
      <vt:lpstr>Cross-Site Request Forgery</vt:lpstr>
      <vt:lpstr>Cross-Site Request Forgery</vt:lpstr>
      <vt:lpstr>Cross-Site Request Forgery</vt:lpstr>
      <vt:lpstr>Cross-Site Request Forgery</vt:lpstr>
      <vt:lpstr>Cross-Site Request Forgery</vt:lpstr>
      <vt:lpstr>Parameter Tampering</vt:lpstr>
      <vt:lpstr>Parameter Tampering</vt:lpstr>
      <vt:lpstr>Parameter Tampering</vt:lpstr>
      <vt:lpstr>Други заплахи за сигурността</vt:lpstr>
      <vt:lpstr>Сигурност на уеб приложенията</vt:lpstr>
      <vt:lpstr>Лиценз</vt:lpstr>
    </vt:vector>
  </TitlesOfParts>
  <Manager>Svetlin Nakov</Manager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Web Development Basics - Introduction to MVC</dc:title>
  <dc:subject>Java, Bootstrap, Cookies, Sessions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https://softuni.bg/courses/java-web-development-basics</dc:description>
  <cp:lastModifiedBy>Danail Iliew</cp:lastModifiedBy>
  <cp:revision>296</cp:revision>
  <dcterms:created xsi:type="dcterms:W3CDTF">2014-01-02T17:00:34Z</dcterms:created>
  <dcterms:modified xsi:type="dcterms:W3CDTF">2019-11-22T09:02:25Z</dcterms:modified>
  <cp:category>programming;computer programming;software development;web development</cp:category>
  <dc:language>English</dc:language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