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616" r:id="rId3"/>
    <p:sldId id="611" r:id="rId4"/>
    <p:sldId id="623" r:id="rId5"/>
    <p:sldId id="621" r:id="rId6"/>
    <p:sldId id="624" r:id="rId7"/>
    <p:sldId id="626" r:id="rId8"/>
    <p:sldId id="625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5" r:id="rId17"/>
    <p:sldId id="614" r:id="rId18"/>
    <p:sldId id="612" r:id="rId19"/>
    <p:sldId id="615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</p14:sldIdLst>
        </p14:section>
        <p14:section name="Какво е AJAX?" id="{658D9C6C-8CA1-410B-8AED-2D29010D904A}">
          <p14:sldIdLst>
            <p14:sldId id="623"/>
            <p14:sldId id="621"/>
            <p14:sldId id="624"/>
            <p14:sldId id="626"/>
          </p14:sldIdLst>
        </p14:section>
        <p14:section name="Какво е Fetch?" id="{719425BA-B2BE-4E1C-A68F-D231521BB41B}">
          <p14:sldIdLst>
            <p14:sldId id="625"/>
            <p14:sldId id="627"/>
            <p14:sldId id="628"/>
            <p14:sldId id="629"/>
            <p14:sldId id="630"/>
            <p14:sldId id="631"/>
            <p14:sldId id="632"/>
            <p14:sldId id="633"/>
            <p14:sldId id="635"/>
          </p14:sldIdLst>
        </p14:section>
        <p14:section name="Заключение" id="{CAD93B16-9430-4CD6-BD17-69844E1E5D8E}">
          <p14:sldIdLst>
            <p14:sldId id="614"/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E85C0E"/>
    <a:srgbClr val="6B854E"/>
    <a:srgbClr val="FBEEDC"/>
    <a:srgbClr val="F8DC9E"/>
    <a:srgbClr val="FBEEC9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3814" autoAdjust="0"/>
  </p:normalViewPr>
  <p:slideViewPr>
    <p:cSldViewPr>
      <p:cViewPr varScale="1">
        <p:scale>
          <a:sx n="111" d="100"/>
          <a:sy n="111" d="100"/>
        </p:scale>
        <p:origin x="582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8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AJAX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F278CE8-43E0-45BB-BCDF-DFD7BB4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Asynchronous JavaScript and XML</a:t>
            </a:r>
          </a:p>
        </p:txBody>
      </p:sp>
      <p:pic>
        <p:nvPicPr>
          <p:cNvPr id="13" name="Picture 2" descr="Ð ÐµÐ·ÑÐ»ÑÐ°Ñ Ñ Ð¸Ð·Ð¾Ð±ÑÐ°Ð¶ÐµÐ½Ð¸Ðµ Ð·Ð° ajax programming">
            <a:extLst>
              <a:ext uri="{FF2B5EF4-FFF2-40B4-BE49-F238E27FC236}">
                <a16:creationId xmlns:a16="http://schemas.microsoft.com/office/drawing/2014/main" id="{E3C16931-4895-4A7E-BFA4-E7B29D4A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917395"/>
            <a:ext cx="2299692" cy="218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5A70E-7B3F-4A3F-A616-49E94B6C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A6DB-B4A6-420A-A5EB-99ABC71E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GET</a:t>
            </a:r>
            <a:r>
              <a:rPr lang="en-US" dirty="0"/>
              <a:t> </a:t>
            </a:r>
            <a:r>
              <a:rPr lang="bg-BG" dirty="0"/>
              <a:t>заявката с </a:t>
            </a:r>
            <a:r>
              <a:rPr lang="en-US" b="1" dirty="0">
                <a:solidFill>
                  <a:schemeClr val="accent1"/>
                </a:solidFill>
              </a:rPr>
              <a:t>Fetch API</a:t>
            </a:r>
            <a:r>
              <a:rPr lang="en-US" dirty="0"/>
              <a:t> </a:t>
            </a:r>
            <a:r>
              <a:rPr lang="bg-BG" dirty="0"/>
              <a:t>изглежда така: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FF600-ED04-404D-9749-5769F8CA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AEA3E-50C1-4A6E-AB65-43D9DD7D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286440"/>
            <a:ext cx="8991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fetch('https://swapi.co/api/people/4')</a:t>
            </a:r>
          </a:p>
          <a:p>
            <a:r>
              <a:rPr lang="en-US" b="1" dirty="0"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latin typeface="Consolas" panose="020B0609020204030204" pitchFamily="49" charset="0"/>
              </a:rPr>
              <a:t>((response) =&gt; response.json())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latin typeface="Consolas" panose="020B0609020204030204" pitchFamily="49" charset="0"/>
              </a:rPr>
              <a:t>((data) =&gt; console.log(JSON.stringify(data)))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latin typeface="Consolas" panose="020B0609020204030204" pitchFamily="49" charset="0"/>
              </a:rPr>
              <a:t>((error) =&gt; console.error(error))</a:t>
            </a:r>
          </a:p>
        </p:txBody>
      </p:sp>
    </p:spTree>
    <p:extLst>
      <p:ext uri="{BB962C8B-B14F-4D97-AF65-F5344CB8AC3E}">
        <p14:creationId xmlns:p14="http://schemas.microsoft.com/office/powerpoint/2010/main" val="42633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5A70E-7B3F-4A3F-A616-49E94B6C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A6DB-B4A6-420A-A5EB-99ABC71E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да направим </a:t>
            </a:r>
            <a:r>
              <a:rPr lang="ru-RU" b="1" dirty="0">
                <a:solidFill>
                  <a:schemeClr val="accent1"/>
                </a:solidFill>
              </a:rPr>
              <a:t>POST</a:t>
            </a:r>
            <a:r>
              <a:rPr lang="ru-RU" dirty="0"/>
              <a:t> заявка, можем да зададем параметри на метода и тялото в опциите на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fetch()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FF600-ED04-404D-9749-5769F8CA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82D32-6BB7-4797-8677-C53C2603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644170"/>
            <a:ext cx="8686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fetch('/url',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method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'post</a:t>
            </a:r>
            <a:r>
              <a:rPr lang="en-US" b="1" dirty="0">
                <a:latin typeface="Consolas" panose="020B0609020204030204" pitchFamily="49" charset="0"/>
              </a:rPr>
              <a:t>',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headers</a:t>
            </a:r>
            <a:r>
              <a:rPr lang="en-US" b="1" dirty="0">
                <a:latin typeface="Consolas" panose="020B0609020204030204" pitchFamily="49" charset="0"/>
              </a:rPr>
              <a:t>: {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Content-type</a:t>
            </a:r>
            <a:r>
              <a:rPr lang="en-US" b="1" dirty="0">
                <a:latin typeface="Consolas" panose="020B0609020204030204" pitchFamily="49" charset="0"/>
              </a:rPr>
              <a:t>':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application/json</a:t>
            </a:r>
            <a:r>
              <a:rPr lang="en-US" b="1" dirty="0">
                <a:latin typeface="Consolas" panose="020B0609020204030204" pitchFamily="49" charset="0"/>
              </a:rPr>
              <a:t>' },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latin typeface="Consolas" panose="020B0609020204030204" pitchFamily="49" charset="0"/>
              </a:rPr>
              <a:t>: JSON.stringify(data),</a:t>
            </a:r>
          </a:p>
          <a:p>
            <a:r>
              <a:rPr lang="en-US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126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FFAB0-1CC9-4B86-9D39-0DA7F7124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7A9E-0BE1-4C61-A7E6-E7A479DA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clone()</a:t>
            </a:r>
            <a:r>
              <a:rPr lang="ru-RU" dirty="0"/>
              <a:t> - създаване на копие на отговора</a:t>
            </a:r>
          </a:p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json()</a:t>
            </a:r>
            <a:r>
              <a:rPr lang="ru-RU" dirty="0"/>
              <a:t> - разрешава обещания с JSON</a:t>
            </a:r>
          </a:p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redirect()</a:t>
            </a:r>
            <a:r>
              <a:rPr lang="ru-RU" dirty="0"/>
              <a:t> - създаване на ново обещание, но с различен URL адрес</a:t>
            </a:r>
          </a:p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text()</a:t>
            </a:r>
            <a:r>
              <a:rPr lang="ru-RU" dirty="0"/>
              <a:t> - решава обещанието със низ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827C20-1F68-4CA5-9B6B-1CA7CE85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на Тялото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DC080-C528-47D9-8C76-DA036205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2DC519-23C5-4A17-B072-0E2B5BF7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Load GitHub Repos with 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0FB58-6962-4634-A525-EA095921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151121"/>
            <a:ext cx="8534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GitHub username: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&lt;input type="text" id="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username</a:t>
            </a:r>
            <a:r>
              <a:rPr lang="en-US" b="1" dirty="0">
                <a:latin typeface="Consolas" panose="020B0609020204030204" pitchFamily="49" charset="0"/>
              </a:rPr>
              <a:t>" value="k1r1L"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&lt;button onclick="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loadRepos()</a:t>
            </a:r>
            <a:r>
              <a:rPr lang="en-US" b="1" dirty="0">
                <a:latin typeface="Consolas" panose="020B0609020204030204" pitchFamily="49" charset="0"/>
              </a:rPr>
              <a:t>"&gt;Load Repos&lt;/button&gt;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&lt;ul id="repos"&gt;&lt;/ul&gt;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B813F-CA93-447B-A66E-A06BE4BE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048000"/>
            <a:ext cx="4038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loadRepos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// AJAX call … 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2D78F-352E-41BA-8673-772B2C1D0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84"/>
          <a:stretch/>
        </p:blipFill>
        <p:spPr>
          <a:xfrm>
            <a:off x="5256212" y="3200400"/>
            <a:ext cx="6113679" cy="3118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39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DC080-C528-47D9-8C76-DA036205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2DC519-23C5-4A17-B072-0E2B5BF7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Load GitHub Repos with 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D34F5-2A08-4D1F-B4BD-734E732E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46" y="1143000"/>
            <a:ext cx="11125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loadRepos()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repos = document.getElementById("repos");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repos.innerHTML = '';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username = document.getElementById("username").value;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url = `https://api.github.com/users/${username}/repos`;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.then((response) =&gt; response.json())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.then((data) =&gt; displayRepos(data))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.catch((err) =&gt; displayError(err))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// Continues on the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7998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DC080-C528-47D9-8C76-DA036205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2DC519-23C5-4A17-B072-0E2B5BF7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Load GitHub Repos with 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D34F5-2A08-4D1F-B4BD-734E732E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46" y="1151121"/>
            <a:ext cx="11125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createRepo(name, url)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// …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displayRepos</a:t>
            </a:r>
            <a:r>
              <a:rPr lang="en-US" b="1" dirty="0">
                <a:latin typeface="Consolas" panose="020B0609020204030204" pitchFamily="49" charset="0"/>
              </a:rPr>
              <a:t>(repoItems)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repoItems.forEach(repo =&gt;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const { full_name, html_url } = repo;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const repoItem = createRepo(full_name, html_url);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repos.appendChild(repoItem)}</a:t>
            </a:r>
          </a:p>
          <a:p>
            <a:r>
              <a:rPr lang="en-US" b="1" dirty="0">
                <a:latin typeface="Consolas" panose="020B0609020204030204" pitchFamily="49" charset="0"/>
              </a:rPr>
              <a:t>  });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displayError</a:t>
            </a:r>
            <a:r>
              <a:rPr lang="en-US" b="1" dirty="0">
                <a:latin typeface="Consolas" panose="020B0609020204030204" pitchFamily="49" charset="0"/>
              </a:rPr>
              <a:t>(err) {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const listItem = document.createElement('li');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listItem.textContent = err;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repos</a:t>
            </a:r>
            <a:r>
              <a:rPr lang="en-US" b="1" dirty="0">
                <a:latin typeface="Consolas" panose="020B0609020204030204" pitchFamily="49" charset="0"/>
              </a:rPr>
              <a:t>.appendChild(listItem); }}</a:t>
            </a:r>
          </a:p>
        </p:txBody>
      </p:sp>
    </p:spTree>
    <p:extLst>
      <p:ext uri="{BB962C8B-B14F-4D97-AF65-F5344CB8AC3E}">
        <p14:creationId xmlns:p14="http://schemas.microsoft.com/office/powerpoint/2010/main" val="9715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Какво е </a:t>
            </a:r>
            <a:r>
              <a:rPr lang="en-US" sz="3200" dirty="0"/>
              <a:t>AJAX?</a:t>
            </a:r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XMLHttpRequest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000" dirty="0"/>
              <a:t>Какво е </a:t>
            </a:r>
            <a:r>
              <a:rPr lang="en-US" sz="3000" dirty="0"/>
              <a:t>Fetch?</a:t>
            </a:r>
            <a:endParaRPr lang="bg-BG" sz="30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GET </a:t>
            </a:r>
            <a:r>
              <a:rPr lang="bg-BG" sz="2800" dirty="0"/>
              <a:t>заявка</a:t>
            </a:r>
            <a:endParaRPr lang="en-US" sz="28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POST</a:t>
            </a:r>
            <a:r>
              <a:rPr lang="bg-BG" sz="2800" dirty="0"/>
              <a:t> заявка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Какво е </a:t>
            </a:r>
            <a:r>
              <a:rPr lang="en-US" sz="3200" dirty="0"/>
              <a:t>AJAX?</a:t>
            </a:r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XMLHttpRequest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000" dirty="0"/>
              <a:t>Какво е </a:t>
            </a:r>
            <a:r>
              <a:rPr lang="en-US" sz="3000" dirty="0"/>
              <a:t>Fetch?</a:t>
            </a:r>
            <a:endParaRPr lang="bg-BG" sz="30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GET </a:t>
            </a:r>
            <a:r>
              <a:rPr lang="bg-BG" sz="2800" dirty="0"/>
              <a:t>заявка</a:t>
            </a:r>
            <a:endParaRPr lang="en-US" sz="28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POST</a:t>
            </a:r>
            <a:r>
              <a:rPr lang="bg-BG" sz="2800" dirty="0"/>
              <a:t> заявка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0A225-2F5A-4E3E-B8CA-3BE07980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AJAX?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4E957-EA7B-4484-B156-9C924101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B7F9A-16F8-451F-8D0D-1F04E9A275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89E1BA-AC45-43A5-9F77-759BDE7954D4}"/>
              </a:ext>
            </a:extLst>
          </p:cNvPr>
          <p:cNvGrpSpPr/>
          <p:nvPr/>
        </p:nvGrpSpPr>
        <p:grpSpPr>
          <a:xfrm>
            <a:off x="4310911" y="2352253"/>
            <a:ext cx="3567002" cy="2153494"/>
            <a:chOff x="4310911" y="1459604"/>
            <a:chExt cx="3567002" cy="21534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2F47A7-A92D-439B-9C30-0CAAF1A2D28E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9" name="Arrow: U-Turn 8">
                <a:extLst>
                  <a:ext uri="{FF2B5EF4-FFF2-40B4-BE49-F238E27FC236}">
                    <a16:creationId xmlns:a16="http://schemas.microsoft.com/office/drawing/2014/main" id="{D904ACD1-104A-477A-A380-9FFA5D6FDFBD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solidFill>
                <a:schemeClr val="accent1"/>
              </a:solidFill>
              <a:ln w="19050">
                <a:solidFill>
                  <a:schemeClr val="accent1"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Arrow: U-Turn 9">
                <a:extLst>
                  <a:ext uri="{FF2B5EF4-FFF2-40B4-BE49-F238E27FC236}">
                    <a16:creationId xmlns:a16="http://schemas.microsoft.com/office/drawing/2014/main" id="{2EB3C37A-F1C0-4DED-85A3-96820961E262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solidFill>
                <a:schemeClr val="accent1"/>
              </a:solidFill>
              <a:ln w="19050">
                <a:solidFill>
                  <a:schemeClr val="accent1"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0768AC-AEB1-4E65-A66C-F16EEFBB4AE8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38C5F-9822-47A6-8096-137204BC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0171199" cy="557035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bg-BG" dirty="0"/>
              <a:t>З</a:t>
            </a:r>
            <a:r>
              <a:rPr lang="ru-RU" dirty="0"/>
              <a:t>ареждане на заден план на динамично съдържание / данни</a:t>
            </a:r>
          </a:p>
          <a:p>
            <a:pPr>
              <a:buClr>
                <a:schemeClr val="accent1"/>
              </a:buClr>
            </a:pPr>
            <a:r>
              <a:rPr lang="ru-RU" dirty="0"/>
              <a:t>Зарежда данни от уеб сървъра и ги визуализира</a:t>
            </a:r>
          </a:p>
          <a:p>
            <a:pPr>
              <a:buClr>
                <a:schemeClr val="accent1"/>
              </a:buClr>
            </a:pPr>
            <a:r>
              <a:rPr lang="bg-BG" dirty="0"/>
              <a:t>Два вида </a:t>
            </a:r>
            <a:r>
              <a:rPr lang="en-US" dirty="0"/>
              <a:t>AJAX</a:t>
            </a:r>
            <a:endParaRPr lang="bg-BG" dirty="0"/>
          </a:p>
          <a:p>
            <a:pPr lvl="1"/>
            <a:r>
              <a:rPr lang="bg-BG" dirty="0"/>
              <a:t>Частично изобразяване на страница</a:t>
            </a:r>
          </a:p>
          <a:p>
            <a:pPr lvl="2"/>
            <a:r>
              <a:rPr lang="ru-RU" dirty="0"/>
              <a:t>Зарежда HTML фрагмент + показва го в &lt;div&gt;</a:t>
            </a:r>
          </a:p>
          <a:p>
            <a:pPr lvl="1"/>
            <a:r>
              <a:rPr lang="en-US" dirty="0"/>
              <a:t>JSON </a:t>
            </a:r>
            <a:r>
              <a:rPr lang="bg-BG" dirty="0"/>
              <a:t>услуга</a:t>
            </a:r>
          </a:p>
          <a:p>
            <a:pPr lvl="2"/>
            <a:r>
              <a:rPr lang="ru-RU" dirty="0"/>
              <a:t>Зарежда JSON обект и го показва с JS / jQuery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AJAX?</a:t>
            </a:r>
          </a:p>
        </p:txBody>
      </p:sp>
    </p:spTree>
    <p:extLst>
      <p:ext uri="{BB962C8B-B14F-4D97-AF65-F5344CB8AC3E}">
        <p14:creationId xmlns:p14="http://schemas.microsoft.com/office/powerpoint/2010/main" val="4392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B13D2-A156-4B18-AF24-1DA2E96E8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FD873-7FD1-4DED-9330-CB761C48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AJAX: </a:t>
            </a:r>
            <a:r>
              <a:rPr lang="bg-BG" dirty="0"/>
              <a:t>Работен процес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F34D7-6923-4948-868A-E0C784936F6E}"/>
              </a:ext>
            </a:extLst>
          </p:cNvPr>
          <p:cNvSpPr txBox="1"/>
          <p:nvPr/>
        </p:nvSpPr>
        <p:spPr>
          <a:xfrm>
            <a:off x="4167173" y="2015390"/>
            <a:ext cx="4097612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99" dirty="0"/>
              <a:t>2. HTTP отговор (HTML страница)</a:t>
            </a:r>
            <a:endParaRPr lang="en-GB" sz="21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341D4-8E6D-4559-ABFE-1748CADD3FDA}"/>
              </a:ext>
            </a:extLst>
          </p:cNvPr>
          <p:cNvSpPr txBox="1"/>
          <p:nvPr/>
        </p:nvSpPr>
        <p:spPr>
          <a:xfrm>
            <a:off x="5258018" y="2693425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</a:t>
            </a:r>
            <a:r>
              <a:rPr lang="bg-BG" sz="2199" dirty="0"/>
              <a:t>заявка</a:t>
            </a:r>
            <a:endParaRPr lang="en-GB" sz="21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CAC21-AAC1-4B08-8BAB-F30123B5211D}"/>
              </a:ext>
            </a:extLst>
          </p:cNvPr>
          <p:cNvSpPr txBox="1"/>
          <p:nvPr/>
        </p:nvSpPr>
        <p:spPr>
          <a:xfrm>
            <a:off x="5537888" y="3505200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</a:t>
            </a:r>
            <a:r>
              <a:rPr lang="bg-BG" sz="2199" dirty="0"/>
              <a:t>отговор (асинхронен)</a:t>
            </a:r>
            <a:endParaRPr lang="en-GB" sz="219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A2A9D-17B3-497A-9290-237AE38301DF}"/>
              </a:ext>
            </a:extLst>
          </p:cNvPr>
          <p:cNvSpPr txBox="1"/>
          <p:nvPr/>
        </p:nvSpPr>
        <p:spPr>
          <a:xfrm>
            <a:off x="5258018" y="4141241"/>
            <a:ext cx="3938256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99" dirty="0"/>
              <a:t>Връща данни като JSON / HTML</a:t>
            </a:r>
            <a:endParaRPr lang="en-GB" sz="2199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D8D49-3466-4E65-B49B-EAF63EE4D0C2}"/>
              </a:ext>
            </a:extLst>
          </p:cNvPr>
          <p:cNvGrpSpPr/>
          <p:nvPr/>
        </p:nvGrpSpPr>
        <p:grpSpPr>
          <a:xfrm>
            <a:off x="609441" y="2273643"/>
            <a:ext cx="2116431" cy="2458193"/>
            <a:chOff x="1785220" y="3851122"/>
            <a:chExt cx="2116982" cy="2458833"/>
          </a:xfrm>
        </p:grpSpPr>
        <p:pic>
          <p:nvPicPr>
            <p:cNvPr id="10" name="Picture 6" descr="http://www.freevectors.net/files/large/LaptopIcon.jpg">
              <a:extLst>
                <a:ext uri="{FF2B5EF4-FFF2-40B4-BE49-F238E27FC236}">
                  <a16:creationId xmlns:a16="http://schemas.microsoft.com/office/drawing/2014/main" id="{A0D2580B-CAB9-4CCE-A2BA-8FE738463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CCF146-D32B-4B5E-8CED-DDB52A671A88}"/>
                </a:ext>
              </a:extLst>
            </p:cNvPr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12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id="{18C9F4B2-D824-401F-AE5A-77E458DE2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504E06-9DEC-4C12-85FC-3F14B67D6578}"/>
              </a:ext>
            </a:extLst>
          </p:cNvPr>
          <p:cNvGrpSpPr/>
          <p:nvPr/>
        </p:nvGrpSpPr>
        <p:grpSpPr>
          <a:xfrm>
            <a:off x="9767607" y="2320784"/>
            <a:ext cx="2004766" cy="2465150"/>
            <a:chOff x="8060004" y="3823226"/>
            <a:chExt cx="2005288" cy="2465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5F2143-7538-43BE-B5D1-745291E95462}"/>
                </a:ext>
              </a:extLst>
            </p:cNvPr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15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id="{095AD33C-B67B-47BB-95C3-86717CD65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 descr="http://cdn2.hubspot.net/hubfs/295648/computer-icon-1.png">
            <a:extLst>
              <a:ext uri="{FF2B5EF4-FFF2-40B4-BE49-F238E27FC236}">
                <a16:creationId xmlns:a16="http://schemas.microsoft.com/office/drawing/2014/main" id="{5EC07559-5EDF-428A-9690-557CC088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07" y="4956776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79095D2F-E751-475B-8C1B-186AFB778E0A}"/>
              </a:ext>
            </a:extLst>
          </p:cNvPr>
          <p:cNvSpPr/>
          <p:nvPr/>
        </p:nvSpPr>
        <p:spPr bwMode="auto">
          <a:xfrm>
            <a:off x="2972405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99" dirty="0">
                <a:solidFill>
                  <a:schemeClr val="tx1"/>
                </a:solidFill>
              </a:rPr>
              <a:t>UI Interaction</a:t>
            </a:r>
          </a:p>
        </p:txBody>
      </p:sp>
      <p:sp>
        <p:nvSpPr>
          <p:cNvPr id="1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A9F4FE36-A6EB-4B71-B7BE-893E22FCFEB9}"/>
              </a:ext>
            </a:extLst>
          </p:cNvPr>
          <p:cNvSpPr/>
          <p:nvPr/>
        </p:nvSpPr>
        <p:spPr bwMode="auto">
          <a:xfrm>
            <a:off x="2972405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99" dirty="0">
                <a:solidFill>
                  <a:schemeClr val="tx1"/>
                </a:solidFill>
              </a:rPr>
              <a:t>AJAX handler</a:t>
            </a:r>
          </a:p>
        </p:txBody>
      </p:sp>
      <p:sp>
        <p:nvSpPr>
          <p:cNvPr id="1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74E6585F-E4E2-4088-B420-0F7C8B292AE6}"/>
              </a:ext>
            </a:extLst>
          </p:cNvPr>
          <p:cNvSpPr/>
          <p:nvPr/>
        </p:nvSpPr>
        <p:spPr bwMode="auto">
          <a:xfrm>
            <a:off x="3193723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99" dirty="0">
                <a:solidFill>
                  <a:schemeClr val="tx1"/>
                </a:solidFill>
              </a:rPr>
              <a:t>Modify the page DOM</a:t>
            </a:r>
          </a:p>
        </p:txBody>
      </p:sp>
      <p:sp>
        <p:nvSpPr>
          <p:cNvPr id="20" name="Right Arrow 4">
            <a:extLst>
              <a:ext uri="{FF2B5EF4-FFF2-40B4-BE49-F238E27FC236}">
                <a16:creationId xmlns:a16="http://schemas.microsoft.com/office/drawing/2014/main" id="{2159BA88-4C27-4F03-9CA7-9F9617F010B8}"/>
              </a:ext>
            </a:extLst>
          </p:cNvPr>
          <p:cNvSpPr/>
          <p:nvPr/>
        </p:nvSpPr>
        <p:spPr bwMode="auto">
          <a:xfrm>
            <a:off x="3415985" y="1460857"/>
            <a:ext cx="5601296" cy="286027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eft Arrow 5">
            <a:extLst>
              <a:ext uri="{FF2B5EF4-FFF2-40B4-BE49-F238E27FC236}">
                <a16:creationId xmlns:a16="http://schemas.microsoft.com/office/drawing/2014/main" id="{BF53859F-CC64-44EE-83A4-6CA563FA6BD1}"/>
              </a:ext>
            </a:extLst>
          </p:cNvPr>
          <p:cNvSpPr/>
          <p:nvPr/>
        </p:nvSpPr>
        <p:spPr bwMode="auto">
          <a:xfrm>
            <a:off x="3414679" y="2390201"/>
            <a:ext cx="5602602" cy="312507"/>
          </a:xfrm>
          <a:prstGeom prst="lef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6">
            <a:extLst>
              <a:ext uri="{FF2B5EF4-FFF2-40B4-BE49-F238E27FC236}">
                <a16:creationId xmlns:a16="http://schemas.microsoft.com/office/drawing/2014/main" id="{310EA8DC-7D26-4A90-A8DC-ECA6B2604BE9}"/>
              </a:ext>
            </a:extLst>
          </p:cNvPr>
          <p:cNvSpPr/>
          <p:nvPr/>
        </p:nvSpPr>
        <p:spPr bwMode="auto">
          <a:xfrm>
            <a:off x="5397266" y="3035903"/>
            <a:ext cx="3620015" cy="310123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eft Arrow 7">
            <a:extLst>
              <a:ext uri="{FF2B5EF4-FFF2-40B4-BE49-F238E27FC236}">
                <a16:creationId xmlns:a16="http://schemas.microsoft.com/office/drawing/2014/main" id="{30104BDB-B1DB-4A29-95AC-81B2BB64460B}"/>
              </a:ext>
            </a:extLst>
          </p:cNvPr>
          <p:cNvSpPr/>
          <p:nvPr/>
        </p:nvSpPr>
        <p:spPr bwMode="auto">
          <a:xfrm>
            <a:off x="5397266" y="3857799"/>
            <a:ext cx="3620015" cy="30078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17">
            <a:extLst>
              <a:ext uri="{FF2B5EF4-FFF2-40B4-BE49-F238E27FC236}">
                <a16:creationId xmlns:a16="http://schemas.microsoft.com/office/drawing/2014/main" id="{BF68055F-B217-4555-B4D9-86D3A3213F36}"/>
              </a:ext>
            </a:extLst>
          </p:cNvPr>
          <p:cNvSpPr/>
          <p:nvPr/>
        </p:nvSpPr>
        <p:spPr bwMode="auto">
          <a:xfrm>
            <a:off x="3882341" y="4401078"/>
            <a:ext cx="367110" cy="721419"/>
          </a:xfrm>
          <a:prstGeom prst="down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0">
            <a:extLst>
              <a:ext uri="{FF2B5EF4-FFF2-40B4-BE49-F238E27FC236}">
                <a16:creationId xmlns:a16="http://schemas.microsoft.com/office/drawing/2014/main" id="{672D73E2-8606-451A-B6F6-4A78DCE7E55A}"/>
              </a:ext>
            </a:extLst>
          </p:cNvPr>
          <p:cNvSpPr/>
          <p:nvPr/>
        </p:nvSpPr>
        <p:spPr bwMode="auto">
          <a:xfrm>
            <a:off x="5388881" y="5484786"/>
            <a:ext cx="827099" cy="348252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15243-296E-4079-867F-4CDE94904BA1}"/>
              </a:ext>
            </a:extLst>
          </p:cNvPr>
          <p:cNvSpPr txBox="1"/>
          <p:nvPr/>
        </p:nvSpPr>
        <p:spPr>
          <a:xfrm>
            <a:off x="2735245" y="1093241"/>
            <a:ext cx="6961469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99" dirty="0"/>
              <a:t>1. HTTP заявка (първоначално зареждане на страницата)</a:t>
            </a:r>
            <a:endParaRPr lang="en-GB" sz="2199" dirty="0"/>
          </a:p>
        </p:txBody>
      </p:sp>
    </p:spTree>
    <p:extLst>
      <p:ext uri="{BB962C8B-B14F-4D97-AF65-F5344CB8AC3E}">
        <p14:creationId xmlns:p14="http://schemas.microsoft.com/office/powerpoint/2010/main" val="16367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6F473-3E44-48CD-8FC1-11867F370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74C9E5-1D4D-4905-8FC3-7665DED2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XMLHttpRequest - </a:t>
            </a:r>
            <a:r>
              <a:rPr lang="bg-BG" dirty="0"/>
              <a:t>стандартен </a:t>
            </a:r>
            <a:r>
              <a:rPr lang="en-US" dirty="0"/>
              <a:t>API </a:t>
            </a:r>
            <a:r>
              <a:rPr lang="bg-BG" dirty="0"/>
              <a:t>за </a:t>
            </a:r>
            <a:r>
              <a:rPr lang="en-US" dirty="0"/>
              <a:t>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DE419-74C8-4087-83B0-ACEDE046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151121"/>
            <a:ext cx="10363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 onclick="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loadRepos()</a:t>
            </a:r>
            <a:r>
              <a:rPr lang="en-US" b="1" dirty="0">
                <a:latin typeface="Consolas" panose="020B0609020204030204" pitchFamily="49" charset="0"/>
              </a:rPr>
              <a:t>"&gt;Load Repos&lt;/button&gt;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&lt;div id="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res</a:t>
            </a:r>
            <a:r>
              <a:rPr lang="en-US" b="1" dirty="0">
                <a:latin typeface="Consolas" panose="020B0609020204030204" pitchFamily="49" charset="0"/>
              </a:rPr>
              <a:t>"&gt;&lt;/div&gt;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4C25B-5FDD-4664-84EE-B309EED6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286000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loadRepos()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req =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new XMLHttpRequest()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req.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onreadystatechange</a:t>
            </a:r>
            <a:r>
              <a:rPr lang="en-US" b="1" dirty="0">
                <a:latin typeface="Consolas" panose="020B0609020204030204" pitchFamily="49" charset="0"/>
              </a:rPr>
              <a:t> = function()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if (this.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readyState</a:t>
            </a:r>
            <a:r>
              <a:rPr lang="en-US" b="1" dirty="0">
                <a:latin typeface="Consolas" panose="020B0609020204030204" pitchFamily="49" charset="0"/>
              </a:rPr>
              <a:t> == 4 &amp;&amp; this.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  <a:r>
              <a:rPr lang="en-US" b="1" dirty="0">
                <a:latin typeface="Consolas" panose="020B0609020204030204" pitchFamily="49" charset="0"/>
              </a:rPr>
              <a:t> == 200)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document.getElementById("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res</a:t>
            </a:r>
            <a:r>
              <a:rPr lang="en-US" b="1" dirty="0">
                <a:latin typeface="Consolas" panose="020B0609020204030204" pitchFamily="49" charset="0"/>
              </a:rPr>
              <a:t>").textContent =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this.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responseText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};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req.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b="1" dirty="0">
                <a:latin typeface="Consolas" panose="020B0609020204030204" pitchFamily="49" charset="0"/>
              </a:rPr>
              <a:t>", true);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req.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send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FA7A6E-0787-4A8E-AE38-0DDBAD69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Fetch?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6F473-3E44-48CD-8FC1-11867F3703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EA93E-79C4-4F65-9F13-6D5A4C2D0EBB}"/>
              </a:ext>
            </a:extLst>
          </p:cNvPr>
          <p:cNvSpPr txBox="1"/>
          <p:nvPr/>
        </p:nvSpPr>
        <p:spPr>
          <a:xfrm>
            <a:off x="3503612" y="32766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396067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F5E08-7005-454C-A878-44041B28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93DF-3D85-4683-98D0-3D224C01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Методът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fetch()</a:t>
            </a:r>
            <a:r>
              <a:rPr lang="ru-RU" dirty="0"/>
              <a:t> позволява извикване на уеб заявки</a:t>
            </a:r>
          </a:p>
          <a:p>
            <a:r>
              <a:rPr lang="ru-RU" dirty="0"/>
              <a:t>Той е подобен на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XMLHttpRequest</a:t>
            </a:r>
            <a:r>
              <a:rPr lang="ru-RU" dirty="0"/>
              <a:t> (</a:t>
            </a:r>
            <a:r>
              <a:rPr lang="ru-RU" b="1" dirty="0">
                <a:solidFill>
                  <a:schemeClr val="accent1"/>
                </a:solidFill>
              </a:rPr>
              <a:t>XHR</a:t>
            </a:r>
            <a:r>
              <a:rPr lang="ru-RU" dirty="0"/>
              <a:t>). Основната разлика е, че </a:t>
            </a:r>
            <a:r>
              <a:rPr lang="ru-RU" b="1" dirty="0">
                <a:solidFill>
                  <a:schemeClr val="accent1"/>
                </a:solidFill>
              </a:rPr>
              <a:t>Fetch API</a:t>
            </a:r>
            <a:r>
              <a:rPr lang="ru-RU" dirty="0"/>
              <a:t>:</a:t>
            </a:r>
          </a:p>
          <a:p>
            <a:pPr lvl="1"/>
            <a:r>
              <a:rPr lang="bg-BG" dirty="0"/>
              <a:t>Използва обещания (</a:t>
            </a:r>
            <a:r>
              <a:rPr lang="en-US" dirty="0"/>
              <a:t>Promises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Е</a:t>
            </a:r>
            <a:r>
              <a:rPr lang="ru-RU" dirty="0"/>
              <a:t> по-прост и чист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875C34-AA2F-4451-A727-03B47A2A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Fetch?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369AC-3F77-429F-9461-E095224C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06550"/>
            <a:ext cx="5638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</a:t>
            </a:r>
            <a:r>
              <a:rPr lang="en-US" b="1" dirty="0">
                <a:latin typeface="Consolas" panose="020B0609020204030204" pitchFamily="49" charset="0"/>
              </a:rPr>
              <a:t>('./api/some.json')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.then</a:t>
            </a:r>
            <a:r>
              <a:rPr lang="en-US" b="1" dirty="0">
                <a:latin typeface="Consolas" panose="020B0609020204030204" pitchFamily="49" charset="0"/>
              </a:rPr>
              <a:t>(function(response) {…})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.catch</a:t>
            </a:r>
            <a:r>
              <a:rPr lang="en-US" b="1" dirty="0">
                <a:latin typeface="Consolas" panose="020B0609020204030204" pitchFamily="49" charset="0"/>
              </a:rPr>
              <a:t>(function(err) {…})</a:t>
            </a:r>
          </a:p>
        </p:txBody>
      </p:sp>
    </p:spTree>
    <p:extLst>
      <p:ext uri="{BB962C8B-B14F-4D97-AF65-F5344CB8AC3E}">
        <p14:creationId xmlns:p14="http://schemas.microsoft.com/office/powerpoint/2010/main" val="15620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754EF-BB6A-47B3-ACC2-DC5026F73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CC71-3C90-4662-94B5-4B426280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Отговорът на заявка</a:t>
            </a:r>
            <a:r>
              <a:rPr lang="bg-BG" dirty="0"/>
              <a:t>та от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fetch()</a:t>
            </a:r>
            <a:r>
              <a:rPr lang="ru-RU" dirty="0"/>
              <a:t> е </a:t>
            </a:r>
            <a:r>
              <a:rPr lang="ru-RU" b="1" dirty="0">
                <a:solidFill>
                  <a:schemeClr val="accent1"/>
                </a:solidFill>
              </a:rPr>
              <a:t>Stream</a:t>
            </a:r>
            <a:r>
              <a:rPr lang="en-US" dirty="0"/>
              <a:t> </a:t>
            </a:r>
            <a:r>
              <a:rPr lang="ru-RU" dirty="0"/>
              <a:t>обект</a:t>
            </a:r>
            <a:endParaRPr lang="en-US" dirty="0"/>
          </a:p>
          <a:p>
            <a:r>
              <a:rPr lang="ru-RU" dirty="0"/>
              <a:t>Четенето на потока се случва асинхронно</a:t>
            </a:r>
            <a:endParaRPr lang="en-US" dirty="0"/>
          </a:p>
          <a:p>
            <a:r>
              <a:rPr lang="ru-RU" dirty="0"/>
              <a:t>Когато се извика методът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json()</a:t>
            </a:r>
            <a:r>
              <a:rPr lang="ru-RU" dirty="0"/>
              <a:t>, се връща обещание</a:t>
            </a:r>
            <a:endParaRPr lang="en-US" dirty="0"/>
          </a:p>
          <a:p>
            <a:pPr lvl="1"/>
            <a:r>
              <a:rPr lang="bg-BG" dirty="0"/>
              <a:t>Статуса</a:t>
            </a:r>
            <a:r>
              <a:rPr lang="ru-RU" dirty="0"/>
              <a:t> на отговора се проверява (трябва да е 200), преди да се преобрази отговора в JSON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09120-5941-4C0B-BE04-6E24EB33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Проста </a:t>
            </a:r>
            <a:r>
              <a:rPr lang="en-US" dirty="0"/>
              <a:t>Request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E0BC1-F158-4340-997A-5078B812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06550"/>
            <a:ext cx="762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if (response.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  <a:r>
              <a:rPr lang="en-US" b="1" dirty="0">
                <a:latin typeface="Consolas" panose="020B0609020204030204" pitchFamily="49" charset="0"/>
              </a:rPr>
              <a:t> !== 200)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// handle error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</a:rPr>
              <a:t>response.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json()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.then(function(data) { 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28475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</TotalTime>
  <Words>936</Words>
  <Application>Microsoft Office PowerPoint</Application>
  <PresentationFormat>По избор</PresentationFormat>
  <Paragraphs>163</Paragraphs>
  <Slides>18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Какво е AJAX?</vt:lpstr>
      <vt:lpstr>Какво е AJAX?</vt:lpstr>
      <vt:lpstr>AJAX: Работен процес</vt:lpstr>
      <vt:lpstr>XMLHttpRequest - стандартен API за AJAX</vt:lpstr>
      <vt:lpstr>Какво е Fetch?</vt:lpstr>
      <vt:lpstr>Какво е Fetch?</vt:lpstr>
      <vt:lpstr>Проста Request Заявка</vt:lpstr>
      <vt:lpstr>GET Заявка</vt:lpstr>
      <vt:lpstr>POST Заявка</vt:lpstr>
      <vt:lpstr>Методи на Тялото</vt:lpstr>
      <vt:lpstr>Задача: Load GitHub Repos with AJAX</vt:lpstr>
      <vt:lpstr>Решение: Load GitHub Repos with AJAX</vt:lpstr>
      <vt:lpstr>Решение: Load GitHub Repos with AJAX</vt:lpstr>
      <vt:lpstr>Какво научихме в този час?</vt:lpstr>
      <vt:lpstr>AJAX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програмиране - Консумиране на REST API - AJAX</dc:title>
  <dc:subject/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/>
  <cp:lastModifiedBy>Danail Iliew</cp:lastModifiedBy>
  <cp:revision>333</cp:revision>
  <dcterms:created xsi:type="dcterms:W3CDTF">2014-01-02T17:00:34Z</dcterms:created>
  <dcterms:modified xsi:type="dcterms:W3CDTF">2019-11-22T09:03:37Z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