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3" r:id="rId6"/>
    <p:sldId id="257" r:id="rId7"/>
    <p:sldId id="261" r:id="rId8"/>
    <p:sldId id="258" r:id="rId9"/>
    <p:sldId id="264" r:id="rId10"/>
    <p:sldId id="266" r:id="rId11"/>
    <p:sldId id="259" r:id="rId12"/>
    <p:sldId id="26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12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9/26/2017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9/26/2017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9/26/2017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9/26/2017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linBowden/BeDapperDesigns.git" TargetMode="External"/><Relationship Id="rId2" Type="http://schemas.openxmlformats.org/officeDocument/2006/relationships/hyperlink" Target="https://github.com/KalinBowden/BeDapperDesig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GIT HUB Branching &amp; Merging</a:t>
            </a:r>
            <a:endParaRPr dirty="0"/>
          </a:p>
        </p:txBody>
      </p:sp>
      <p:sp>
        <p:nvSpPr>
          <p:cNvPr id="3" name="Subtitle 2"/>
          <p:cNvSpPr>
            <a:spLocks noGrp="1"/>
          </p:cNvSpPr>
          <p:nvPr>
            <p:ph type="subTitle" idx="1"/>
          </p:nvPr>
        </p:nvSpPr>
        <p:spPr/>
        <p:txBody>
          <a:bodyPr/>
          <a:lstStyle/>
          <a:p>
            <a:r>
              <a:rPr lang="en-US" dirty="0" smtClean="0"/>
              <a:t>Presented by Adam, Justin, Kalin &amp; Ashley</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531" y="304800"/>
            <a:ext cx="9144000" cy="1143000"/>
          </a:xfrm>
        </p:spPr>
        <p:txBody>
          <a:bodyPr>
            <a:normAutofit fontScale="90000"/>
          </a:bodyPr>
          <a:lstStyle/>
          <a:p>
            <a:pPr algn="ctr"/>
            <a:r>
              <a:rPr lang="en-US" sz="6600" b="1" dirty="0" smtClean="0"/>
              <a:t>Now Try it yourself!</a:t>
            </a:r>
            <a:endParaRPr lang="en-US" sz="6600" b="1" dirty="0"/>
          </a:p>
        </p:txBody>
      </p:sp>
      <p:sp>
        <p:nvSpPr>
          <p:cNvPr id="3" name="Content Placeholder 2"/>
          <p:cNvSpPr>
            <a:spLocks noGrp="1"/>
          </p:cNvSpPr>
          <p:nvPr>
            <p:ph idx="1"/>
          </p:nvPr>
        </p:nvSpPr>
        <p:spPr>
          <a:xfrm>
            <a:off x="1524000" y="1524000"/>
            <a:ext cx="9144000" cy="5029200"/>
          </a:xfrm>
        </p:spPr>
        <p:txBody>
          <a:bodyPr>
            <a:normAutofit fontScale="85000" lnSpcReduction="20000"/>
          </a:bodyPr>
          <a:lstStyle/>
          <a:p>
            <a:r>
              <a:rPr lang="en-US" sz="1800" dirty="0">
                <a:hlinkClick r:id="rId2"/>
              </a:rPr>
              <a:t>https://</a:t>
            </a:r>
            <a:r>
              <a:rPr lang="en-US" sz="1800" dirty="0" smtClean="0">
                <a:hlinkClick r:id="rId2"/>
              </a:rPr>
              <a:t>github.com/KalinBowden/BeDapperDesigns</a:t>
            </a:r>
            <a:endParaRPr lang="en-US" sz="1800" dirty="0" smtClean="0"/>
          </a:p>
          <a:p>
            <a:r>
              <a:rPr lang="en-US" sz="1800" dirty="0" smtClean="0"/>
              <a:t>Open </a:t>
            </a:r>
            <a:r>
              <a:rPr lang="en-US" sz="1800" dirty="0" err="1" smtClean="0"/>
              <a:t>git</a:t>
            </a:r>
            <a:r>
              <a:rPr lang="en-US" sz="1800" dirty="0" smtClean="0"/>
              <a:t> Bash or </a:t>
            </a:r>
            <a:r>
              <a:rPr lang="en-US" sz="1800" dirty="0" err="1" smtClean="0"/>
              <a:t>git</a:t>
            </a:r>
            <a:r>
              <a:rPr lang="en-US" sz="1800" dirty="0" smtClean="0"/>
              <a:t> kraken</a:t>
            </a:r>
          </a:p>
          <a:p>
            <a:r>
              <a:rPr lang="en-US" sz="1800" dirty="0" err="1" smtClean="0"/>
              <a:t>git</a:t>
            </a:r>
            <a:r>
              <a:rPr lang="en-US" sz="1800" dirty="0"/>
              <a:t> clone </a:t>
            </a:r>
            <a:r>
              <a:rPr lang="en-US" sz="1800" dirty="0">
                <a:hlinkClick r:id="rId3"/>
              </a:rPr>
              <a:t>https://</a:t>
            </a:r>
            <a:r>
              <a:rPr lang="en-US" sz="1800" dirty="0" smtClean="0">
                <a:hlinkClick r:id="rId3"/>
              </a:rPr>
              <a:t>github.com/KalinBowden/BeDapperDesigns.git</a:t>
            </a:r>
            <a:endParaRPr lang="en-US" sz="1800" dirty="0" smtClean="0"/>
          </a:p>
          <a:p>
            <a:r>
              <a:rPr lang="en-US" sz="1800" dirty="0" err="1" smtClean="0"/>
              <a:t>git</a:t>
            </a:r>
            <a:r>
              <a:rPr lang="en-US" sz="1800" dirty="0" smtClean="0"/>
              <a:t> branch</a:t>
            </a:r>
          </a:p>
          <a:p>
            <a:r>
              <a:rPr lang="en-US" sz="1800" dirty="0" err="1" smtClean="0"/>
              <a:t>git</a:t>
            </a:r>
            <a:r>
              <a:rPr lang="en-US" sz="1800" dirty="0" smtClean="0"/>
              <a:t> branch &lt;Pick any name&gt;</a:t>
            </a:r>
          </a:p>
          <a:p>
            <a:r>
              <a:rPr lang="en-US" sz="1800" dirty="0" err="1"/>
              <a:t>g</a:t>
            </a:r>
            <a:r>
              <a:rPr lang="en-US" sz="1800" dirty="0" err="1" smtClean="0"/>
              <a:t>it</a:t>
            </a:r>
            <a:r>
              <a:rPr lang="en-US" sz="1800" dirty="0" smtClean="0"/>
              <a:t> checkout </a:t>
            </a:r>
            <a:r>
              <a:rPr lang="en-US" sz="1800" dirty="0" err="1" smtClean="0"/>
              <a:t>yourBranchName</a:t>
            </a:r>
            <a:endParaRPr lang="en-US" sz="1800" dirty="0" smtClean="0"/>
          </a:p>
          <a:p>
            <a:r>
              <a:rPr lang="en-US" sz="1800" dirty="0" smtClean="0"/>
              <a:t>Edit the Title tag in the head of index.html</a:t>
            </a:r>
          </a:p>
          <a:p>
            <a:r>
              <a:rPr lang="en-US" sz="1800" dirty="0" err="1" smtClean="0"/>
              <a:t>git</a:t>
            </a:r>
            <a:r>
              <a:rPr lang="en-US" sz="1800" dirty="0" smtClean="0"/>
              <a:t> add –A</a:t>
            </a:r>
          </a:p>
          <a:p>
            <a:r>
              <a:rPr lang="en-US" sz="1800" dirty="0" err="1" smtClean="0"/>
              <a:t>git</a:t>
            </a:r>
            <a:r>
              <a:rPr lang="en-US" sz="1800" dirty="0" smtClean="0"/>
              <a:t> commit –</a:t>
            </a:r>
            <a:r>
              <a:rPr lang="en-US" sz="1800" dirty="0" err="1" smtClean="0"/>
              <a:t>m’Some</a:t>
            </a:r>
            <a:r>
              <a:rPr lang="en-US" sz="1800" dirty="0" smtClean="0"/>
              <a:t> comment</a:t>
            </a:r>
            <a:r>
              <a:rPr lang="en-US" sz="1800" dirty="0" smtClean="0"/>
              <a:t>’</a:t>
            </a:r>
          </a:p>
          <a:p>
            <a:r>
              <a:rPr lang="en-US" sz="1800" dirty="0" smtClean="0"/>
              <a:t>Now Switch between the branches and look at the Title tag</a:t>
            </a:r>
          </a:p>
          <a:p>
            <a:r>
              <a:rPr lang="en-US" sz="1800" dirty="0" err="1" smtClean="0"/>
              <a:t>git</a:t>
            </a:r>
            <a:r>
              <a:rPr lang="en-US" sz="1800" dirty="0" smtClean="0"/>
              <a:t> checkout master</a:t>
            </a:r>
          </a:p>
          <a:p>
            <a:r>
              <a:rPr lang="en-US" sz="1800" dirty="0" err="1" smtClean="0"/>
              <a:t>git</a:t>
            </a:r>
            <a:r>
              <a:rPr lang="en-US" sz="1800" dirty="0" smtClean="0"/>
              <a:t> merge &lt;branch-name&gt;</a:t>
            </a:r>
          </a:p>
          <a:p>
            <a:r>
              <a:rPr lang="en-US" sz="1800" dirty="0" smtClean="0"/>
              <a:t>Look at the Title tag file now</a:t>
            </a:r>
          </a:p>
          <a:p>
            <a:endParaRPr lang="en-US" sz="1800" dirty="0"/>
          </a:p>
          <a:p>
            <a:endParaRPr lang="en-US" sz="1800" dirty="0" smtClean="0"/>
          </a:p>
        </p:txBody>
      </p:sp>
    </p:spTree>
    <p:extLst>
      <p:ext uri="{BB962C8B-B14F-4D97-AF65-F5344CB8AC3E}">
        <p14:creationId xmlns:p14="http://schemas.microsoft.com/office/powerpoint/2010/main" val="4213753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sz="half" idx="1"/>
          </p:nvPr>
        </p:nvSpPr>
        <p:spPr/>
        <p:txBody>
          <a:bodyPr/>
          <a:lstStyle/>
          <a:p>
            <a:r>
              <a:rPr lang="en-US" dirty="0" err="1" smtClean="0"/>
              <a:t>Git</a:t>
            </a:r>
            <a:r>
              <a:rPr lang="en-US" dirty="0" smtClean="0"/>
              <a:t> Commands</a:t>
            </a:r>
          </a:p>
          <a:p>
            <a:pPr lvl="1"/>
            <a:r>
              <a:rPr lang="en-US" dirty="0" err="1" smtClean="0"/>
              <a:t>git</a:t>
            </a:r>
            <a:r>
              <a:rPr lang="en-US" dirty="0" smtClean="0"/>
              <a:t> </a:t>
            </a:r>
            <a:r>
              <a:rPr lang="en-US" dirty="0" err="1" smtClean="0"/>
              <a:t>init</a:t>
            </a:r>
            <a:endParaRPr lang="en-US" dirty="0" smtClean="0"/>
          </a:p>
          <a:p>
            <a:pPr lvl="1"/>
            <a:r>
              <a:rPr lang="en-US" dirty="0" err="1" smtClean="0"/>
              <a:t>git</a:t>
            </a:r>
            <a:r>
              <a:rPr lang="en-US" dirty="0" smtClean="0"/>
              <a:t> clone &lt;repo URL&gt;</a:t>
            </a:r>
          </a:p>
          <a:p>
            <a:pPr lvl="1"/>
            <a:r>
              <a:rPr lang="en-US" dirty="0" err="1" smtClean="0"/>
              <a:t>git</a:t>
            </a:r>
            <a:r>
              <a:rPr lang="en-US" dirty="0" smtClean="0"/>
              <a:t> Status</a:t>
            </a:r>
          </a:p>
          <a:p>
            <a:pPr lvl="1"/>
            <a:r>
              <a:rPr lang="en-US" dirty="0" err="1" smtClean="0"/>
              <a:t>git</a:t>
            </a:r>
            <a:r>
              <a:rPr lang="en-US" dirty="0" smtClean="0"/>
              <a:t> add –A</a:t>
            </a:r>
          </a:p>
          <a:p>
            <a:pPr lvl="2"/>
            <a:r>
              <a:rPr lang="en-US" dirty="0" err="1"/>
              <a:t>g</a:t>
            </a:r>
            <a:r>
              <a:rPr lang="en-US" dirty="0" err="1" smtClean="0"/>
              <a:t>it</a:t>
            </a:r>
            <a:r>
              <a:rPr lang="en-US" dirty="0" smtClean="0"/>
              <a:t> add .</a:t>
            </a:r>
          </a:p>
          <a:p>
            <a:pPr lvl="2"/>
            <a:r>
              <a:rPr lang="en-US" dirty="0" err="1" smtClean="0"/>
              <a:t>git</a:t>
            </a:r>
            <a:r>
              <a:rPr lang="en-US" dirty="0" smtClean="0"/>
              <a:t> add -u</a:t>
            </a:r>
          </a:p>
          <a:p>
            <a:pPr lvl="1"/>
            <a:r>
              <a:rPr lang="en-US" dirty="0" err="1" smtClean="0"/>
              <a:t>git</a:t>
            </a:r>
            <a:r>
              <a:rPr lang="en-US" dirty="0" smtClean="0"/>
              <a:t> add &lt;file-name&gt;</a:t>
            </a:r>
          </a:p>
          <a:p>
            <a:pPr lvl="1"/>
            <a:r>
              <a:rPr lang="en-US" dirty="0" err="1" smtClean="0"/>
              <a:t>git</a:t>
            </a:r>
            <a:r>
              <a:rPr lang="en-US" dirty="0" smtClean="0"/>
              <a:t> commit –</a:t>
            </a:r>
            <a:r>
              <a:rPr lang="en-US" dirty="0" err="1" smtClean="0"/>
              <a:t>m’some</a:t>
            </a:r>
            <a:r>
              <a:rPr lang="en-US" dirty="0" smtClean="0"/>
              <a:t> comment’</a:t>
            </a:r>
          </a:p>
          <a:p>
            <a:pPr lvl="1"/>
            <a:r>
              <a:rPr lang="en-US" dirty="0" err="1" smtClean="0"/>
              <a:t>git</a:t>
            </a:r>
            <a:r>
              <a:rPr lang="en-US" dirty="0" smtClean="0"/>
              <a:t> push</a:t>
            </a:r>
          </a:p>
          <a:p>
            <a:pPr lvl="1"/>
            <a:r>
              <a:rPr lang="en-US" dirty="0" err="1" smtClean="0"/>
              <a:t>git</a:t>
            </a:r>
            <a:r>
              <a:rPr lang="en-US" dirty="0" smtClean="0"/>
              <a:t> pull</a:t>
            </a:r>
            <a:endParaRPr lang="en-US" dirty="0"/>
          </a:p>
        </p:txBody>
      </p:sp>
      <p:sp>
        <p:nvSpPr>
          <p:cNvPr id="4" name="Content Placeholder 3"/>
          <p:cNvSpPr>
            <a:spLocks noGrp="1"/>
          </p:cNvSpPr>
          <p:nvPr>
            <p:ph sz="half" idx="2"/>
          </p:nvPr>
        </p:nvSpPr>
        <p:spPr/>
        <p:txBody>
          <a:bodyPr/>
          <a:lstStyle/>
          <a:p>
            <a:r>
              <a:rPr lang="en-US" dirty="0" smtClean="0"/>
              <a:t>What They Do</a:t>
            </a:r>
          </a:p>
          <a:p>
            <a:pPr lvl="1"/>
            <a:r>
              <a:rPr lang="en-US" dirty="0" smtClean="0"/>
              <a:t>Initializes Repo</a:t>
            </a:r>
          </a:p>
          <a:p>
            <a:pPr lvl="1"/>
            <a:r>
              <a:rPr lang="en-US" dirty="0" smtClean="0"/>
              <a:t>Clones the repo to a location</a:t>
            </a:r>
          </a:p>
          <a:p>
            <a:pPr lvl="1"/>
            <a:r>
              <a:rPr lang="en-US" dirty="0" smtClean="0"/>
              <a:t>Gets the current branch status</a:t>
            </a:r>
          </a:p>
          <a:p>
            <a:pPr lvl="1"/>
            <a:r>
              <a:rPr lang="en-US" dirty="0" smtClean="0"/>
              <a:t>Adds ALL files to the staging area</a:t>
            </a:r>
          </a:p>
          <a:p>
            <a:pPr lvl="2"/>
            <a:r>
              <a:rPr lang="en-US" dirty="0"/>
              <a:t>Without deleted</a:t>
            </a:r>
          </a:p>
          <a:p>
            <a:pPr lvl="2"/>
            <a:r>
              <a:rPr lang="en-US" dirty="0"/>
              <a:t>Without </a:t>
            </a:r>
            <a:r>
              <a:rPr lang="en-US" dirty="0" smtClean="0"/>
              <a:t>new</a:t>
            </a:r>
          </a:p>
          <a:p>
            <a:pPr lvl="1"/>
            <a:r>
              <a:rPr lang="en-US" dirty="0" smtClean="0"/>
              <a:t>Adds the specified file to stage</a:t>
            </a:r>
          </a:p>
          <a:p>
            <a:pPr lvl="1"/>
            <a:r>
              <a:rPr lang="en-US" dirty="0" smtClean="0"/>
              <a:t>Commits all staged files</a:t>
            </a:r>
          </a:p>
          <a:p>
            <a:pPr lvl="1"/>
            <a:r>
              <a:rPr lang="en-US" dirty="0" smtClean="0"/>
              <a:t>Pushes the changes to GitHub</a:t>
            </a:r>
          </a:p>
          <a:p>
            <a:pPr lvl="1"/>
            <a:r>
              <a:rPr lang="en-US" dirty="0" smtClean="0"/>
              <a:t>Grabs any changes from GitHub</a:t>
            </a:r>
            <a:endParaRPr lang="en-US" dirty="0"/>
          </a:p>
        </p:txBody>
      </p:sp>
    </p:spTree>
    <p:extLst>
      <p:ext uri="{BB962C8B-B14F-4D97-AF65-F5344CB8AC3E}">
        <p14:creationId xmlns:p14="http://schemas.microsoft.com/office/powerpoint/2010/main" val="37798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ormAutofit/>
          </a:bodyPr>
          <a:lstStyle/>
          <a:p>
            <a:pPr algn="ctr"/>
            <a:r>
              <a:rPr lang="en-US" sz="6600" dirty="0" smtClean="0"/>
              <a:t>GIT BRANCH</a:t>
            </a:r>
            <a:endParaRPr lang="en-US" sz="6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14600"/>
            <a:ext cx="5448399" cy="2362200"/>
          </a:xfrm>
        </p:spPr>
      </p:pic>
      <p:sp>
        <p:nvSpPr>
          <p:cNvPr id="7" name="Content Placeholder 6"/>
          <p:cNvSpPr>
            <a:spLocks noGrp="1"/>
          </p:cNvSpPr>
          <p:nvPr>
            <p:ph sz="half" idx="2"/>
          </p:nvPr>
        </p:nvSpPr>
        <p:spPr/>
        <p:txBody>
          <a:bodyPr/>
          <a:lstStyle/>
          <a:p>
            <a:r>
              <a:rPr lang="en-US" dirty="0"/>
              <a:t>You can think of them as a way to request a brand new working directory, staging area, and project history. New commits are recorded in the history for the current branch, which results in a fork in the history of the project</a:t>
            </a:r>
            <a:r>
              <a:rPr lang="en-US" dirty="0" smtClean="0"/>
              <a:t>.</a:t>
            </a:r>
          </a:p>
          <a:p>
            <a:r>
              <a:rPr lang="en-US" dirty="0"/>
              <a:t>This makes sure that unstable code is never committed to the main code base, and it gives you the chance to clean up your feature’s history before merging it into the main branch.</a:t>
            </a:r>
          </a:p>
        </p:txBody>
      </p:sp>
    </p:spTree>
    <p:extLst>
      <p:ext uri="{BB962C8B-B14F-4D97-AF65-F5344CB8AC3E}">
        <p14:creationId xmlns:p14="http://schemas.microsoft.com/office/powerpoint/2010/main" val="81506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14400"/>
          </a:xfrm>
        </p:spPr>
        <p:txBody>
          <a:bodyPr>
            <a:normAutofit/>
          </a:bodyPr>
          <a:lstStyle/>
          <a:p>
            <a:pPr algn="ctr"/>
            <a:r>
              <a:rPr lang="en-US" sz="4400" dirty="0" err="1" smtClean="0"/>
              <a:t>Git</a:t>
            </a:r>
            <a:r>
              <a:rPr lang="en-US" sz="4400" dirty="0" smtClean="0"/>
              <a:t> Branchy</a:t>
            </a:r>
            <a:endParaRPr lang="en-US" sz="4400"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Branch Commands</a:t>
            </a:r>
          </a:p>
          <a:p>
            <a:pPr lvl="1"/>
            <a:r>
              <a:rPr lang="en-US" dirty="0" err="1" smtClean="0"/>
              <a:t>git</a:t>
            </a:r>
            <a:r>
              <a:rPr lang="en-US" dirty="0" smtClean="0"/>
              <a:t> branch</a:t>
            </a:r>
          </a:p>
          <a:p>
            <a:pPr lvl="1"/>
            <a:r>
              <a:rPr lang="en-US" dirty="0" err="1" smtClean="0"/>
              <a:t>git</a:t>
            </a:r>
            <a:r>
              <a:rPr lang="en-US" dirty="0" smtClean="0"/>
              <a:t> branch &lt;branch-Name&gt;</a:t>
            </a:r>
          </a:p>
          <a:p>
            <a:pPr lvl="1"/>
            <a:r>
              <a:rPr lang="en-US" dirty="0" err="1" smtClean="0"/>
              <a:t>git</a:t>
            </a:r>
            <a:r>
              <a:rPr lang="en-US" dirty="0" smtClean="0"/>
              <a:t> checkout ‘branch-Name’</a:t>
            </a:r>
          </a:p>
          <a:p>
            <a:pPr lvl="1"/>
            <a:r>
              <a:rPr lang="en-US" dirty="0" err="1" smtClean="0"/>
              <a:t>git</a:t>
            </a:r>
            <a:r>
              <a:rPr lang="en-US" dirty="0" smtClean="0"/>
              <a:t> branch -d &lt;branch-Name&gt;</a:t>
            </a:r>
          </a:p>
          <a:p>
            <a:pPr lvl="1"/>
            <a:r>
              <a:rPr lang="en-US" dirty="0" err="1" smtClean="0"/>
              <a:t>git</a:t>
            </a:r>
            <a:r>
              <a:rPr lang="en-US" dirty="0" smtClean="0"/>
              <a:t> branch –D &lt;branch-Name&gt;</a:t>
            </a:r>
            <a:endParaRPr lang="en-US" dirty="0"/>
          </a:p>
        </p:txBody>
      </p:sp>
      <p:sp>
        <p:nvSpPr>
          <p:cNvPr id="4" name="Content Placeholder 3"/>
          <p:cNvSpPr>
            <a:spLocks noGrp="1"/>
          </p:cNvSpPr>
          <p:nvPr>
            <p:ph sz="half" idx="2"/>
          </p:nvPr>
        </p:nvSpPr>
        <p:spPr/>
        <p:txBody>
          <a:bodyPr/>
          <a:lstStyle/>
          <a:p>
            <a:r>
              <a:rPr lang="en-US" dirty="0" smtClean="0"/>
              <a:t>What it means</a:t>
            </a:r>
          </a:p>
          <a:p>
            <a:pPr lvl="1"/>
            <a:r>
              <a:rPr lang="en-US" dirty="0" smtClean="0"/>
              <a:t>List all branches</a:t>
            </a:r>
          </a:p>
          <a:p>
            <a:pPr lvl="1"/>
            <a:r>
              <a:rPr lang="en-US" dirty="0" smtClean="0"/>
              <a:t>Makes the new branch</a:t>
            </a:r>
          </a:p>
          <a:p>
            <a:pPr lvl="1"/>
            <a:r>
              <a:rPr lang="en-US" dirty="0" smtClean="0"/>
              <a:t>Switch to  named branch</a:t>
            </a:r>
          </a:p>
          <a:p>
            <a:pPr lvl="1"/>
            <a:r>
              <a:rPr lang="en-US" dirty="0" smtClean="0"/>
              <a:t>Safely Delete the named branch</a:t>
            </a:r>
          </a:p>
          <a:p>
            <a:pPr lvl="1"/>
            <a:r>
              <a:rPr lang="en-US" dirty="0" smtClean="0"/>
              <a:t>Non safe way to delete branch</a:t>
            </a:r>
            <a:endParaRPr lang="en-US" dirty="0"/>
          </a:p>
        </p:txBody>
      </p:sp>
    </p:spTree>
    <p:extLst>
      <p:ext uri="{BB962C8B-B14F-4D97-AF65-F5344CB8AC3E}">
        <p14:creationId xmlns:p14="http://schemas.microsoft.com/office/powerpoint/2010/main" val="223680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636" y="13855"/>
            <a:ext cx="4235336" cy="3248157"/>
          </a:xfrm>
        </p:spPr>
      </p:pic>
      <p:sp>
        <p:nvSpPr>
          <p:cNvPr id="4" name="Content Placeholder 3"/>
          <p:cNvSpPr>
            <a:spLocks noGrp="1"/>
          </p:cNvSpPr>
          <p:nvPr>
            <p:ph sz="half" idx="2"/>
          </p:nvPr>
        </p:nvSpPr>
        <p:spPr/>
        <p:txBody>
          <a:bodyPr>
            <a:normAutofit lnSpcReduction="10000"/>
          </a:bodyPr>
          <a:lstStyle/>
          <a:p>
            <a:r>
              <a:rPr lang="en-US" dirty="0"/>
              <a:t>Merging is </a:t>
            </a:r>
            <a:r>
              <a:rPr lang="en-US" dirty="0" err="1"/>
              <a:t>Git's</a:t>
            </a:r>
            <a:r>
              <a:rPr lang="en-US" dirty="0"/>
              <a:t> way of putting a forked history back together again. The </a:t>
            </a:r>
            <a:r>
              <a:rPr lang="en-US" dirty="0" err="1"/>
              <a:t>git</a:t>
            </a:r>
            <a:r>
              <a:rPr lang="en-US" dirty="0"/>
              <a:t> merge command lets you take the independent lines of development created by </a:t>
            </a:r>
            <a:r>
              <a:rPr lang="en-US" dirty="0" err="1"/>
              <a:t>git</a:t>
            </a:r>
            <a:r>
              <a:rPr lang="en-US" dirty="0"/>
              <a:t> branch and integrate them into a single branch</a:t>
            </a:r>
            <a:r>
              <a:rPr lang="en-US" dirty="0" smtClean="0"/>
              <a:t>.</a:t>
            </a:r>
          </a:p>
          <a:p>
            <a:r>
              <a:rPr lang="en-US" dirty="0"/>
              <a:t>Once you’ve finished developing a feature in an isolated branch, it's important to be able to get it back into the main code base. Depending on the structure of your repository, </a:t>
            </a:r>
            <a:r>
              <a:rPr lang="en-US" dirty="0" err="1"/>
              <a:t>Git</a:t>
            </a:r>
            <a:r>
              <a:rPr lang="en-US" dirty="0"/>
              <a:t> has several distinct algorithms to accomplish this: a fast-forward merge or a 3-way merge.</a:t>
            </a:r>
          </a:p>
        </p:txBody>
      </p:sp>
      <p:sp>
        <p:nvSpPr>
          <p:cNvPr id="5" name="Title 1"/>
          <p:cNvSpPr>
            <a:spLocks noGrp="1"/>
          </p:cNvSpPr>
          <p:nvPr>
            <p:ph type="title"/>
          </p:nvPr>
        </p:nvSpPr>
        <p:spPr>
          <a:xfrm>
            <a:off x="3048000" y="0"/>
            <a:ext cx="9144000" cy="1143000"/>
          </a:xfrm>
        </p:spPr>
        <p:txBody>
          <a:bodyPr>
            <a:normAutofit/>
          </a:bodyPr>
          <a:lstStyle/>
          <a:p>
            <a:pPr algn="ctr"/>
            <a:r>
              <a:rPr lang="en-US" sz="6600" dirty="0" smtClean="0"/>
              <a:t>GIT Merge</a:t>
            </a:r>
            <a:endParaRPr lang="en-US" sz="6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 y="3295263"/>
            <a:ext cx="4243649" cy="3502449"/>
          </a:xfrm>
          <a:prstGeom prst="rect">
            <a:avLst/>
          </a:prstGeom>
        </p:spPr>
      </p:pic>
    </p:spTree>
    <p:extLst>
      <p:ext uri="{BB962C8B-B14F-4D97-AF65-F5344CB8AC3E}">
        <p14:creationId xmlns:p14="http://schemas.microsoft.com/office/powerpoint/2010/main" val="11401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a:t>
            </a:r>
            <a:r>
              <a:rPr lang="en-US" dirty="0" err="1" smtClean="0"/>
              <a:t>Mergey</a:t>
            </a:r>
            <a:endParaRPr lang="en-US"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Merge Commands </a:t>
            </a:r>
          </a:p>
          <a:p>
            <a:pPr lvl="1"/>
            <a:r>
              <a:rPr lang="en-US" dirty="0" err="1" smtClean="0"/>
              <a:t>git</a:t>
            </a:r>
            <a:r>
              <a:rPr lang="en-US" dirty="0" smtClean="0"/>
              <a:t> branch</a:t>
            </a:r>
          </a:p>
          <a:p>
            <a:pPr lvl="1"/>
            <a:r>
              <a:rPr lang="en-US" dirty="0" err="1" smtClean="0"/>
              <a:t>git</a:t>
            </a:r>
            <a:r>
              <a:rPr lang="en-US" dirty="0" smtClean="0"/>
              <a:t> branch &lt;branch-name&gt;</a:t>
            </a:r>
          </a:p>
          <a:p>
            <a:pPr lvl="1"/>
            <a:r>
              <a:rPr lang="en-US" dirty="0" err="1" smtClean="0"/>
              <a:t>git</a:t>
            </a:r>
            <a:r>
              <a:rPr lang="en-US" dirty="0" smtClean="0"/>
              <a:t> merge </a:t>
            </a:r>
            <a:r>
              <a:rPr lang="en-US" dirty="0"/>
              <a:t>&lt;branch-name&gt;</a:t>
            </a:r>
          </a:p>
          <a:p>
            <a:pPr lvl="1"/>
            <a:r>
              <a:rPr lang="en-US" dirty="0" err="1"/>
              <a:t>g</a:t>
            </a:r>
            <a:r>
              <a:rPr lang="en-US" dirty="0" err="1" smtClean="0"/>
              <a:t>it</a:t>
            </a:r>
            <a:r>
              <a:rPr lang="en-US" dirty="0" smtClean="0"/>
              <a:t> Status</a:t>
            </a:r>
          </a:p>
          <a:p>
            <a:pPr lvl="2"/>
            <a:r>
              <a:rPr lang="en-US" dirty="0" smtClean="0"/>
              <a:t>Handy for dealing with conflicts</a:t>
            </a:r>
          </a:p>
          <a:p>
            <a:pPr lvl="1"/>
            <a:endParaRPr lang="en-US" dirty="0" smtClean="0"/>
          </a:p>
        </p:txBody>
      </p:sp>
      <p:sp>
        <p:nvSpPr>
          <p:cNvPr id="4" name="Content Placeholder 3"/>
          <p:cNvSpPr>
            <a:spLocks noGrp="1"/>
          </p:cNvSpPr>
          <p:nvPr>
            <p:ph sz="half" idx="2"/>
          </p:nvPr>
        </p:nvSpPr>
        <p:spPr/>
        <p:txBody>
          <a:bodyPr/>
          <a:lstStyle/>
          <a:p>
            <a:r>
              <a:rPr lang="en-US" dirty="0" smtClean="0"/>
              <a:t>What They Do</a:t>
            </a:r>
          </a:p>
          <a:p>
            <a:pPr lvl="1"/>
            <a:r>
              <a:rPr lang="en-US" dirty="0" smtClean="0"/>
              <a:t>List all branches</a:t>
            </a:r>
          </a:p>
          <a:p>
            <a:pPr lvl="1"/>
            <a:r>
              <a:rPr lang="en-US" dirty="0" smtClean="0"/>
              <a:t>Creates a new branch</a:t>
            </a:r>
          </a:p>
          <a:p>
            <a:pPr lvl="1"/>
            <a:r>
              <a:rPr lang="en-US" sz="1600" dirty="0" smtClean="0"/>
              <a:t>Merges named branch to current  branch</a:t>
            </a:r>
          </a:p>
          <a:p>
            <a:pPr lvl="1"/>
            <a:r>
              <a:rPr lang="en-US" dirty="0" smtClean="0"/>
              <a:t>Shows status of current branch</a:t>
            </a:r>
          </a:p>
          <a:p>
            <a:pPr marL="365760" lvl="1" indent="0">
              <a:buNone/>
            </a:pPr>
            <a:endParaRPr lang="en-US" dirty="0"/>
          </a:p>
        </p:txBody>
      </p:sp>
    </p:spTree>
    <p:extLst>
      <p:ext uri="{BB962C8B-B14F-4D97-AF65-F5344CB8AC3E}">
        <p14:creationId xmlns:p14="http://schemas.microsoft.com/office/powerpoint/2010/main" val="146697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Dealing With Conflicts </a:t>
            </a:r>
            <a:endParaRPr lang="en-US" dirty="0"/>
          </a:p>
        </p:txBody>
      </p:sp>
      <p:sp>
        <p:nvSpPr>
          <p:cNvPr id="3" name="Content Placeholder 2"/>
          <p:cNvSpPr>
            <a:spLocks noGrp="1"/>
          </p:cNvSpPr>
          <p:nvPr>
            <p:ph sz="half" idx="1"/>
          </p:nvPr>
        </p:nvSpPr>
        <p:spPr>
          <a:xfrm>
            <a:off x="1524000" y="1825625"/>
            <a:ext cx="9144000" cy="4270375"/>
          </a:xfrm>
        </p:spPr>
        <p:txBody>
          <a:bodyPr/>
          <a:lstStyle/>
          <a:p>
            <a:r>
              <a:rPr lang="en-US" dirty="0" smtClean="0"/>
              <a:t>Some times if you edit the same line in a file as a team mate and attempt to merge </a:t>
            </a:r>
            <a:r>
              <a:rPr lang="en-US" dirty="0" err="1" smtClean="0"/>
              <a:t>git</a:t>
            </a:r>
            <a:r>
              <a:rPr lang="en-US" dirty="0" smtClean="0"/>
              <a:t> will not know what to do and fail to merge that file. When you see the failed to merge error, </a:t>
            </a:r>
            <a:r>
              <a:rPr lang="en-US" dirty="0" err="1" smtClean="0"/>
              <a:t>git</a:t>
            </a:r>
            <a:r>
              <a:rPr lang="en-US" dirty="0" smtClean="0"/>
              <a:t> status is your friend. You will have to manually fix the code before you can merge. </a:t>
            </a:r>
            <a:r>
              <a:rPr lang="en-US" dirty="0" err="1" smtClean="0"/>
              <a:t>Git</a:t>
            </a:r>
            <a:r>
              <a:rPr lang="en-US" dirty="0" smtClean="0"/>
              <a:t> will add</a:t>
            </a:r>
          </a:p>
          <a:p>
            <a:r>
              <a:rPr lang="en-US" sz="1050" dirty="0" smtClean="0"/>
              <a:t>&lt;&lt;&lt;&lt;&lt;&lt;&lt;&lt;&lt;&lt;&lt;&lt;&lt;&lt;&lt;&lt;</a:t>
            </a:r>
          </a:p>
          <a:p>
            <a:r>
              <a:rPr lang="en-US" sz="1050" dirty="0" smtClean="0"/>
              <a:t>&lt;Master Code&gt;</a:t>
            </a:r>
          </a:p>
          <a:p>
            <a:r>
              <a:rPr lang="en-US" sz="1050" dirty="0" smtClean="0"/>
              <a:t>===============</a:t>
            </a:r>
          </a:p>
          <a:p>
            <a:r>
              <a:rPr lang="en-US" sz="1050" dirty="0" smtClean="0"/>
              <a:t>&lt;branch code&gt;</a:t>
            </a:r>
          </a:p>
          <a:p>
            <a:r>
              <a:rPr lang="en-US" sz="1050" dirty="0" smtClean="0"/>
              <a:t>&gt;&gt;&gt;&gt;&gt;&gt;&gt;&gt;&gt;&gt;&gt;&gt;&gt;&gt;&gt;&gt;</a:t>
            </a:r>
          </a:p>
          <a:p>
            <a:r>
              <a:rPr lang="en-US" dirty="0" smtClean="0"/>
              <a:t>t0 your code to help you understand and fix where the conflict is at.</a:t>
            </a:r>
          </a:p>
          <a:p>
            <a:r>
              <a:rPr lang="en-US" dirty="0" smtClean="0"/>
              <a:t>These conflicts MUST be fixed before you can </a:t>
            </a:r>
            <a:r>
              <a:rPr lang="en-US" dirty="0" err="1" smtClean="0"/>
              <a:t>sucefuly</a:t>
            </a:r>
            <a:r>
              <a:rPr lang="en-US" dirty="0" smtClean="0"/>
              <a:t> merge your code!</a:t>
            </a:r>
            <a:endParaRPr lang="en-US" dirty="0"/>
          </a:p>
        </p:txBody>
      </p:sp>
    </p:spTree>
    <p:extLst>
      <p:ext uri="{BB962C8B-B14F-4D97-AF65-F5344CB8AC3E}">
        <p14:creationId xmlns:p14="http://schemas.microsoft.com/office/powerpoint/2010/main" val="252498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Fast-Forward Merge </a:t>
            </a:r>
          </a:p>
        </p:txBody>
      </p:sp>
      <p:sp>
        <p:nvSpPr>
          <p:cNvPr id="3" name="Content Placeholder 2"/>
          <p:cNvSpPr>
            <a:spLocks noGrp="1"/>
          </p:cNvSpPr>
          <p:nvPr>
            <p:ph idx="1"/>
          </p:nvPr>
        </p:nvSpPr>
        <p:spPr>
          <a:xfrm>
            <a:off x="3695700" y="1905000"/>
            <a:ext cx="4800600" cy="4267200"/>
          </a:xfrm>
        </p:spPr>
        <p:txBody>
          <a:bodyPr/>
          <a:lstStyle/>
          <a:p>
            <a:r>
              <a:rPr lang="en-US" dirty="0" smtClean="0"/>
              <a:t>Occur </a:t>
            </a:r>
            <a:r>
              <a:rPr lang="en-US" dirty="0"/>
              <a:t>when there is a linear path from the current branch tip to the target branch. Instead of “actually” merging the branches, all </a:t>
            </a:r>
            <a:r>
              <a:rPr lang="en-US" dirty="0" err="1"/>
              <a:t>Git</a:t>
            </a:r>
            <a:r>
              <a:rPr lang="en-US" dirty="0"/>
              <a:t> has to do to integrate the histories is move </a:t>
            </a:r>
            <a:r>
              <a:rPr lang="en-US" dirty="0" smtClean="0"/>
              <a:t>the </a:t>
            </a:r>
            <a:r>
              <a:rPr lang="en-US" dirty="0"/>
              <a:t>current branch tip up to the target branch tip. This effectively combines the histories, since all of the commits reachable from the target branch are now available through the current one</a:t>
            </a:r>
            <a:r>
              <a:rPr lang="en-US" dirty="0" smtClean="0"/>
              <a:t>.</a:t>
            </a:r>
          </a:p>
          <a:p>
            <a:r>
              <a:rPr lang="en-US" dirty="0"/>
              <a:t>However, a fast-forward merge is not possible if the branches have diverged.</a:t>
            </a:r>
          </a:p>
        </p:txBody>
      </p:sp>
    </p:spTree>
    <p:extLst>
      <p:ext uri="{BB962C8B-B14F-4D97-AF65-F5344CB8AC3E}">
        <p14:creationId xmlns:p14="http://schemas.microsoft.com/office/powerpoint/2010/main" val="367433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3-Way </a:t>
            </a:r>
            <a:r>
              <a:rPr lang="en-US" sz="6600" dirty="0"/>
              <a:t>M</a:t>
            </a:r>
            <a:r>
              <a:rPr lang="en-US" sz="6600" dirty="0" smtClean="0"/>
              <a:t>erge</a:t>
            </a:r>
            <a:endParaRPr lang="en-US" sz="6600" dirty="0"/>
          </a:p>
        </p:txBody>
      </p:sp>
      <p:sp>
        <p:nvSpPr>
          <p:cNvPr id="3" name="Content Placeholder 2"/>
          <p:cNvSpPr>
            <a:spLocks noGrp="1"/>
          </p:cNvSpPr>
          <p:nvPr>
            <p:ph idx="1"/>
          </p:nvPr>
        </p:nvSpPr>
        <p:spPr>
          <a:xfrm>
            <a:off x="3924300" y="1981200"/>
            <a:ext cx="4343400" cy="4267200"/>
          </a:xfrm>
        </p:spPr>
        <p:txBody>
          <a:bodyPr/>
          <a:lstStyle/>
          <a:p>
            <a:r>
              <a:rPr lang="en-US" dirty="0"/>
              <a:t>3-way merges use a dedicated commit to tie together the two histories. The nomenclature comes from the fact that </a:t>
            </a:r>
            <a:r>
              <a:rPr lang="en-US" dirty="0" err="1"/>
              <a:t>Git</a:t>
            </a:r>
            <a:r>
              <a:rPr lang="en-US" dirty="0"/>
              <a:t> uses three commits to generate the merge commit: the two branch tips and their common ancestor.</a:t>
            </a:r>
          </a:p>
        </p:txBody>
      </p:sp>
    </p:spTree>
    <p:extLst>
      <p:ext uri="{BB962C8B-B14F-4D97-AF65-F5344CB8AC3E}">
        <p14:creationId xmlns:p14="http://schemas.microsoft.com/office/powerpoint/2010/main" val="333730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145</TotalTime>
  <Words>690</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Consolas</vt:lpstr>
      <vt:lpstr>Tech Computer 16x9</vt:lpstr>
      <vt:lpstr>GIT HUB Branching &amp; Merging</vt:lpstr>
      <vt:lpstr>Basic Git Commands</vt:lpstr>
      <vt:lpstr>GIT BRANCH</vt:lpstr>
      <vt:lpstr>Git Branchy</vt:lpstr>
      <vt:lpstr>GIT Merge</vt:lpstr>
      <vt:lpstr>Git Mergey</vt:lpstr>
      <vt:lpstr>Dealing With Conflicts </vt:lpstr>
      <vt:lpstr>Fast-Forward Merge </vt:lpstr>
      <vt:lpstr>3-Way Merge</vt:lpstr>
      <vt:lpstr>Now Try it yourself!</vt:lpstr>
    </vt:vector>
  </TitlesOfParts>
  <Company>Ozarks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Branching &amp; Merging</dc:title>
  <dc:creator>EVANS, ASHLEY N.</dc:creator>
  <cp:lastModifiedBy>BOWDEN, KALIN S.</cp:lastModifiedBy>
  <cp:revision>24</cp:revision>
  <dcterms:created xsi:type="dcterms:W3CDTF">2017-09-25T14:58:20Z</dcterms:created>
  <dcterms:modified xsi:type="dcterms:W3CDTF">2017-09-26T20:57:43Z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