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8"/>
  </p:notesMasterIdLst>
  <p:sldIdLst>
    <p:sldId id="257"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60" r:id="rId18"/>
    <p:sldId id="261" r:id="rId19"/>
    <p:sldId id="271" r:id="rId20"/>
    <p:sldId id="272" r:id="rId21"/>
    <p:sldId id="263" r:id="rId22"/>
    <p:sldId id="262" r:id="rId23"/>
    <p:sldId id="265" r:id="rId24"/>
    <p:sldId id="267" r:id="rId25"/>
    <p:sldId id="268" r:id="rId26"/>
    <p:sldId id="269" r:id="rId27"/>
    <p:sldId id="270" r:id="rId28"/>
    <p:sldId id="264" r:id="rId29"/>
    <p:sldId id="273" r:id="rId30"/>
    <p:sldId id="274" r:id="rId31"/>
    <p:sldId id="277" r:id="rId32"/>
    <p:sldId id="278" r:id="rId33"/>
    <p:sldId id="279" r:id="rId34"/>
    <p:sldId id="280" r:id="rId35"/>
    <p:sldId id="282" r:id="rId36"/>
    <p:sldId id="283" r:id="rId37"/>
    <p:sldId id="284" r:id="rId38"/>
    <p:sldId id="285" r:id="rId39"/>
    <p:sldId id="286" r:id="rId40"/>
    <p:sldId id="290" r:id="rId41"/>
    <p:sldId id="288" r:id="rId42"/>
    <p:sldId id="289" r:id="rId43"/>
    <p:sldId id="291" r:id="rId44"/>
    <p:sldId id="292" r:id="rId45"/>
    <p:sldId id="293" r:id="rId46"/>
    <p:sldId id="29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074" autoAdjust="0"/>
  </p:normalViewPr>
  <p:slideViewPr>
    <p:cSldViewPr snapToGrid="0">
      <p:cViewPr varScale="1">
        <p:scale>
          <a:sx n="76" d="100"/>
          <a:sy n="76"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ailman.nanog.org/pipermail/nanog/2011-February/032107.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Inline style Sheets are difficult to modify</a:t>
            </a:r>
          </a:p>
          <a:p>
            <a:pPr eaLnBrk="1" hangingPunct="1"/>
            <a:endParaRPr lang="en-US" altLang="en-US" dirty="0" smtClean="0"/>
          </a:p>
          <a:p>
            <a:pPr eaLnBrk="1" hangingPunct="1"/>
            <a:r>
              <a:rPr lang="en-US" altLang="en-US" dirty="0" smtClean="0"/>
              <a:t>Solution is an </a:t>
            </a:r>
            <a:r>
              <a:rPr lang="en-US" altLang="en-US" b="1" dirty="0" smtClean="0"/>
              <a:t>Internal style Sheet</a:t>
            </a:r>
          </a:p>
          <a:p>
            <a:pPr eaLnBrk="1" hangingPunct="1"/>
            <a:endParaRPr lang="en-US" altLang="en-US" dirty="0" smtClean="0"/>
          </a:p>
          <a:p>
            <a:pPr eaLnBrk="1" hangingPunct="1"/>
            <a:r>
              <a:rPr lang="en-US" altLang="en-US" dirty="0" smtClean="0"/>
              <a:t>An internal style sheet should be used when a single document has a unique style. </a:t>
            </a:r>
          </a:p>
          <a:p>
            <a:pPr eaLnBrk="1" hangingPunct="1"/>
            <a:endParaRPr lang="en-US" altLang="en-US" dirty="0" smtClean="0"/>
          </a:p>
          <a:p>
            <a:pPr eaLnBrk="1" hangingPunct="1"/>
            <a:r>
              <a:rPr lang="en-US" altLang="en-US" dirty="0" smtClean="0"/>
              <a:t>You define internal styles in the head section of an HTML page, inside the &lt;style&gt; tag, like this:</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34</a:t>
            </a:fld>
            <a:endParaRPr lang="en-US"/>
          </a:p>
        </p:txBody>
      </p:sp>
    </p:spTree>
    <p:extLst>
      <p:ext uri="{BB962C8B-B14F-4D97-AF65-F5344CB8AC3E}">
        <p14:creationId xmlns:p14="http://schemas.microsoft.com/office/powerpoint/2010/main" val="118531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37</a:t>
            </a:fld>
            <a:endParaRPr lang="en-US"/>
          </a:p>
        </p:txBody>
      </p:sp>
    </p:spTree>
    <p:extLst>
      <p:ext uri="{BB962C8B-B14F-4D97-AF65-F5344CB8AC3E}">
        <p14:creationId xmlns:p14="http://schemas.microsoft.com/office/powerpoint/2010/main" val="4243905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IIT has it own intranet – HR systems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853ABC-879B-4C5E-97E7-9FA84A30E74C}" type="slidenum">
              <a:rPr lang="en-US" altLang="ja-JP" b="0" smtClean="0">
                <a:latin typeface="Arial" panose="020B0604020202020204" pitchFamily="34" charset="0"/>
              </a:rPr>
              <a:pPr/>
              <a:t>3</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47521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To send data through internet -&gt; you need to have an address</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EF7786-2D21-4B6C-9A3A-9475466AD251}" type="slidenum">
              <a:rPr lang="en-US" altLang="ja-JP" b="0" smtClean="0">
                <a:latin typeface="Arial" panose="020B0604020202020204" pitchFamily="34" charset="0"/>
              </a:rPr>
              <a:pPr/>
              <a:t>6</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124329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Internet has run out of Internet addresses... sort of. Perhaps you've heard the news: the last blocks of IPv4 Internet addresses </a:t>
            </a:r>
            <a:r>
              <a:rPr lang="en-US" altLang="en-US" smtClean="0">
                <a:latin typeface="Arial" panose="020B0604020202020204" pitchFamily="34" charset="0"/>
                <a:hlinkClick r:id="rId3"/>
              </a:rPr>
              <a:t>have been allocated</a:t>
            </a:r>
            <a:r>
              <a:rPr lang="en-US" altLang="en-US" smtClean="0">
                <a:latin typeface="Arial" panose="020B0604020202020204" pitchFamily="34" charset="0"/>
              </a:rPr>
              <a:t>.</a:t>
            </a:r>
          </a:p>
          <a:p>
            <a:endParaRPr lang="en-US" altLang="en-US" smtClean="0">
              <a:latin typeface="Arial" panose="020B0604020202020204" pitchFamily="34" charset="0"/>
            </a:endParaRPr>
          </a:p>
          <a:p>
            <a:r>
              <a:rPr lang="en-US" altLang="en-US" smtClean="0">
                <a:latin typeface="Arial" panose="020B0604020202020204" pitchFamily="34" charset="0"/>
              </a:rPr>
              <a:t>The transition from IPv4 to IPv6 is likely to be rough, though. Most people are unfamiliar with IPv4 and IPv6, much less the potential impact the switch to IPv6 may have on their lives.</a:t>
            </a:r>
          </a:p>
          <a:p>
            <a:endParaRPr lang="en-US" altLang="en-US" smtClean="0">
              <a:latin typeface="Arial" panose="020B0604020202020204" pitchFamily="34" charset="0"/>
            </a:endParaRPr>
          </a:p>
          <a:p>
            <a:r>
              <a:rPr lang="en-US" altLang="en-US" smtClean="0">
                <a:latin typeface="Arial" panose="020B0604020202020204" pitchFamily="34" charset="0"/>
              </a:rPr>
              <a:t>IP – interner protocol</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BE0170-0A9A-46F7-9445-F04FCA9FFB97}" type="slidenum">
              <a:rPr lang="en-US" altLang="ja-JP" b="0" smtClean="0">
                <a:latin typeface="Arial" panose="020B0604020202020204" pitchFamily="34" charset="0"/>
              </a:rPr>
              <a:pPr/>
              <a:t>7</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290199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latin typeface="Arial" panose="020B0604020202020204" pitchFamily="34" charset="0"/>
              </a:rPr>
              <a:t>Organizational Hierarchy</a:t>
            </a:r>
            <a:endParaRPr lang="en-US" altLang="en-US" dirty="0" smtClean="0">
              <a:latin typeface="Arial" panose="020B0604020202020204" pitchFamily="34" charset="0"/>
            </a:endParaRPr>
          </a:p>
          <a:p>
            <a:r>
              <a:rPr lang="en-US" altLang="en-US" b="1" dirty="0" smtClean="0">
                <a:latin typeface="Arial" panose="020B0604020202020204" pitchFamily="34" charset="0"/>
              </a:rPr>
              <a:t>Domain                                    Purpose</a:t>
            </a:r>
            <a:endParaRPr lang="en-US" altLang="en-US" dirty="0" smtClean="0">
              <a:latin typeface="Arial" panose="020B0604020202020204" pitchFamily="34" charset="0"/>
            </a:endParaRPr>
          </a:p>
          <a:p>
            <a:r>
              <a:rPr lang="en-US" altLang="en-US" dirty="0" smtClean="0">
                <a:latin typeface="Arial" panose="020B0604020202020204" pitchFamily="34" charset="0"/>
              </a:rPr>
              <a:t>com                                         Commercial organizations</a:t>
            </a:r>
          </a:p>
          <a:p>
            <a:r>
              <a:rPr lang="en-US" altLang="en-US" dirty="0" err="1" smtClean="0">
                <a:latin typeface="Arial" panose="020B0604020202020204" pitchFamily="34" charset="0"/>
              </a:rPr>
              <a:t>edu</a:t>
            </a:r>
            <a:r>
              <a:rPr lang="en-US" altLang="en-US" dirty="0" smtClean="0">
                <a:latin typeface="Arial" panose="020B0604020202020204" pitchFamily="34" charset="0"/>
              </a:rPr>
              <a:t>                                          Educational institutions</a:t>
            </a:r>
          </a:p>
          <a:p>
            <a:r>
              <a:rPr lang="en-US" altLang="en-US" dirty="0" err="1" smtClean="0">
                <a:latin typeface="Arial" panose="020B0604020202020204" pitchFamily="34" charset="0"/>
              </a:rPr>
              <a:t>gov</a:t>
            </a:r>
            <a:r>
              <a:rPr lang="en-US" altLang="en-US" dirty="0" smtClean="0">
                <a:latin typeface="Arial" panose="020B0604020202020204" pitchFamily="34" charset="0"/>
              </a:rPr>
              <a:t>                                           Government institutions</a:t>
            </a:r>
          </a:p>
          <a:p>
            <a:r>
              <a:rPr lang="en-US" altLang="en-US" dirty="0" smtClean="0">
                <a:latin typeface="Arial" panose="020B0604020202020204" pitchFamily="34" charset="0"/>
              </a:rPr>
              <a:t>mil                                           Military groups</a:t>
            </a:r>
          </a:p>
          <a:p>
            <a:r>
              <a:rPr lang="en-US" altLang="en-US" dirty="0" smtClean="0">
                <a:latin typeface="Arial" panose="020B0604020202020204" pitchFamily="34" charset="0"/>
              </a:rPr>
              <a:t>net                                           Major network support centers</a:t>
            </a:r>
          </a:p>
          <a:p>
            <a:r>
              <a:rPr lang="en-US" altLang="en-US" dirty="0" smtClean="0">
                <a:latin typeface="Arial" panose="020B0604020202020204" pitchFamily="34" charset="0"/>
              </a:rPr>
              <a:t>org                                           Nonprofit organizations and others</a:t>
            </a:r>
          </a:p>
          <a:p>
            <a:r>
              <a:rPr lang="en-US" altLang="en-US" dirty="0" err="1" smtClean="0">
                <a:latin typeface="Arial" panose="020B0604020202020204" pitchFamily="34" charset="0"/>
              </a:rPr>
              <a:t>int</a:t>
            </a:r>
            <a:r>
              <a:rPr lang="en-US" altLang="en-US" dirty="0" smtClean="0">
                <a:latin typeface="Arial" panose="020B0604020202020204" pitchFamily="34" charset="0"/>
              </a:rPr>
              <a:t>                                            International organizations</a:t>
            </a:r>
          </a:p>
          <a:p>
            <a:r>
              <a:rPr lang="en-US" altLang="en-US" dirty="0" smtClean="0">
                <a:latin typeface="Arial" panose="020B0604020202020204" pitchFamily="34" charset="0"/>
              </a:rPr>
              <a:t> </a:t>
            </a:r>
          </a:p>
          <a:p>
            <a:r>
              <a:rPr lang="en-US" altLang="en-US" dirty="0" smtClean="0">
                <a:latin typeface="Arial" panose="020B0604020202020204" pitchFamily="34" charset="0"/>
              </a:rPr>
              <a:t> </a:t>
            </a:r>
          </a:p>
          <a:p>
            <a:r>
              <a:rPr lang="en-US" altLang="en-US" b="1" dirty="0" smtClean="0">
                <a:latin typeface="Arial" panose="020B0604020202020204" pitchFamily="34" charset="0"/>
              </a:rPr>
              <a:t>Geographic hierarchy</a:t>
            </a:r>
            <a:endParaRPr lang="en-US" altLang="en-US" dirty="0" smtClean="0">
              <a:latin typeface="Arial" panose="020B0604020202020204" pitchFamily="34" charset="0"/>
            </a:endParaRPr>
          </a:p>
          <a:p>
            <a:r>
              <a:rPr lang="en-US" altLang="en-US" dirty="0" smtClean="0">
                <a:latin typeface="Arial" panose="020B0604020202020204" pitchFamily="34" charset="0"/>
              </a:rPr>
              <a:t>In the geographic hierarchy, each country is assigned with two letter codes. These codes are used to identify countries.</a:t>
            </a:r>
          </a:p>
          <a:p>
            <a:r>
              <a:rPr lang="en-US" altLang="en-US" dirty="0" smtClean="0">
                <a:latin typeface="Arial" panose="020B0604020202020204" pitchFamily="34" charset="0"/>
              </a:rPr>
              <a:t>For example, take the domain name </a:t>
            </a:r>
            <a:r>
              <a:rPr lang="en-US" altLang="en-US" b="1" i="1" dirty="0" smtClean="0">
                <a:latin typeface="Arial" panose="020B0604020202020204" pitchFamily="34" charset="0"/>
              </a:rPr>
              <a:t>images.google.com</a:t>
            </a:r>
            <a:endParaRPr lang="en-US" altLang="en-US" dirty="0" smtClean="0">
              <a:latin typeface="Arial" panose="020B0604020202020204" pitchFamily="34" charset="0"/>
            </a:endParaRPr>
          </a:p>
          <a:p>
            <a:r>
              <a:rPr lang="en-US" altLang="en-US" dirty="0" smtClean="0">
                <a:latin typeface="Arial" panose="020B0604020202020204" pitchFamily="34" charset="0"/>
              </a:rPr>
              <a:t>Here, the “.com” is the top-level domain. It is called as </a:t>
            </a:r>
            <a:r>
              <a:rPr lang="en-US" altLang="en-US" dirty="0" err="1" smtClean="0">
                <a:latin typeface="Arial" panose="020B0604020202020204" pitchFamily="34" charset="0"/>
              </a:rPr>
              <a:t>tld</a:t>
            </a:r>
            <a:r>
              <a:rPr lang="en-US" altLang="en-US" dirty="0" smtClean="0">
                <a:latin typeface="Arial" panose="020B0604020202020204" pitchFamily="34" charset="0"/>
              </a:rPr>
              <a:t> in short. This is the next component in the DNS hierarchy. A TLD can have many domains under it. For example, a .com </a:t>
            </a:r>
            <a:r>
              <a:rPr lang="en-US" altLang="en-US" dirty="0" err="1" smtClean="0">
                <a:latin typeface="Arial" panose="020B0604020202020204" pitchFamily="34" charset="0"/>
              </a:rPr>
              <a:t>tld</a:t>
            </a:r>
            <a:r>
              <a:rPr lang="en-US" altLang="en-US" dirty="0" smtClean="0">
                <a:latin typeface="Arial" panose="020B0604020202020204" pitchFamily="34" charset="0"/>
              </a:rPr>
              <a:t> can have linux.com, centos.com, ubuntu.com, etc.</a:t>
            </a:r>
          </a:p>
          <a:p>
            <a:r>
              <a:rPr lang="en-US" altLang="en-US" dirty="0" smtClean="0">
                <a:latin typeface="Arial" panose="020B0604020202020204" pitchFamily="34" charset="0"/>
              </a:rPr>
              <a:t>Sometimes, there is a second level hierarchy to a </a:t>
            </a:r>
            <a:r>
              <a:rPr lang="en-US" altLang="en-US" dirty="0" err="1" smtClean="0">
                <a:latin typeface="Arial" panose="020B0604020202020204" pitchFamily="34" charset="0"/>
              </a:rPr>
              <a:t>tld</a:t>
            </a:r>
            <a:r>
              <a:rPr lang="en-US" altLang="en-US" dirty="0" smtClean="0">
                <a:latin typeface="Arial" panose="020B0604020202020204" pitchFamily="34" charset="0"/>
              </a:rPr>
              <a:t>. They deal with the type of entity intended to register an SLD under it. For example, for the .</a:t>
            </a:r>
            <a:r>
              <a:rPr lang="en-US" altLang="en-US" dirty="0" err="1" smtClean="0">
                <a:latin typeface="Arial" panose="020B0604020202020204" pitchFamily="34" charset="0"/>
              </a:rPr>
              <a:t>uk</a:t>
            </a:r>
            <a:r>
              <a:rPr lang="en-US" altLang="en-US" dirty="0" smtClean="0">
                <a:latin typeface="Arial" panose="020B0604020202020204" pitchFamily="34" charset="0"/>
              </a:rPr>
              <a:t> </a:t>
            </a:r>
            <a:r>
              <a:rPr lang="en-US" altLang="en-US" dirty="0" err="1" smtClean="0">
                <a:latin typeface="Arial" panose="020B0604020202020204" pitchFamily="34" charset="0"/>
              </a:rPr>
              <a:t>tld</a:t>
            </a:r>
            <a:r>
              <a:rPr lang="en-US" altLang="en-US" dirty="0" smtClean="0">
                <a:latin typeface="Arial" panose="020B0604020202020204" pitchFamily="34" charset="0"/>
              </a:rPr>
              <a:t>, a college or other academic institution would register under the .ac.uk </a:t>
            </a:r>
            <a:r>
              <a:rPr lang="en-US" altLang="en-US" dirty="0" err="1" smtClean="0">
                <a:latin typeface="Arial" panose="020B0604020202020204" pitchFamily="34" charset="0"/>
              </a:rPr>
              <a:t>ccSLD</a:t>
            </a:r>
            <a:r>
              <a:rPr lang="en-US" altLang="en-US" dirty="0" smtClean="0">
                <a:latin typeface="Arial" panose="020B0604020202020204" pitchFamily="34" charset="0"/>
              </a:rPr>
              <a:t>, while companies would register under .co.uk.</a:t>
            </a:r>
          </a:p>
          <a:p>
            <a:r>
              <a:rPr lang="en-US" altLang="en-US" dirty="0" smtClean="0">
                <a:latin typeface="Arial" panose="020B0604020202020204" pitchFamily="34" charset="0"/>
              </a:rPr>
              <a:t> </a:t>
            </a:r>
          </a:p>
          <a:p>
            <a:endParaRPr lang="en-US" altLang="en-US" dirty="0" smtClean="0">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C3A2C7-6B96-4334-81C9-CC6A5089016B}" type="slidenum">
              <a:rPr lang="en-US" altLang="ja-JP" b="0" smtClean="0">
                <a:latin typeface="Arial" panose="020B0604020202020204" pitchFamily="34" charset="0"/>
              </a:rPr>
              <a:pPr/>
              <a:t>9</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422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URI stands for uniform resource </a:t>
            </a:r>
            <a:r>
              <a:rPr lang="en-US" altLang="en-US" b="1" dirty="0" smtClean="0">
                <a:latin typeface="Arial" panose="020B0604020202020204" pitchFamily="34" charset="0"/>
              </a:rPr>
              <a:t>identifier</a:t>
            </a:r>
            <a:r>
              <a:rPr lang="en-US" altLang="en-US" dirty="0" smtClean="0">
                <a:latin typeface="Arial" panose="020B0604020202020204" pitchFamily="34" charset="0"/>
              </a:rPr>
              <a:t> and URL stands for uniform resource </a:t>
            </a:r>
            <a:r>
              <a:rPr lang="en-US" altLang="en-US" b="1" dirty="0" smtClean="0">
                <a:latin typeface="Arial" panose="020B0604020202020204" pitchFamily="34" charset="0"/>
              </a:rPr>
              <a:t>locator</a:t>
            </a:r>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dirty="0" smtClean="0">
                <a:latin typeface="Arial" panose="020B0604020202020204" pitchFamily="34" charset="0"/>
              </a:rPr>
              <a:t>URLs are a subset of URIs. That means all URLs are URIs. It doesn't work the opposite way though.</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00C106-EC69-4A99-821A-CE0F17A60141}" type="slidenum">
              <a:rPr lang="en-US" altLang="ja-JP" b="0" smtClean="0">
                <a:latin typeface="Arial" panose="020B0604020202020204" pitchFamily="34" charset="0"/>
              </a:rPr>
              <a:pPr/>
              <a:t>12</a:t>
            </a:fld>
            <a:endParaRPr lang="en-US" altLang="ja-JP" b="0" smtClean="0">
              <a:latin typeface="Arial" panose="020B0604020202020204" pitchFamily="34" charset="0"/>
            </a:endParaRPr>
          </a:p>
        </p:txBody>
      </p:sp>
    </p:spTree>
    <p:extLst>
      <p:ext uri="{BB962C8B-B14F-4D97-AF65-F5344CB8AC3E}">
        <p14:creationId xmlns:p14="http://schemas.microsoft.com/office/powerpoint/2010/main" val="140240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XHTML is HTML written as XML.</a:t>
            </a:r>
          </a:p>
          <a:p>
            <a:r>
              <a:rPr lang="en-US" altLang="en-US" dirty="0" smtClean="0"/>
              <a:t>What Is XHTML?</a:t>
            </a:r>
          </a:p>
          <a:p>
            <a:r>
              <a:rPr lang="en-US" altLang="en-US" dirty="0" smtClean="0"/>
              <a:t>XHTML stands for </a:t>
            </a:r>
            <a:r>
              <a:rPr lang="en-US" altLang="en-US" dirty="0" err="1" smtClean="0"/>
              <a:t>E</a:t>
            </a:r>
            <a:r>
              <a:rPr lang="en-US" altLang="en-US" b="1" dirty="0" err="1" smtClean="0"/>
              <a:t>X</a:t>
            </a:r>
            <a:r>
              <a:rPr lang="en-US" altLang="en-US" dirty="0" err="1" smtClean="0"/>
              <a:t>tensible</a:t>
            </a:r>
            <a:r>
              <a:rPr lang="en-US" altLang="en-US" dirty="0" smtClean="0"/>
              <a:t> </a:t>
            </a:r>
            <a:r>
              <a:rPr lang="en-US" altLang="en-US" b="1" dirty="0" err="1" smtClean="0"/>
              <a:t>H</a:t>
            </a:r>
            <a:r>
              <a:rPr lang="en-US" altLang="en-US" dirty="0" err="1" smtClean="0"/>
              <a:t>yper</a:t>
            </a:r>
            <a:r>
              <a:rPr lang="en-US" altLang="en-US" b="1" dirty="0" err="1" smtClean="0"/>
              <a:t>T</a:t>
            </a:r>
            <a:r>
              <a:rPr lang="en-US" altLang="en-US" dirty="0" err="1" smtClean="0"/>
              <a:t>ext</a:t>
            </a:r>
            <a:r>
              <a:rPr lang="en-US" altLang="en-US" dirty="0" smtClean="0"/>
              <a:t> </a:t>
            </a:r>
            <a:r>
              <a:rPr lang="en-US" altLang="en-US" b="1" dirty="0" smtClean="0"/>
              <a:t>M</a:t>
            </a:r>
            <a:r>
              <a:rPr lang="en-US" altLang="en-US" dirty="0" smtClean="0"/>
              <a:t>arkup </a:t>
            </a:r>
            <a:r>
              <a:rPr lang="en-US" altLang="en-US" b="1" dirty="0" smtClean="0"/>
              <a:t>L</a:t>
            </a:r>
            <a:r>
              <a:rPr lang="en-US" altLang="en-US" dirty="0" smtClean="0"/>
              <a:t>anguage</a:t>
            </a:r>
          </a:p>
          <a:p>
            <a:pPr eaLnBrk="1" hangingPunct="1"/>
            <a:endParaRPr lang="en-US" altLang="en-US" dirty="0" smtClean="0"/>
          </a:p>
        </p:txBody>
      </p:sp>
    </p:spTree>
    <p:extLst>
      <p:ext uri="{BB962C8B-B14F-4D97-AF65-F5344CB8AC3E}">
        <p14:creationId xmlns:p14="http://schemas.microsoft.com/office/powerpoint/2010/main" val="291003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18386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224C26-A979-4478-A6CF-A726184E18BD}" type="slidenum">
              <a:rPr lang="en-US" altLang="en-US" smtClean="0"/>
              <a:pPr/>
              <a:t>29</a:t>
            </a:fld>
            <a:endParaRPr lang="en-US" altLang="en-US" smtClean="0"/>
          </a:p>
        </p:txBody>
      </p:sp>
    </p:spTree>
    <p:extLst>
      <p:ext uri="{BB962C8B-B14F-4D97-AF65-F5344CB8AC3E}">
        <p14:creationId xmlns:p14="http://schemas.microsoft.com/office/powerpoint/2010/main" val="2191712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2/5/2022</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2/5/2022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2/5/2022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2/5/2022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2/5/2022</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2/5/2022</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2/5/2022</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2/5/2022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2/5/2022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eopearl.com/internet-web-technologies/module4/uniform-resource-locator.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w3schools.com/browsers/defaul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mparison_of_web_server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apache.org/" TargetMode="External"/><Relationship Id="rId7" Type="http://schemas.openxmlformats.org/officeDocument/2006/relationships/image" Target="../media/image10.png"/><Relationship Id="rId2" Type="http://schemas.openxmlformats.org/officeDocument/2006/relationships/hyperlink" Target="http://www.iis.net/"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lassfish.dev.java.net/" TargetMode="External"/><Relationship Id="rId4" Type="http://schemas.openxmlformats.org/officeDocument/2006/relationships/hyperlink" Target="http://tomcat.apache.org/" TargetMode="Externa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p:txBody>
          <a:bodyPr>
            <a:noAutofit/>
          </a:bodyPr>
          <a:lstStyle/>
          <a:p>
            <a:r>
              <a:rPr lang="en-GB" sz="3500" dirty="0"/>
              <a:t>Introduction </a:t>
            </a:r>
            <a:r>
              <a:rPr lang="en-GB" sz="3500" dirty="0" smtClean="0"/>
              <a:t>Web Technologies and HTML, CSS &amp; </a:t>
            </a:r>
            <a:r>
              <a:rPr lang="en-GB" sz="3500" dirty="0" err="1" smtClean="0"/>
              <a:t>Colors</a:t>
            </a:r>
            <a:endParaRPr lang="en-GB" sz="3500" dirty="0" smtClean="0"/>
          </a:p>
          <a:p>
            <a:r>
              <a:rPr lang="en-GB" sz="2000" dirty="0" smtClean="0">
                <a:solidFill>
                  <a:schemeClr val="dk1"/>
                </a:solidFill>
              </a:rPr>
              <a:t>Week </a:t>
            </a:r>
            <a:r>
              <a:rPr lang="en-GB" sz="2000" dirty="0">
                <a:solidFill>
                  <a:schemeClr val="dk1"/>
                </a:solidFill>
              </a:rPr>
              <a:t>1</a:t>
            </a: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a:defRPr/>
            </a:pPr>
            <a:r>
              <a:rPr lang="en-US" altLang="ja-JP" dirty="0"/>
              <a:t>Domain Name System</a:t>
            </a:r>
            <a:endParaRPr lang="ja-JP" altLang="en-US" dirty="0"/>
          </a:p>
        </p:txBody>
      </p:sp>
      <p:sp>
        <p:nvSpPr>
          <p:cNvPr id="32771" name="Content Placeholder 2"/>
          <p:cNvSpPr>
            <a:spLocks noGrp="1"/>
          </p:cNvSpPr>
          <p:nvPr>
            <p:ph idx="1"/>
          </p:nvPr>
        </p:nvSpPr>
        <p:spPr>
          <a:xfrm>
            <a:off x="1825625" y="1681164"/>
            <a:ext cx="8504238" cy="1406525"/>
          </a:xfrm>
          <a:solidFill>
            <a:srgbClr val="FFC000"/>
          </a:solidFill>
        </p:spPr>
        <p:txBody>
          <a:bodyPr/>
          <a:lstStyle/>
          <a:p>
            <a:pPr eaLnBrk="1" hangingPunct="1"/>
            <a:r>
              <a:rPr lang="en-US" altLang="ja-JP" smtClean="0">
                <a:solidFill>
                  <a:srgbClr val="71481C"/>
                </a:solidFill>
                <a:cs typeface="Arial" panose="020B0604020202020204" pitchFamily="34" charset="0"/>
              </a:rPr>
              <a:t>Domain Name System (DNS) is a database system that translates a computer's fully qualified domain name into an IP address.</a:t>
            </a:r>
          </a:p>
          <a:p>
            <a:pPr eaLnBrk="1" hangingPunct="1">
              <a:buFont typeface="Wingdings 2" panose="05020102010507070707" pitchFamily="18" charset="2"/>
              <a:buNone/>
            </a:pPr>
            <a:endParaRPr kumimoji="1" lang="en-US" altLang="ja-JP" smtClean="0">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None/>
            </a:pPr>
            <a:endParaRPr kumimoji="1" lang="ja-JP" altLang="en-US" smtClean="0">
              <a:solidFill>
                <a:srgbClr val="71481C"/>
              </a:solidFill>
              <a:latin typeface="Arial Unicode MS" panose="020B0604020202020204" pitchFamily="34" charset="-128"/>
              <a:cs typeface="Arial" panose="020B0604020202020204" pitchFamily="34" charset="0"/>
            </a:endParaRPr>
          </a:p>
        </p:txBody>
      </p:sp>
      <p:grpSp>
        <p:nvGrpSpPr>
          <p:cNvPr id="2" name="Group 8"/>
          <p:cNvGrpSpPr>
            <a:grpSpLocks/>
          </p:cNvGrpSpPr>
          <p:nvPr/>
        </p:nvGrpSpPr>
        <p:grpSpPr bwMode="auto">
          <a:xfrm>
            <a:off x="1828800" y="3657601"/>
            <a:ext cx="8496300" cy="646113"/>
            <a:chOff x="266700" y="3848100"/>
            <a:chExt cx="8496300" cy="646331"/>
          </a:xfrm>
        </p:grpSpPr>
        <p:sp>
          <p:nvSpPr>
            <p:cNvPr id="6" name="TextBox 5"/>
            <p:cNvSpPr txBox="1"/>
            <p:nvPr/>
          </p:nvSpPr>
          <p:spPr>
            <a:xfrm>
              <a:off x="266700" y="3886200"/>
              <a:ext cx="3771900" cy="523220"/>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defRPr/>
              </a:pPr>
              <a:r>
                <a:rPr kumimoji="1" lang="en-US" altLang="ja-JP"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www.amazon.com</a:t>
              </a:r>
              <a:endParaRPr kumimoji="1" lang="ja-JP" altLang="en-US"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ight Arrow 6"/>
            <p:cNvSpPr/>
            <p:nvPr/>
          </p:nvSpPr>
          <p:spPr>
            <a:xfrm>
              <a:off x="4267200" y="3962439"/>
              <a:ext cx="762000"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Box 7"/>
            <p:cNvSpPr txBox="1"/>
            <p:nvPr/>
          </p:nvSpPr>
          <p:spPr>
            <a:xfrm>
              <a:off x="5105400" y="3848100"/>
              <a:ext cx="3657600" cy="64633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defRPr/>
              </a:pPr>
              <a:r>
                <a:rPr kumimoji="1" lang="en-US" altLang="ja-JP" sz="36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207.171.166.48</a:t>
              </a:r>
              <a:endParaRPr kumimoji="1" lang="ja-JP" altLang="en-US" sz="360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1"/>
          <p:cNvGrpSpPr>
            <a:grpSpLocks/>
          </p:cNvGrpSpPr>
          <p:nvPr/>
        </p:nvGrpSpPr>
        <p:grpSpPr bwMode="auto">
          <a:xfrm>
            <a:off x="3733800" y="4381501"/>
            <a:ext cx="5105400" cy="1712913"/>
            <a:chOff x="2171700" y="4572000"/>
            <a:chExt cx="5105400" cy="1713131"/>
          </a:xfrm>
        </p:grpSpPr>
        <p:sp>
          <p:nvSpPr>
            <p:cNvPr id="10" name="Up Arrow 9"/>
            <p:cNvSpPr/>
            <p:nvPr/>
          </p:nvSpPr>
          <p:spPr>
            <a:xfrm>
              <a:off x="4076700" y="4572000"/>
              <a:ext cx="1333500" cy="762000"/>
            </a:xfrm>
            <a:prstGeom prst="upArrow">
              <a:avLst/>
            </a:prstGeom>
          </p:spPr>
          <p:style>
            <a:lnRef idx="0">
              <a:schemeClr val="dk1"/>
            </a:lnRef>
            <a:fillRef idx="3">
              <a:schemeClr val="dk1"/>
            </a:fillRef>
            <a:effectRef idx="3">
              <a:schemeClr val="dk1"/>
            </a:effectRef>
            <a:fontRef idx="minor">
              <a:schemeClr val="lt1"/>
            </a:fontRef>
          </p:style>
          <p:txBody>
            <a:bodyPr anchor="ctr"/>
            <a:lstStyle/>
            <a:p>
              <a:pPr algn="ctr">
                <a:defRPr/>
              </a:pPr>
              <a:endParaRPr kumimoji="1" lang="ja-JP" altLang="en-US">
                <a:solidFill>
                  <a:srgbClr val="FFFFFF"/>
                </a:solidFill>
              </a:endParaRPr>
            </a:p>
          </p:txBody>
        </p:sp>
        <p:sp>
          <p:nvSpPr>
            <p:cNvPr id="32778" name="TextBox 10"/>
            <p:cNvSpPr txBox="1">
              <a:spLocks noChangeArrowheads="1"/>
            </p:cNvSpPr>
            <p:nvPr/>
          </p:nvSpPr>
          <p:spPr bwMode="auto">
            <a:xfrm>
              <a:off x="2171700" y="5638800"/>
              <a:ext cx="5105400" cy="6463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kumimoji="1" lang="en-US" altLang="ja-JP" sz="3600" b="0"/>
                <a:t>DNS Resolution</a:t>
              </a:r>
              <a:endParaRPr kumimoji="1" lang="ja-JP" altLang="en-US" sz="3600" b="0"/>
            </a:p>
          </p:txBody>
        </p:sp>
      </p:grpSp>
      <p:sp>
        <p:nvSpPr>
          <p:cNvPr id="327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F59FE0-6D08-4548-881A-171D32289DCA}" type="slidenum">
              <a:rPr lang="en-US" altLang="ja-JP" smtClean="0"/>
              <a:pPr/>
              <a:t>10</a:t>
            </a:fld>
            <a:endParaRPr lang="en-US" altLang="ja-JP" smtClean="0"/>
          </a:p>
        </p:txBody>
      </p:sp>
    </p:spTree>
    <p:extLst>
      <p:ext uri="{BB962C8B-B14F-4D97-AF65-F5344CB8AC3E}">
        <p14:creationId xmlns:p14="http://schemas.microsoft.com/office/powerpoint/2010/main" val="340847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81050" y="379874"/>
            <a:ext cx="10515600" cy="1325563"/>
          </a:xfrm>
        </p:spPr>
        <p:txBody>
          <a:bodyPr>
            <a:normAutofit/>
          </a:bodyPr>
          <a:lstStyle/>
          <a:p>
            <a:pPr>
              <a:defRPr/>
            </a:pPr>
            <a:r>
              <a:rPr lang="en-US" altLang="ja-JP" dirty="0"/>
              <a:t>DNS resolution</a:t>
            </a:r>
            <a:endParaRPr lang="ja-JP" altLang="en-US" dirty="0"/>
          </a:p>
        </p:txBody>
      </p:sp>
      <p:sp>
        <p:nvSpPr>
          <p:cNvPr id="33795" name="Content Placeholder 2"/>
          <p:cNvSpPr>
            <a:spLocks noGrp="1"/>
          </p:cNvSpPr>
          <p:nvPr>
            <p:ph idx="1"/>
          </p:nvPr>
        </p:nvSpPr>
        <p:spPr>
          <a:xfrm>
            <a:off x="781050" y="1527176"/>
            <a:ext cx="10722692" cy="4829174"/>
          </a:xfrm>
        </p:spPr>
        <p:txBody>
          <a:bodyPr/>
          <a:lstStyle/>
          <a:p>
            <a:pPr eaLnBrk="1" hangingPunct="1">
              <a:buFont typeface="Wingdings 2" panose="05020102010507070707" pitchFamily="18" charset="2"/>
              <a:buChar char=""/>
            </a:pPr>
            <a:r>
              <a:rPr lang="en-US" altLang="ja-JP" dirty="0" smtClean="0">
                <a:cs typeface="Arial" panose="020B0604020202020204" pitchFamily="34" charset="0"/>
              </a:rPr>
              <a:t>Translating the name into the IP address is called “resolving the domain name” or “</a:t>
            </a:r>
            <a:r>
              <a:rPr lang="en-US" altLang="ja-JP" u="sng" dirty="0" smtClean="0">
                <a:cs typeface="Arial" panose="020B0604020202020204" pitchFamily="34" charset="0"/>
              </a:rPr>
              <a:t>DNS resolution</a:t>
            </a:r>
            <a:r>
              <a:rPr lang="en-US" altLang="ja-JP" dirty="0" smtClean="0">
                <a:cs typeface="Arial" panose="020B0604020202020204" pitchFamily="34" charset="0"/>
              </a:rPr>
              <a:t>”.</a:t>
            </a:r>
          </a:p>
          <a:p>
            <a:pPr eaLnBrk="1" hangingPunct="1">
              <a:buFont typeface="Wingdings 2" panose="05020102010507070707" pitchFamily="18" charset="2"/>
              <a:buChar char=""/>
            </a:pPr>
            <a:endParaRPr lang="en-US" altLang="ja-JP" dirty="0" smtClean="0">
              <a:cs typeface="Arial" panose="020B0604020202020204" pitchFamily="34" charset="0"/>
            </a:endParaRPr>
          </a:p>
          <a:p>
            <a:pPr eaLnBrk="1" hangingPunct="1">
              <a:buFont typeface="Wingdings 2" panose="05020102010507070707" pitchFamily="18" charset="2"/>
              <a:buChar char=""/>
            </a:pPr>
            <a:r>
              <a:rPr lang="en-US" altLang="ja-JP" dirty="0" smtClean="0">
                <a:cs typeface="Arial" panose="020B0604020202020204" pitchFamily="34" charset="0"/>
              </a:rPr>
              <a:t>Resolution occurs when a client queries a name server to obtain the IP address with which it wants to connect. </a:t>
            </a:r>
          </a:p>
          <a:p>
            <a:pPr eaLnBrk="1" hangingPunct="1">
              <a:buFont typeface="Wingdings 2" panose="05020102010507070707" pitchFamily="18" charset="2"/>
              <a:buChar char=""/>
            </a:pPr>
            <a:endParaRPr lang="en-US" altLang="ja-JP" dirty="0" smtClean="0">
              <a:cs typeface="Arial" panose="020B0604020202020204" pitchFamily="34" charset="0"/>
            </a:endParaRPr>
          </a:p>
          <a:p>
            <a:pPr eaLnBrk="1" hangingPunct="1">
              <a:buFont typeface="Wingdings 2" panose="05020102010507070707" pitchFamily="18" charset="2"/>
              <a:buChar char=""/>
            </a:pPr>
            <a:r>
              <a:rPr lang="en-US" altLang="ja-JP" dirty="0" smtClean="0">
                <a:cs typeface="Arial" panose="020B0604020202020204" pitchFamily="34" charset="0"/>
              </a:rPr>
              <a:t>If a name server in the local domain cannot resolve a client's request, it queries other servers to locate a server that can.</a:t>
            </a:r>
          </a:p>
          <a:p>
            <a:pPr eaLnBrk="1" hangingPunct="1">
              <a:lnSpc>
                <a:spcPct val="70000"/>
              </a:lnSpc>
              <a:buFont typeface="Wingdings 2" panose="05020102010507070707" pitchFamily="18" charset="2"/>
              <a:buChar char=""/>
            </a:pPr>
            <a:endParaRPr lang="en-US" altLang="ja-JP" sz="2200" dirty="0">
              <a:cs typeface="Arial" panose="020B0604020202020204" pitchFamily="34" charset="0"/>
            </a:endParaRPr>
          </a:p>
          <a:p>
            <a:pPr eaLnBrk="1" hangingPunct="1">
              <a:buFont typeface="Wingdings 2" panose="05020102010507070707" pitchFamily="18" charset="2"/>
              <a:buChar char=""/>
            </a:pPr>
            <a:endParaRPr lang="en-US" altLang="ja-JP" dirty="0">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Char char=""/>
            </a:pPr>
            <a:endParaRPr kumimoji="1" lang="ja-JP" altLang="en-US" dirty="0"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CA626C-1815-40FD-99F8-5182B3012FA6}" type="slidenum">
              <a:rPr lang="en-US" altLang="ja-JP" smtClean="0"/>
              <a:pPr/>
              <a:t>11</a:t>
            </a:fld>
            <a:endParaRPr lang="en-US" altLang="ja-JP" smtClean="0"/>
          </a:p>
        </p:txBody>
      </p:sp>
    </p:spTree>
    <p:extLst>
      <p:ext uri="{BB962C8B-B14F-4D97-AF65-F5344CB8AC3E}">
        <p14:creationId xmlns:p14="http://schemas.microsoft.com/office/powerpoint/2010/main" val="211223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14388" y="520701"/>
            <a:ext cx="8229600" cy="990600"/>
          </a:xfrm>
        </p:spPr>
        <p:txBody>
          <a:bodyPr/>
          <a:lstStyle/>
          <a:p>
            <a:pPr>
              <a:defRPr/>
            </a:pPr>
            <a:r>
              <a:rPr lang="en-US" altLang="ja-JP" sz="3600" dirty="0"/>
              <a:t>Uniform</a:t>
            </a:r>
            <a:r>
              <a:rPr kumimoji="1" lang="en-US" altLang="ja-JP" sz="3600" b="1" dirty="0"/>
              <a:t> </a:t>
            </a:r>
            <a:r>
              <a:rPr lang="en-US" altLang="ja-JP" sz="3600" dirty="0"/>
              <a:t>Resource Locator</a:t>
            </a:r>
            <a:endParaRPr lang="ja-JP" altLang="en-US" sz="3600" dirty="0"/>
          </a:p>
        </p:txBody>
      </p:sp>
      <p:sp>
        <p:nvSpPr>
          <p:cNvPr id="34819" name="Content Placeholder 2"/>
          <p:cNvSpPr>
            <a:spLocks noGrp="1"/>
          </p:cNvSpPr>
          <p:nvPr>
            <p:ph idx="1"/>
          </p:nvPr>
        </p:nvSpPr>
        <p:spPr>
          <a:xfrm>
            <a:off x="1393827" y="1566863"/>
            <a:ext cx="8504237" cy="1292225"/>
          </a:xfrm>
        </p:spPr>
        <p:txBody>
          <a:bodyPr/>
          <a:lstStyle/>
          <a:p>
            <a:pPr eaLnBrk="1" hangingPunct="1"/>
            <a:r>
              <a:rPr kumimoji="1" lang="en-US" altLang="ja-JP" dirty="0" smtClean="0">
                <a:ea typeface="Arial Unicode MS" panose="020B0604020202020204" pitchFamily="34" charset="-128"/>
                <a:cs typeface="Arial" panose="020B0604020202020204" pitchFamily="34" charset="0"/>
              </a:rPr>
              <a:t>URL </a:t>
            </a:r>
            <a:r>
              <a:rPr lang="en-US" altLang="ja-JP" dirty="0" smtClean="0">
                <a:ea typeface="Arial Unicode MS" panose="020B0604020202020204" pitchFamily="34" charset="-128"/>
                <a:cs typeface="Arial" panose="020B0604020202020204" pitchFamily="34" charset="0"/>
              </a:rPr>
              <a:t>is the unique address for a file that is accessible on the Internet</a:t>
            </a:r>
            <a:r>
              <a:rPr lang="en-US" altLang="ja-JP" dirty="0" smtClean="0">
                <a:solidFill>
                  <a:srgbClr val="71481C"/>
                </a:solidFill>
                <a:ea typeface="Arial Unicode MS" panose="020B0604020202020204" pitchFamily="34" charset="-128"/>
                <a:cs typeface="Arial" panose="020B0604020202020204" pitchFamily="34" charset="0"/>
              </a:rPr>
              <a:t>. </a:t>
            </a:r>
          </a:p>
          <a:p>
            <a:pPr eaLnBrk="1" hangingPunct="1"/>
            <a:endParaRPr kumimoji="1" lang="ja-JP" altLang="en-US" dirty="0" smtClean="0">
              <a:solidFill>
                <a:srgbClr val="71481C"/>
              </a:solidFill>
              <a:latin typeface="Arial Unicode MS" panose="020B0604020202020204" pitchFamily="34" charset="-128"/>
              <a:ea typeface="Arial Unicode MS" panose="020B0604020202020204" pitchFamily="34" charset="-128"/>
              <a:cs typeface="Arial" panose="020B0604020202020204" pitchFamily="34" charset="0"/>
            </a:endParaRPr>
          </a:p>
        </p:txBody>
      </p:sp>
      <p:pic>
        <p:nvPicPr>
          <p:cNvPr id="34820" name="Picture 16" descr="The Parts of a 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13025"/>
            <a:ext cx="84486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1"/>
          <p:cNvSpPr>
            <a:spLocks noChangeArrowheads="1"/>
          </p:cNvSpPr>
          <p:nvPr/>
        </p:nvSpPr>
        <p:spPr bwMode="auto">
          <a:xfrm>
            <a:off x="4483101" y="4941888"/>
            <a:ext cx="5414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1000" b="0">
                <a:hlinkClick r:id="rId4"/>
              </a:rPr>
              <a:t>http://www.seopearl.com/internet-web-technologies/module4/uniform-resource-locator.php</a:t>
            </a:r>
            <a:r>
              <a:rPr lang="en-US" altLang="en-US" sz="1000" b="0"/>
              <a:t> </a:t>
            </a:r>
          </a:p>
          <a:p>
            <a:endParaRPr lang="en-US" altLang="en-US" sz="800" b="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8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111E12-1E48-4ADF-BDE6-2C088DBBE8AB}" type="slidenum">
              <a:rPr lang="en-US" altLang="ja-JP" smtClean="0"/>
              <a:pPr/>
              <a:t>12</a:t>
            </a:fld>
            <a:endParaRPr lang="en-US" altLang="ja-JP" smtClean="0"/>
          </a:p>
        </p:txBody>
      </p:sp>
    </p:spTree>
    <p:extLst>
      <p:ext uri="{BB962C8B-B14F-4D97-AF65-F5344CB8AC3E}">
        <p14:creationId xmlns:p14="http://schemas.microsoft.com/office/powerpoint/2010/main" val="2746929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864419" y="408706"/>
            <a:ext cx="8229600" cy="990600"/>
          </a:xfrm>
        </p:spPr>
        <p:txBody>
          <a:bodyPr>
            <a:normAutofit/>
          </a:bodyPr>
          <a:lstStyle/>
          <a:p>
            <a:pPr>
              <a:defRPr/>
            </a:pPr>
            <a:r>
              <a:rPr lang="en-US" altLang="ja-JP" sz="3600" dirty="0"/>
              <a:t>Web Browsers</a:t>
            </a:r>
            <a:endParaRPr lang="en-US" altLang="en-US" sz="3600" dirty="0"/>
          </a:p>
        </p:txBody>
      </p:sp>
      <p:sp>
        <p:nvSpPr>
          <p:cNvPr id="40963" name="Content Placeholder 2"/>
          <p:cNvSpPr txBox="1">
            <a:spLocks/>
          </p:cNvSpPr>
          <p:nvPr/>
        </p:nvSpPr>
        <p:spPr bwMode="auto">
          <a:xfrm>
            <a:off x="1717675" y="4811713"/>
            <a:ext cx="8458200" cy="8763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URL : (Uniform Resources Locaters) are used to identify the location of the resources in the Internet.</a:t>
            </a:r>
            <a:endParaRPr lang="ja-JP" altLang="en-US" sz="2400" b="0" dirty="0">
              <a:latin typeface="Arial" panose="020B0604020202020204" pitchFamily="34" charset="0"/>
              <a:cs typeface="Arial" panose="020B0604020202020204" pitchFamily="34" charset="0"/>
            </a:endParaRPr>
          </a:p>
        </p:txBody>
      </p:sp>
      <p:sp>
        <p:nvSpPr>
          <p:cNvPr id="2" name="Down Arrow 1"/>
          <p:cNvSpPr/>
          <p:nvPr/>
        </p:nvSpPr>
        <p:spPr>
          <a:xfrm>
            <a:off x="5676901" y="2005013"/>
            <a:ext cx="538163" cy="1001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Down Arrow 8"/>
          <p:cNvSpPr/>
          <p:nvPr/>
        </p:nvSpPr>
        <p:spPr>
          <a:xfrm>
            <a:off x="5665788" y="4124326"/>
            <a:ext cx="538162" cy="695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9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2B1DFC-F747-432A-8149-142324E6FDC5}" type="slidenum">
              <a:rPr lang="en-US" altLang="ja-JP" smtClean="0"/>
              <a:pPr/>
              <a:t>13</a:t>
            </a:fld>
            <a:endParaRPr lang="en-US" altLang="ja-JP" smtClean="0"/>
          </a:p>
        </p:txBody>
      </p:sp>
      <p:sp>
        <p:nvSpPr>
          <p:cNvPr id="40967" name="Content Placeholder 2"/>
          <p:cNvSpPr>
            <a:spLocks noGrp="1"/>
          </p:cNvSpPr>
          <p:nvPr>
            <p:ph idx="1"/>
          </p:nvPr>
        </p:nvSpPr>
        <p:spPr>
          <a:xfrm>
            <a:off x="1717677" y="1399306"/>
            <a:ext cx="8458198" cy="1037508"/>
          </a:xfrm>
          <a:solidFill>
            <a:srgbClr val="92D050"/>
          </a:solidFill>
        </p:spPr>
        <p:txBody>
          <a:bodyPr>
            <a:normAutofit/>
          </a:bodyPr>
          <a:lstStyle/>
          <a:p>
            <a:pPr marL="0" indent="0" eaLnBrk="1" hangingPunct="1">
              <a:buNone/>
            </a:pPr>
            <a:r>
              <a:rPr lang="en-US" altLang="ja-JP" dirty="0">
                <a:cs typeface="Arial" panose="020B0604020202020204" pitchFamily="34" charset="0"/>
              </a:rPr>
              <a:t>S</a:t>
            </a:r>
            <a:r>
              <a:rPr lang="en-US" altLang="ja-JP" dirty="0" smtClean="0">
                <a:cs typeface="Arial" panose="020B0604020202020204" pitchFamily="34" charset="0"/>
              </a:rPr>
              <a:t>oftware application  for retrieving, presenting, and traversing information resources on the World Wide Web</a:t>
            </a:r>
            <a:r>
              <a:rPr lang="en-US" altLang="ja-JP"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kumimoji="1" lang="ja-JP" alt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68" name="Content Placeholder 2"/>
          <p:cNvSpPr txBox="1">
            <a:spLocks/>
          </p:cNvSpPr>
          <p:nvPr/>
        </p:nvSpPr>
        <p:spPr bwMode="auto">
          <a:xfrm>
            <a:off x="1717675" y="3105151"/>
            <a:ext cx="8458200" cy="119697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Information Resources : Images, videos,  and other piece of content. Hyperlinks  present in resources enable users to easily navigate their browsers to related resources.</a:t>
            </a:r>
            <a:endParaRPr lang="ja-JP" alt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674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22889" y="418281"/>
            <a:ext cx="8229600" cy="990600"/>
          </a:xfrm>
        </p:spPr>
        <p:txBody>
          <a:bodyPr>
            <a:normAutofit/>
          </a:bodyPr>
          <a:lstStyle/>
          <a:p>
            <a:pPr>
              <a:defRPr/>
            </a:pPr>
            <a:r>
              <a:rPr lang="en-US" altLang="en-US" sz="3600" dirty="0"/>
              <a:t>Web Browsers </a:t>
            </a:r>
          </a:p>
        </p:txBody>
      </p:sp>
      <p:sp>
        <p:nvSpPr>
          <p:cNvPr id="59398" name="Rectangle 8"/>
          <p:cNvSpPr>
            <a:spLocks noChangeArrowheads="1"/>
          </p:cNvSpPr>
          <p:nvPr/>
        </p:nvSpPr>
        <p:spPr bwMode="auto">
          <a:xfrm>
            <a:off x="1298523" y="5416549"/>
            <a:ext cx="84582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defRPr/>
            </a:pPr>
            <a:r>
              <a:rPr lang="en-US" altLang="ja-JP" sz="1900" b="0" dirty="0">
                <a:latin typeface="Arial Unicode MS" panose="020B0604020202020204" pitchFamily="34" charset="-128"/>
                <a:ea typeface="Arial Unicode MS" panose="020B0604020202020204" pitchFamily="34" charset="-128"/>
                <a:cs typeface="Arial Unicode MS" panose="020B0604020202020204" pitchFamily="34" charset="-128"/>
              </a:rPr>
              <a:t>Read more:</a:t>
            </a: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rId2"/>
              </a:rPr>
              <a:t>http://www.w3schools.com/browsers/default.asp</a:t>
            </a:r>
            <a:endParaRPr lang="en-US" altLang="ja-JP" sz="1600" b="0" dirty="0">
              <a:solidFill>
                <a:srgbClr val="71481C"/>
              </a:solidFill>
              <a:latin typeface="Arial" charset="0"/>
              <a:cs typeface="Arial" charset="0"/>
            </a:endParaRPr>
          </a:p>
          <a:p>
            <a:pPr marL="342900" indent="-342900">
              <a:buFont typeface="Arial" panose="020B0604020202020204" pitchFamily="34" charset="0"/>
              <a:buChar char="•"/>
              <a:defRPr/>
            </a:pPr>
            <a:endParaRPr lang="en-US" altLang="ja-JP" sz="1600" b="0" dirty="0">
              <a:solidFill>
                <a:srgbClr val="71481C"/>
              </a:solidFill>
              <a:latin typeface="Arial" charset="0"/>
              <a:cs typeface="Arial" charset="0"/>
              <a:hlinkClick r:id=""/>
            </a:endParaRP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
              </a:rPr>
              <a:t>http://www.smashingmagazine.com/2007/11/21/web-browsers-you-have-never-heard-of/</a:t>
            </a:r>
            <a:endParaRPr lang="en-US" altLang="ja-JP" sz="1600" b="0" dirty="0">
              <a:solidFill>
                <a:srgbClr val="71481C"/>
              </a:solidFill>
              <a:latin typeface="Arial" charset="0"/>
              <a:cs typeface="Arial" charset="0"/>
            </a:endParaRPr>
          </a:p>
        </p:txBody>
      </p:sp>
      <p:sp>
        <p:nvSpPr>
          <p:cNvPr id="2" name="Oval 1"/>
          <p:cNvSpPr/>
          <p:nvPr/>
        </p:nvSpPr>
        <p:spPr>
          <a:xfrm>
            <a:off x="6748464" y="1816100"/>
            <a:ext cx="1228725" cy="998538"/>
          </a:xfrm>
          <a:prstGeom prst="ellipse">
            <a:avLst/>
          </a:prstGeom>
          <a:noFill/>
          <a:ln>
            <a:solidFill>
              <a:srgbClr val="00D2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9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3B1C23-64F1-47FB-B66C-94392067E07F}" type="slidenum">
              <a:rPr lang="en-US" altLang="ja-JP" smtClean="0"/>
              <a:pPr/>
              <a:t>14</a:t>
            </a:fld>
            <a:endParaRPr lang="en-US" altLang="ja-JP" smtClean="0"/>
          </a:p>
        </p:txBody>
      </p:sp>
      <p:pic>
        <p:nvPicPr>
          <p:cNvPr id="3" name="Picture 2"/>
          <p:cNvPicPr>
            <a:picLocks noChangeAspect="1"/>
          </p:cNvPicPr>
          <p:nvPr/>
        </p:nvPicPr>
        <p:blipFill>
          <a:blip r:embed="rId3"/>
          <a:stretch>
            <a:fillRect/>
          </a:stretch>
        </p:blipFill>
        <p:spPr>
          <a:xfrm>
            <a:off x="2187344" y="1408881"/>
            <a:ext cx="6680559" cy="3901328"/>
          </a:xfrm>
          <a:prstGeom prst="rect">
            <a:avLst/>
          </a:prstGeom>
        </p:spPr>
      </p:pic>
    </p:spTree>
    <p:extLst>
      <p:ext uri="{BB962C8B-B14F-4D97-AF65-F5344CB8AC3E}">
        <p14:creationId xmlns:p14="http://schemas.microsoft.com/office/powerpoint/2010/main" val="373295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71832" y="552450"/>
            <a:ext cx="8229600" cy="990600"/>
          </a:xfrm>
        </p:spPr>
        <p:txBody>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8" name="Content Placeholder 2"/>
          <p:cNvSpPr>
            <a:spLocks noGrp="1"/>
          </p:cNvSpPr>
          <p:nvPr>
            <p:ph idx="1"/>
          </p:nvPr>
        </p:nvSpPr>
        <p:spPr>
          <a:xfrm>
            <a:off x="1828801" y="1752600"/>
            <a:ext cx="8461375" cy="990600"/>
          </a:xfrm>
          <a:solidFill>
            <a:srgbClr val="92D050"/>
          </a:solidFill>
        </p:spPr>
        <p:txBody>
          <a:bodyPr/>
          <a:lstStyle/>
          <a:p>
            <a:pPr eaLnBrk="1" hangingPunct="1">
              <a:buFont typeface="Wingdings 2" panose="05020102010507070707" pitchFamily="18" charset="2"/>
              <a:buNone/>
            </a:pPr>
            <a:r>
              <a:rPr lang="en-US" altLang="ja-JP"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 web Server</a:t>
            </a:r>
            <a:r>
              <a:rPr lang="en-US" altLang="ja-JP" smtClean="0">
                <a:latin typeface="Arial Unicode MS" panose="020B0604020202020204" pitchFamily="34" charset="-128"/>
                <a:ea typeface="Arial Unicode MS" panose="020B0604020202020204" pitchFamily="34" charset="-128"/>
                <a:cs typeface="Arial Unicode MS" panose="020B0604020202020204" pitchFamily="34" charset="-128"/>
              </a:rPr>
              <a:t>: computers on the Internet that host websites, serving pages to viewers upon request.</a:t>
            </a:r>
            <a:endParaRPr kumimoji="1" lang="ja-JP" alt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3012" name="Picture 5" descr="My_Opera_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4343400"/>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1825626" y="3009900"/>
            <a:ext cx="8461375" cy="914400"/>
          </a:xfrm>
          <a:prstGeom prst="rect">
            <a:avLst/>
          </a:prstGeom>
          <a:solidFill>
            <a:srgbClr val="92D050"/>
          </a:solidFill>
          <a:ln w="9525">
            <a:noFill/>
            <a:miter lim="800000"/>
            <a:headEnd/>
            <a:tailEnd/>
          </a:ln>
        </p:spPr>
        <p:txBody>
          <a:bodyPr/>
          <a:lstStyle/>
          <a:p>
            <a:pPr marL="273050" indent="-273050">
              <a:spcBef>
                <a:spcPct val="20000"/>
              </a:spcBef>
              <a:buClr>
                <a:schemeClr val="accent1"/>
              </a:buClr>
              <a:buSzPct val="85000"/>
              <a:defRPr/>
            </a:pPr>
            <a:r>
              <a:rPr lang="en-US" altLang="ja-JP" sz="2400" dirty="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 Each Web server has a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unique address (IP address) and domain name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and</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Provide services such as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Web hosting</a:t>
            </a:r>
          </a:p>
          <a:p>
            <a:pPr marL="273050" indent="-273050">
              <a:spcBef>
                <a:spcPct val="20000"/>
              </a:spcBef>
              <a:buClr>
                <a:schemeClr val="accent1"/>
              </a:buClr>
              <a:buSzPct val="85000"/>
              <a:defRPr/>
            </a:pPr>
            <a:endParaRPr kumimoji="1" lang="ja-JP" altLang="en-US" sz="2400">
              <a:solidFill>
                <a:schemeClr val="accent6">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14" name="Rectangle 9"/>
          <p:cNvSpPr>
            <a:spLocks noChangeArrowheads="1"/>
          </p:cNvSpPr>
          <p:nvPr/>
        </p:nvSpPr>
        <p:spPr bwMode="auto">
          <a:xfrm>
            <a:off x="1489587" y="4686300"/>
            <a:ext cx="67019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Tahoma" panose="020B0604030504040204" pitchFamily="34" charset="0"/>
              </a:defRPr>
            </a:lvl1pPr>
            <a:lvl2pPr marL="547688" indent="-2730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rPr>
              <a:t>Read More:</a:t>
            </a:r>
          </a:p>
          <a:p>
            <a:pPr lvl="1" eaLnBrk="1" hangingPunct="1">
              <a:spcBef>
                <a:spcPct val="20000"/>
              </a:spcBef>
              <a:buClr>
                <a:schemeClr val="accent2"/>
              </a:buClr>
              <a:buSzPct val="70000"/>
              <a:buFont typeface="Wingdings" panose="05000000000000000000" pitchFamily="2" charset="2"/>
              <a:buNone/>
            </a:pPr>
            <a:r>
              <a:rPr lang="en-US" altLang="ja-JP" sz="2000" b="0" dirty="0">
                <a:latin typeface="Arial" panose="020B0604020202020204" pitchFamily="34" charset="0"/>
                <a:cs typeface="Arial" panose="020B0604020202020204" pitchFamily="34" charset="0"/>
              </a:rPr>
              <a:t>Comparison of web servers</a:t>
            </a:r>
            <a:r>
              <a:rPr lang="en-US" altLang="ja-JP" sz="2400" b="0" dirty="0">
                <a:latin typeface="Arial" panose="020B0604020202020204" pitchFamily="34" charset="0"/>
                <a:cs typeface="Arial" panose="020B0604020202020204" pitchFamily="34" charset="0"/>
              </a:rPr>
              <a:t> </a:t>
            </a:r>
          </a:p>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hlinkClick r:id="rId3"/>
              </a:rPr>
              <a:t>http://</a:t>
            </a:r>
            <a:r>
              <a:rPr lang="en-US" altLang="ja-JP" b="0" dirty="0" smtClean="0">
                <a:latin typeface="Arial" panose="020B0604020202020204" pitchFamily="34" charset="0"/>
                <a:cs typeface="Arial" panose="020B0604020202020204" pitchFamily="34" charset="0"/>
                <a:hlinkClick r:id="rId3"/>
              </a:rPr>
              <a:t>en.wikipedia.org/wiki/Comparison_of_web_servers</a:t>
            </a:r>
            <a:endParaRPr lang="en-US" altLang="ja-JP" b="0" dirty="0" smtClean="0">
              <a:latin typeface="Arial" panose="020B0604020202020204" pitchFamily="34" charset="0"/>
              <a:cs typeface="Arial" panose="020B0604020202020204" pitchFamily="34" charset="0"/>
            </a:endParaRPr>
          </a:p>
          <a:p>
            <a:pPr lvl="1" eaLnBrk="1" hangingPunct="1">
              <a:spcBef>
                <a:spcPct val="20000"/>
              </a:spcBef>
              <a:buClr>
                <a:schemeClr val="accent2"/>
              </a:buClr>
              <a:buSzPct val="70000"/>
              <a:buFont typeface="Wingdings" panose="05000000000000000000" pitchFamily="2" charset="2"/>
              <a:buNone/>
            </a:pPr>
            <a:endParaRPr lang="en-US" altLang="en-US" dirty="0">
              <a:ea typeface="ＭＳ Ｐゴシック" panose="020B0600070205080204" pitchFamily="34" charset="-128"/>
              <a:cs typeface="Arial" panose="020B0604020202020204" pitchFamily="34" charset="0"/>
            </a:endParaRPr>
          </a:p>
        </p:txBody>
      </p:sp>
      <p:sp>
        <p:nvSpPr>
          <p:cNvPr id="430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774A05-0FE7-4362-AD52-FC3BC3CC21E4}" type="slidenum">
              <a:rPr lang="en-US" altLang="ja-JP" smtClean="0"/>
              <a:pPr/>
              <a:t>15</a:t>
            </a:fld>
            <a:endParaRPr lang="en-US" altLang="ja-JP" smtClean="0"/>
          </a:p>
        </p:txBody>
      </p:sp>
    </p:spTree>
    <p:extLst>
      <p:ext uri="{BB962C8B-B14F-4D97-AF65-F5344CB8AC3E}">
        <p14:creationId xmlns:p14="http://schemas.microsoft.com/office/powerpoint/2010/main" val="3062168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p:cTn id="19" dur="1000" fill="hold"/>
                                        <p:tgtEl>
                                          <p:spTgt spid="9">
                                            <p:bg/>
                                          </p:spTgt>
                                        </p:tgtEl>
                                        <p:attrNameLst>
                                          <p:attrName>ppt_w</p:attrName>
                                        </p:attrNameLst>
                                      </p:cBhvr>
                                      <p:tavLst>
                                        <p:tav tm="0">
                                          <p:val>
                                            <p:strVal val="#ppt_w*0.70"/>
                                          </p:val>
                                        </p:tav>
                                        <p:tav tm="100000">
                                          <p:val>
                                            <p:strVal val="#ppt_w"/>
                                          </p:val>
                                        </p:tav>
                                      </p:tavLst>
                                    </p:anim>
                                    <p:anim calcmode="lin" valueType="num">
                                      <p:cBhvr>
                                        <p:cTn id="20" dur="1000" fill="hold"/>
                                        <p:tgtEl>
                                          <p:spTgt spid="9">
                                            <p:bg/>
                                          </p:spTgt>
                                        </p:tgtEl>
                                        <p:attrNameLst>
                                          <p:attrName>ppt_h</p:attrName>
                                        </p:attrNameLst>
                                      </p:cBhvr>
                                      <p:tavLst>
                                        <p:tav tm="0">
                                          <p:val>
                                            <p:strVal val="#ppt_h"/>
                                          </p:val>
                                        </p:tav>
                                        <p:tav tm="100000">
                                          <p:val>
                                            <p:strVal val="#ppt_h"/>
                                          </p:val>
                                        </p:tav>
                                      </p:tavLst>
                                    </p:anim>
                                    <p:animEffect transition="in" filter="fade">
                                      <p:cBhvr>
                                        <p:cTn id="21" dur="1000"/>
                                        <p:tgtEl>
                                          <p:spTgt spid="9">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p:cTn id="26"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27"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28"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91497" y="427038"/>
            <a:ext cx="10515600" cy="1325563"/>
          </a:xfrm>
        </p:spPr>
        <p:txBody>
          <a:bodyPr>
            <a:normAutofit/>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13" name="Content Placeholder 2"/>
          <p:cNvSpPr>
            <a:spLocks noGrp="1"/>
          </p:cNvSpPr>
          <p:nvPr>
            <p:ph idx="1"/>
          </p:nvPr>
        </p:nvSpPr>
        <p:spPr>
          <a:xfrm>
            <a:off x="1866901" y="2765425"/>
            <a:ext cx="4727575" cy="3429000"/>
          </a:xfrm>
          <a:solidFill>
            <a:schemeClr val="accent6">
              <a:lumMod val="60000"/>
              <a:lumOff val="40000"/>
            </a:schemeClr>
          </a:solidFill>
        </p:spPr>
        <p:txBody>
          <a:bodyPr rtlCol="0">
            <a:normAutofit lnSpcReduction="10000"/>
          </a:bodyPr>
          <a:lstStyle/>
          <a:p>
            <a:pPr marL="274320" indent="-274320">
              <a:lnSpc>
                <a:spcPct val="80000"/>
              </a:lnSpc>
              <a:buFont typeface="Wingdings 2"/>
              <a:buChar char=""/>
              <a:defRPr/>
            </a:pPr>
            <a:r>
              <a:rPr lang="en-US" altLang="ja-JP" sz="2300" dirty="0"/>
              <a:t>IIS</a:t>
            </a:r>
          </a:p>
          <a:p>
            <a:pPr marL="548640" lvl="1" indent="-274320">
              <a:lnSpc>
                <a:spcPct val="80000"/>
              </a:lnSpc>
              <a:buFont typeface="Wingdings"/>
              <a:buChar char=""/>
              <a:defRPr/>
            </a:pPr>
            <a:r>
              <a:rPr lang="en-US" altLang="ja-JP" sz="1500" dirty="0">
                <a:hlinkClick r:id="rId2"/>
              </a:rPr>
              <a:t>http://www.iis.net/</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Apache</a:t>
            </a:r>
          </a:p>
          <a:p>
            <a:pPr marL="548640" lvl="1" indent="-274320">
              <a:lnSpc>
                <a:spcPct val="80000"/>
              </a:lnSpc>
              <a:buFont typeface="Wingdings"/>
              <a:buChar char=""/>
              <a:defRPr/>
            </a:pPr>
            <a:r>
              <a:rPr lang="en-US" altLang="ja-JP" sz="1500" dirty="0">
                <a:hlinkClick r:id="rId3"/>
              </a:rPr>
              <a:t>http://www.apache.org/</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Tomcat</a:t>
            </a:r>
          </a:p>
          <a:p>
            <a:pPr marL="548640" lvl="1" indent="-274320">
              <a:lnSpc>
                <a:spcPct val="80000"/>
              </a:lnSpc>
              <a:buFont typeface="Wingdings"/>
              <a:buChar char=""/>
              <a:defRPr/>
            </a:pPr>
            <a:r>
              <a:rPr lang="en-US" altLang="ja-JP" sz="1500" dirty="0">
                <a:hlinkClick r:id="rId4"/>
              </a:rPr>
              <a:t>http://tomcat.apache.org/</a:t>
            </a:r>
            <a:endParaRPr lang="en-US" altLang="ja-JP" sz="1500" dirty="0"/>
          </a:p>
          <a:p>
            <a:pPr marL="548640" lvl="1" indent="-274320">
              <a:lnSpc>
                <a:spcPct val="80000"/>
              </a:lnSpc>
              <a:buFont typeface="Wingdings"/>
              <a:buChar char=""/>
              <a:defRPr/>
            </a:pPr>
            <a:endParaRPr lang="en-US" altLang="ja-JP" dirty="0" smtClean="0"/>
          </a:p>
          <a:p>
            <a:pPr marL="274320" indent="-274320">
              <a:lnSpc>
                <a:spcPct val="80000"/>
              </a:lnSpc>
              <a:buFont typeface="Wingdings 2"/>
              <a:buChar char=""/>
              <a:defRPr/>
            </a:pPr>
            <a:r>
              <a:rPr lang="en-US" altLang="ja-JP" sz="2300" dirty="0"/>
              <a:t>Glassfish</a:t>
            </a:r>
          </a:p>
          <a:p>
            <a:pPr marL="548640" lvl="1" indent="-274320">
              <a:lnSpc>
                <a:spcPct val="80000"/>
              </a:lnSpc>
              <a:buFont typeface="Wingdings"/>
              <a:buChar char=""/>
              <a:defRPr/>
            </a:pPr>
            <a:r>
              <a:rPr lang="en-US" altLang="ja-JP" sz="1500" dirty="0">
                <a:hlinkClick r:id="rId5"/>
              </a:rPr>
              <a:t>https://glassfish.dev.java.net/</a:t>
            </a:r>
            <a:endParaRPr lang="en-US" altLang="ja-JP" sz="1500" dirty="0"/>
          </a:p>
        </p:txBody>
      </p:sp>
      <p:sp>
        <p:nvSpPr>
          <p:cNvPr id="44036" name="Slide Number Placeholder 4"/>
          <p:cNvSpPr txBox="1">
            <a:spLocks noGrp="1"/>
          </p:cNvSpPr>
          <p:nvPr/>
        </p:nvSpPr>
        <p:spPr bwMode="auto">
          <a:xfrm>
            <a:off x="5851525" y="1636714"/>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fld id="{931F5648-D6D5-4DB6-BF43-02FDE4BF3633}" type="slidenum">
              <a:rPr lang="en-US" altLang="ja-JP" sz="1600">
                <a:solidFill>
                  <a:srgbClr val="7B9899"/>
                </a:solidFill>
              </a:rPr>
              <a:pPr algn="ctr" eaLnBrk="1" hangingPunct="1"/>
              <a:t>16</a:t>
            </a:fld>
            <a:endParaRPr lang="en-US" altLang="ja-JP" sz="1600">
              <a:solidFill>
                <a:srgbClr val="7B9899"/>
              </a:solidFill>
            </a:endParaRPr>
          </a:p>
        </p:txBody>
      </p:sp>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724401"/>
            <a:ext cx="64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575" y="3830638"/>
            <a:ext cx="952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1" y="5638800"/>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1870075" y="1676400"/>
            <a:ext cx="8534400" cy="762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ja-JP" sz="2000" b="0">
                <a:latin typeface="Arial" panose="020B0604020202020204" pitchFamily="34" charset="0"/>
                <a:cs typeface="Arial" panose="020B0604020202020204" pitchFamily="34" charset="0"/>
              </a:rPr>
              <a:t>Any computer can be turned into a Web server by installing server software and connecting the machine to the Internet</a:t>
            </a:r>
            <a:r>
              <a:rPr lang="en-US" altLang="ja-JP" sz="2400" b="0">
                <a:latin typeface="Arial" panose="020B0604020202020204" pitchFamily="34" charset="0"/>
                <a:cs typeface="Arial" panose="020B0604020202020204" pitchFamily="34" charset="0"/>
              </a:rPr>
              <a:t> </a:t>
            </a:r>
            <a:endParaRPr lang="ja-JP" altLang="en-US" sz="2400" b="0">
              <a:latin typeface="Arial" panose="020B0604020202020204" pitchFamily="34" charset="0"/>
              <a:cs typeface="Arial" panose="020B0604020202020204" pitchFamily="34" charset="0"/>
            </a:endParaRPr>
          </a:p>
        </p:txBody>
      </p:sp>
      <p:pic>
        <p:nvPicPr>
          <p:cNvPr id="44041"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0942" y="2869276"/>
            <a:ext cx="36972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01243A-EA97-48A6-B377-2891DF5F1D79}" type="slidenum">
              <a:rPr lang="en-US" altLang="ja-JP" smtClean="0"/>
              <a:pPr/>
              <a:t>16</a:t>
            </a:fld>
            <a:endParaRPr lang="en-US" altLang="ja-JP" smtClean="0"/>
          </a:p>
        </p:txBody>
      </p:sp>
    </p:spTree>
    <p:extLst>
      <p:ext uri="{BB962C8B-B14F-4D97-AF65-F5344CB8AC3E}">
        <p14:creationId xmlns:p14="http://schemas.microsoft.com/office/powerpoint/2010/main" val="3957274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1000" fill="hold"/>
                                        <p:tgtEl>
                                          <p:spTgt spid="13">
                                            <p:bg/>
                                          </p:spTgt>
                                        </p:tgtEl>
                                        <p:attrNameLst>
                                          <p:attrName>ppt_w</p:attrName>
                                        </p:attrNameLst>
                                      </p:cBhvr>
                                      <p:tavLst>
                                        <p:tav tm="0">
                                          <p:val>
                                            <p:strVal val="#ppt_w*0.70"/>
                                          </p:val>
                                        </p:tav>
                                        <p:tav tm="100000">
                                          <p:val>
                                            <p:strVal val="#ppt_w"/>
                                          </p:val>
                                        </p:tav>
                                      </p:tavLst>
                                    </p:anim>
                                    <p:anim calcmode="lin" valueType="num">
                                      <p:cBhvr>
                                        <p:cTn id="8" dur="1000" fill="hold"/>
                                        <p:tgtEl>
                                          <p:spTgt spid="13">
                                            <p:bg/>
                                          </p:spTgt>
                                        </p:tgtEl>
                                        <p:attrNameLst>
                                          <p:attrName>ppt_h</p:attrName>
                                        </p:attrNameLst>
                                      </p:cBhvr>
                                      <p:tavLst>
                                        <p:tav tm="0">
                                          <p:val>
                                            <p:strVal val="#ppt_h"/>
                                          </p:val>
                                        </p:tav>
                                        <p:tav tm="100000">
                                          <p:val>
                                            <p:strVal val="#ppt_h"/>
                                          </p:val>
                                        </p:tav>
                                      </p:tavLst>
                                    </p:anim>
                                    <p:animEffect transition="in" filter="fade">
                                      <p:cBhvr>
                                        <p:cTn id="9" dur="1000"/>
                                        <p:tgtEl>
                                          <p:spTgt spid="13">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3">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p:cTn id="17" dur="1000" fill="hold"/>
                                        <p:tgtEl>
                                          <p:spTgt spid="1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 calcmode="lin" valueType="num">
                                      <p:cBhvr>
                                        <p:cTn id="24" dur="1000" fill="hold"/>
                                        <p:tgtEl>
                                          <p:spTgt spid="1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3">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p:cTn id="29" dur="1000" fill="hold"/>
                                        <p:tgtEl>
                                          <p:spTgt spid="13">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3">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 calcmode="lin" valueType="num">
                                      <p:cBhvr>
                                        <p:cTn id="36" dur="1000" fill="hold"/>
                                        <p:tgtEl>
                                          <p:spTgt spid="13">
                                            <p:txEl>
                                              <p:pRg st="6" end="6"/>
                                            </p:txEl>
                                          </p:spTgt>
                                        </p:tgtEl>
                                        <p:attrNameLst>
                                          <p:attrName>ppt_w</p:attrName>
                                        </p:attrNameLst>
                                      </p:cBhvr>
                                      <p:tavLst>
                                        <p:tav tm="0">
                                          <p:val>
                                            <p:strVal val="#ppt_w*0.70"/>
                                          </p:val>
                                        </p:tav>
                                        <p:tav tm="100000">
                                          <p:val>
                                            <p:strVal val="#ppt_w"/>
                                          </p:val>
                                        </p:tav>
                                      </p:tavLst>
                                    </p:anim>
                                    <p:anim calcmode="lin" valueType="num">
                                      <p:cBhvr>
                                        <p:cTn id="37" dur="1000" fill="hold"/>
                                        <p:tgtEl>
                                          <p:spTgt spid="13">
                                            <p:txEl>
                                              <p:pRg st="6" end="6"/>
                                            </p:txEl>
                                          </p:spTgt>
                                        </p:tgtEl>
                                        <p:attrNameLst>
                                          <p:attrName>ppt_h</p:attrName>
                                        </p:attrNameLst>
                                      </p:cBhvr>
                                      <p:tavLst>
                                        <p:tav tm="0">
                                          <p:val>
                                            <p:strVal val="#ppt_h"/>
                                          </p:val>
                                        </p:tav>
                                        <p:tav tm="100000">
                                          <p:val>
                                            <p:strVal val="#ppt_h"/>
                                          </p:val>
                                        </p:tav>
                                      </p:tavLst>
                                    </p:anim>
                                    <p:animEffect transition="in" filter="fade">
                                      <p:cBhvr>
                                        <p:cTn id="38" dur="1000"/>
                                        <p:tgtEl>
                                          <p:spTgt spid="13">
                                            <p:txEl>
                                              <p:pRg st="6" end="6"/>
                                            </p:txEl>
                                          </p:spTgt>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p:cTn id="41" dur="1000" fill="hold"/>
                                        <p:tgtEl>
                                          <p:spTgt spid="13">
                                            <p:txEl>
                                              <p:pRg st="7" end="7"/>
                                            </p:txEl>
                                          </p:spTgt>
                                        </p:tgtEl>
                                        <p:attrNameLst>
                                          <p:attrName>ppt_w</p:attrName>
                                        </p:attrNameLst>
                                      </p:cBhvr>
                                      <p:tavLst>
                                        <p:tav tm="0">
                                          <p:val>
                                            <p:strVal val="#ppt_w*0.70"/>
                                          </p:val>
                                        </p:tav>
                                        <p:tav tm="100000">
                                          <p:val>
                                            <p:strVal val="#ppt_w"/>
                                          </p:val>
                                        </p:tav>
                                      </p:tavLst>
                                    </p:anim>
                                    <p:anim calcmode="lin" valueType="num">
                                      <p:cBhvr>
                                        <p:cTn id="42" dur="1000" fill="hold"/>
                                        <p:tgtEl>
                                          <p:spTgt spid="13">
                                            <p:txEl>
                                              <p:pRg st="7" end="7"/>
                                            </p:txEl>
                                          </p:spTgt>
                                        </p:tgtEl>
                                        <p:attrNameLst>
                                          <p:attrName>ppt_h</p:attrName>
                                        </p:attrNameLst>
                                      </p:cBhvr>
                                      <p:tavLst>
                                        <p:tav tm="0">
                                          <p:val>
                                            <p:strVal val="#ppt_h"/>
                                          </p:val>
                                        </p:tav>
                                        <p:tav tm="100000">
                                          <p:val>
                                            <p:strVal val="#ppt_h"/>
                                          </p:val>
                                        </p:tav>
                                      </p:tavLst>
                                    </p:anim>
                                    <p:animEffect transition="in" filter="fade">
                                      <p:cBhvr>
                                        <p:cTn id="43" dur="1000"/>
                                        <p:tgtEl>
                                          <p:spTgt spid="1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13">
                                            <p:txEl>
                                              <p:pRg st="9" end="9"/>
                                            </p:txEl>
                                          </p:spTgt>
                                        </p:tgtEl>
                                        <p:attrNameLst>
                                          <p:attrName>style.visibility</p:attrName>
                                        </p:attrNameLst>
                                      </p:cBhvr>
                                      <p:to>
                                        <p:strVal val="visible"/>
                                      </p:to>
                                    </p:set>
                                    <p:anim calcmode="lin" valueType="num">
                                      <p:cBhvr>
                                        <p:cTn id="48" dur="1000" fill="hold"/>
                                        <p:tgtEl>
                                          <p:spTgt spid="13">
                                            <p:txEl>
                                              <p:pRg st="9" end="9"/>
                                            </p:txEl>
                                          </p:spTgt>
                                        </p:tgtEl>
                                        <p:attrNameLst>
                                          <p:attrName>ppt_w</p:attrName>
                                        </p:attrNameLst>
                                      </p:cBhvr>
                                      <p:tavLst>
                                        <p:tav tm="0">
                                          <p:val>
                                            <p:strVal val="#ppt_w*0.70"/>
                                          </p:val>
                                        </p:tav>
                                        <p:tav tm="100000">
                                          <p:val>
                                            <p:strVal val="#ppt_w"/>
                                          </p:val>
                                        </p:tav>
                                      </p:tavLst>
                                    </p:anim>
                                    <p:anim calcmode="lin" valueType="num">
                                      <p:cBhvr>
                                        <p:cTn id="49" dur="1000" fill="hold"/>
                                        <p:tgtEl>
                                          <p:spTgt spid="13">
                                            <p:txEl>
                                              <p:pRg st="9" end="9"/>
                                            </p:txEl>
                                          </p:spTgt>
                                        </p:tgtEl>
                                        <p:attrNameLst>
                                          <p:attrName>ppt_h</p:attrName>
                                        </p:attrNameLst>
                                      </p:cBhvr>
                                      <p:tavLst>
                                        <p:tav tm="0">
                                          <p:val>
                                            <p:strVal val="#ppt_h"/>
                                          </p:val>
                                        </p:tav>
                                        <p:tav tm="100000">
                                          <p:val>
                                            <p:strVal val="#ppt_h"/>
                                          </p:val>
                                        </p:tav>
                                      </p:tavLst>
                                    </p:anim>
                                    <p:animEffect transition="in" filter="fade">
                                      <p:cBhvr>
                                        <p:cTn id="50" dur="1000"/>
                                        <p:tgtEl>
                                          <p:spTgt spid="13">
                                            <p:txEl>
                                              <p:pRg st="9" end="9"/>
                                            </p:txEl>
                                          </p:spTgt>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3">
                                            <p:txEl>
                                              <p:pRg st="10" end="10"/>
                                            </p:txEl>
                                          </p:spTgt>
                                        </p:tgtEl>
                                        <p:attrNameLst>
                                          <p:attrName>style.visibility</p:attrName>
                                        </p:attrNameLst>
                                      </p:cBhvr>
                                      <p:to>
                                        <p:strVal val="visible"/>
                                      </p:to>
                                    </p:set>
                                    <p:anim calcmode="lin" valueType="num">
                                      <p:cBhvr>
                                        <p:cTn id="53" dur="1000" fill="hold"/>
                                        <p:tgtEl>
                                          <p:spTgt spid="13">
                                            <p:txEl>
                                              <p:pRg st="10" end="10"/>
                                            </p:txEl>
                                          </p:spTgt>
                                        </p:tgtEl>
                                        <p:attrNameLst>
                                          <p:attrName>ppt_w</p:attrName>
                                        </p:attrNameLst>
                                      </p:cBhvr>
                                      <p:tavLst>
                                        <p:tav tm="0">
                                          <p:val>
                                            <p:strVal val="#ppt_w*0.70"/>
                                          </p:val>
                                        </p:tav>
                                        <p:tav tm="100000">
                                          <p:val>
                                            <p:strVal val="#ppt_w"/>
                                          </p:val>
                                        </p:tav>
                                      </p:tavLst>
                                    </p:anim>
                                    <p:anim calcmode="lin" valueType="num">
                                      <p:cBhvr>
                                        <p:cTn id="54" dur="1000" fill="hold"/>
                                        <p:tgtEl>
                                          <p:spTgt spid="13">
                                            <p:txEl>
                                              <p:pRg st="10" end="10"/>
                                            </p:txEl>
                                          </p:spTgt>
                                        </p:tgtEl>
                                        <p:attrNameLst>
                                          <p:attrName>ppt_h</p:attrName>
                                        </p:attrNameLst>
                                      </p:cBhvr>
                                      <p:tavLst>
                                        <p:tav tm="0">
                                          <p:val>
                                            <p:strVal val="#ppt_h"/>
                                          </p:val>
                                        </p:tav>
                                        <p:tav tm="100000">
                                          <p:val>
                                            <p:strVal val="#ppt_h"/>
                                          </p:val>
                                        </p:tav>
                                      </p:tavLst>
                                    </p:anim>
                                    <p:animEffect transition="in" filter="fade">
                                      <p:cBhvr>
                                        <p:cTn id="55" dur="1000"/>
                                        <p:tgtEl>
                                          <p:spTgt spid="13">
                                            <p:txEl>
                                              <p:pRg st="10" end="10"/>
                                            </p:txEl>
                                          </p:spTgt>
                                        </p:tgtEl>
                                      </p:cBhvr>
                                    </p:animEffect>
                                  </p:childTnLst>
                                </p:cTn>
                              </p:par>
                              <p:par>
                                <p:cTn id="56" presetID="55"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strVal val="#ppt_w*0.70"/>
                                          </p:val>
                                        </p:tav>
                                        <p:tav tm="100000">
                                          <p:val>
                                            <p:strVal val="#ppt_w"/>
                                          </p:val>
                                        </p:tav>
                                      </p:tavLst>
                                    </p:anim>
                                    <p:anim calcmode="lin" valueType="num">
                                      <p:cBhvr>
                                        <p:cTn id="59" dur="1000" fill="hold"/>
                                        <p:tgtEl>
                                          <p:spTgt spid="15"/>
                                        </p:tgtEl>
                                        <p:attrNameLst>
                                          <p:attrName>ppt_h</p:attrName>
                                        </p:attrNameLst>
                                      </p:cBhvr>
                                      <p:tavLst>
                                        <p:tav tm="0">
                                          <p:val>
                                            <p:strVal val="#ppt_h"/>
                                          </p:val>
                                        </p:tav>
                                        <p:tav tm="100000">
                                          <p:val>
                                            <p:strVal val="#ppt_h"/>
                                          </p:val>
                                        </p:tav>
                                      </p:tavLst>
                                    </p:anim>
                                    <p:animEffect transition="in" filter="fade">
                                      <p:cBhvr>
                                        <p:cTn id="60" dur="1000"/>
                                        <p:tgtEl>
                                          <p:spTgt spid="15"/>
                                        </p:tgtEl>
                                      </p:cBhvr>
                                    </p:animEffect>
                                  </p:childTnLst>
                                </p:cTn>
                              </p:par>
                              <p:par>
                                <p:cTn id="61" presetID="55"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strVal val="#ppt_w*0.70"/>
                                          </p:val>
                                        </p:tav>
                                        <p:tav tm="100000">
                                          <p:val>
                                            <p:strVal val="#ppt_w"/>
                                          </p:val>
                                        </p:tav>
                                      </p:tavLst>
                                    </p:anim>
                                    <p:anim calcmode="lin" valueType="num">
                                      <p:cBhvr>
                                        <p:cTn id="64" dur="1000" fill="hold"/>
                                        <p:tgtEl>
                                          <p:spTgt spid="16"/>
                                        </p:tgtEl>
                                        <p:attrNameLst>
                                          <p:attrName>ppt_h</p:attrName>
                                        </p:attrNameLst>
                                      </p:cBhvr>
                                      <p:tavLst>
                                        <p:tav tm="0">
                                          <p:val>
                                            <p:strVal val="#ppt_h"/>
                                          </p:val>
                                        </p:tav>
                                        <p:tav tm="100000">
                                          <p:val>
                                            <p:strVal val="#ppt_h"/>
                                          </p:val>
                                        </p:tav>
                                      </p:tavLst>
                                    </p:anim>
                                    <p:animEffect transition="in" filter="fade">
                                      <p:cBhvr>
                                        <p:cTn id="65" dur="1000"/>
                                        <p:tgtEl>
                                          <p:spTgt spid="16"/>
                                        </p:tgtEl>
                                      </p:cBhvr>
                                    </p:animEffect>
                                  </p:childTnLst>
                                </p:cTn>
                              </p:par>
                              <p:par>
                                <p:cTn id="66" presetID="55"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HTML</a:t>
            </a:r>
            <a:endParaRPr lang="en-US" dirty="0"/>
          </a:p>
        </p:txBody>
      </p:sp>
      <p:sp>
        <p:nvSpPr>
          <p:cNvPr id="3" name="Content Placeholder 2"/>
          <p:cNvSpPr>
            <a:spLocks noGrp="1"/>
          </p:cNvSpPr>
          <p:nvPr>
            <p:ph idx="1"/>
          </p:nvPr>
        </p:nvSpPr>
        <p:spPr/>
        <p:txBody>
          <a:bodyPr>
            <a:normAutofit/>
          </a:bodyPr>
          <a:lstStyle/>
          <a:p>
            <a:r>
              <a:rPr lang="en-US" sz="2200" dirty="0"/>
              <a:t>HTML (</a:t>
            </a:r>
            <a:r>
              <a:rPr lang="en-US" sz="2200" dirty="0" err="1"/>
              <a:t>HyperText</a:t>
            </a:r>
            <a:r>
              <a:rPr lang="en-US" sz="2200" dirty="0"/>
              <a:t> Markup Language) is a markup language which consists of tags embedded in the text of a document</a:t>
            </a:r>
            <a:r>
              <a:rPr lang="en-US" sz="2200" dirty="0" smtClean="0"/>
              <a:t>.</a:t>
            </a:r>
          </a:p>
          <a:p>
            <a:r>
              <a:rPr lang="en-US" sz="2200" dirty="0"/>
              <a:t>The browser reading the document interprets these markup tags to help format the document for subsequent display to a reader. </a:t>
            </a:r>
            <a:endParaRPr lang="en-US" sz="2200" dirty="0" smtClean="0"/>
          </a:p>
          <a:p>
            <a:r>
              <a:rPr lang="en-US" sz="2200" dirty="0"/>
              <a:t>The browser displays the document with regard to features that the viewer selects either explicitly or implicitly. Factors affecting the layout and presentation include:</a:t>
            </a:r>
          </a:p>
          <a:p>
            <a:pPr lvl="1"/>
            <a:r>
              <a:rPr lang="en-US" sz="2200" dirty="0"/>
              <a:t>The markup tags used.</a:t>
            </a:r>
          </a:p>
          <a:p>
            <a:pPr lvl="1"/>
            <a:r>
              <a:rPr lang="en-US" sz="2200" dirty="0"/>
              <a:t>The physical page width.</a:t>
            </a:r>
          </a:p>
          <a:p>
            <a:pPr lvl="1"/>
            <a:r>
              <a:rPr lang="en-US" sz="2200" dirty="0"/>
              <a:t>The fonts used to display the text.</a:t>
            </a:r>
          </a:p>
          <a:p>
            <a:pPr lvl="1"/>
            <a:r>
              <a:rPr lang="en-US" sz="2200" dirty="0"/>
              <a:t>The </a:t>
            </a:r>
            <a:r>
              <a:rPr lang="en-US" sz="2200" dirty="0" err="1"/>
              <a:t>colour</a:t>
            </a:r>
            <a:r>
              <a:rPr lang="en-US" sz="2200" dirty="0"/>
              <a:t> depth of the display.</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415196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200" dirty="0"/>
              <a:t>The browser, ignores extra spaces and new lines between words and markup tags when reading the document</a:t>
            </a:r>
            <a:r>
              <a:rPr lang="en-US" sz="2200" dirty="0" smtClean="0"/>
              <a:t>.</a:t>
            </a:r>
          </a:p>
          <a:p>
            <a:r>
              <a:rPr lang="en-US" sz="2200" dirty="0" smtClean="0"/>
              <a:t>Thus</a:t>
            </a:r>
            <a:r>
              <a:rPr lang="en-US" sz="2200" dirty="0"/>
              <a:t>, the following three text fragments will be formatted </a:t>
            </a:r>
            <a:r>
              <a:rPr lang="en-US" sz="2200" dirty="0" smtClean="0"/>
              <a:t>identically.</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6" name="Picture 5"/>
          <p:cNvPicPr>
            <a:picLocks noChangeAspect="1"/>
          </p:cNvPicPr>
          <p:nvPr/>
        </p:nvPicPr>
        <p:blipFill>
          <a:blip r:embed="rId2"/>
          <a:stretch>
            <a:fillRect/>
          </a:stretch>
        </p:blipFill>
        <p:spPr>
          <a:xfrm>
            <a:off x="1478372" y="3139562"/>
            <a:ext cx="9450183" cy="2520049"/>
          </a:xfrm>
          <a:prstGeom prst="rect">
            <a:avLst/>
          </a:prstGeom>
        </p:spPr>
      </p:pic>
    </p:spTree>
    <p:extLst>
      <p:ext uri="{BB962C8B-B14F-4D97-AF65-F5344CB8AC3E}">
        <p14:creationId xmlns:p14="http://schemas.microsoft.com/office/powerpoint/2010/main" val="8452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457201"/>
            <a:ext cx="8229600" cy="914400"/>
          </a:xfrm>
        </p:spPr>
        <p:txBody>
          <a:bodyPr/>
          <a:lstStyle/>
          <a:p>
            <a:pPr>
              <a:defRPr/>
            </a:pPr>
            <a:r>
              <a:rPr lang="en-US" dirty="0"/>
              <a:t>History of HTML</a:t>
            </a:r>
          </a:p>
        </p:txBody>
      </p:sp>
      <p:sp>
        <p:nvSpPr>
          <p:cNvPr id="7" name="Rectangle 6"/>
          <p:cNvSpPr/>
          <p:nvPr/>
        </p:nvSpPr>
        <p:spPr bwMode="auto">
          <a:xfrm>
            <a:off x="2971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IN">
              <a:latin typeface="Arial" charset="0"/>
            </a:endParaRPr>
          </a:p>
        </p:txBody>
      </p:sp>
      <p:sp>
        <p:nvSpPr>
          <p:cNvPr id="23557" name="Rectangle 18"/>
          <p:cNvSpPr>
            <a:spLocks noChangeArrowheads="1"/>
          </p:cNvSpPr>
          <p:nvPr/>
        </p:nvSpPr>
        <p:spPr bwMode="auto">
          <a:xfrm>
            <a:off x="3886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first published</a:t>
            </a:r>
            <a:endParaRPr lang="en-IN" altLang="en-US" sz="1600"/>
          </a:p>
        </p:txBody>
      </p:sp>
      <p:cxnSp>
        <p:nvCxnSpPr>
          <p:cNvPr id="23558" name="Straight Connector 16"/>
          <p:cNvCxnSpPr>
            <a:cxnSpLocks noChangeShapeType="1"/>
          </p:cNvCxnSpPr>
          <p:nvPr/>
        </p:nvCxnSpPr>
        <p:spPr bwMode="auto">
          <a:xfrm>
            <a:off x="2514600"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59" name="Rectangle 17"/>
          <p:cNvSpPr>
            <a:spLocks noChangeArrowheads="1"/>
          </p:cNvSpPr>
          <p:nvPr/>
        </p:nvSpPr>
        <p:spPr bwMode="auto">
          <a:xfrm>
            <a:off x="1905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1991</a:t>
            </a:r>
            <a:endParaRPr lang="en-IN" altLang="en-US" sz="1400" b="1"/>
          </a:p>
        </p:txBody>
      </p:sp>
      <p:cxnSp>
        <p:nvCxnSpPr>
          <p:cNvPr id="23560" name="Straight Connector 16"/>
          <p:cNvCxnSpPr>
            <a:cxnSpLocks noChangeShapeType="1"/>
          </p:cNvCxnSpPr>
          <p:nvPr/>
        </p:nvCxnSpPr>
        <p:spPr bwMode="auto">
          <a:xfrm>
            <a:off x="2514600"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1" name="Rectangle 17"/>
          <p:cNvSpPr>
            <a:spLocks noChangeArrowheads="1"/>
          </p:cNvSpPr>
          <p:nvPr/>
        </p:nvSpPr>
        <p:spPr bwMode="auto">
          <a:xfrm>
            <a:off x="1905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2012</a:t>
            </a:r>
            <a:endParaRPr lang="en-IN" altLang="en-US" sz="1400" b="1"/>
          </a:p>
        </p:txBody>
      </p:sp>
      <p:cxnSp>
        <p:nvCxnSpPr>
          <p:cNvPr id="23562" name="Straight Connector 16"/>
          <p:cNvCxnSpPr>
            <a:cxnSpLocks noChangeShapeType="1"/>
          </p:cNvCxnSpPr>
          <p:nvPr/>
        </p:nvCxnSpPr>
        <p:spPr bwMode="auto">
          <a:xfrm>
            <a:off x="2514600"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3" name="Rectangle 17"/>
          <p:cNvSpPr>
            <a:spLocks noChangeArrowheads="1"/>
          </p:cNvSpPr>
          <p:nvPr/>
        </p:nvSpPr>
        <p:spPr bwMode="auto">
          <a:xfrm>
            <a:off x="1905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2002 -2009</a:t>
            </a:r>
            <a:endParaRPr lang="en-IN" altLang="en-US" sz="1400" b="1"/>
          </a:p>
        </p:txBody>
      </p:sp>
      <p:cxnSp>
        <p:nvCxnSpPr>
          <p:cNvPr id="23564" name="Straight Connector 16"/>
          <p:cNvCxnSpPr>
            <a:cxnSpLocks noChangeShapeType="1"/>
          </p:cNvCxnSpPr>
          <p:nvPr/>
        </p:nvCxnSpPr>
        <p:spPr bwMode="auto">
          <a:xfrm>
            <a:off x="2514600"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5" name="Rectangle 17"/>
          <p:cNvSpPr>
            <a:spLocks noChangeArrowheads="1"/>
          </p:cNvSpPr>
          <p:nvPr/>
        </p:nvSpPr>
        <p:spPr bwMode="auto">
          <a:xfrm>
            <a:off x="1905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2000</a:t>
            </a:r>
            <a:endParaRPr lang="en-IN" altLang="en-US" sz="1400" b="1"/>
          </a:p>
        </p:txBody>
      </p:sp>
      <p:sp>
        <p:nvSpPr>
          <p:cNvPr id="23566" name="Rectangle 18"/>
          <p:cNvSpPr>
            <a:spLocks noChangeArrowheads="1"/>
          </p:cNvSpPr>
          <p:nvPr/>
        </p:nvSpPr>
        <p:spPr bwMode="auto">
          <a:xfrm>
            <a:off x="3886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2.0</a:t>
            </a:r>
            <a:endParaRPr lang="en-IN" altLang="en-US" sz="1600"/>
          </a:p>
        </p:txBody>
      </p:sp>
      <p:sp>
        <p:nvSpPr>
          <p:cNvPr id="23567" name="Rectangle 18"/>
          <p:cNvSpPr>
            <a:spLocks noChangeArrowheads="1"/>
          </p:cNvSpPr>
          <p:nvPr/>
        </p:nvSpPr>
        <p:spPr bwMode="auto">
          <a:xfrm>
            <a:off x="3886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3.2</a:t>
            </a:r>
            <a:endParaRPr lang="en-IN" altLang="en-US" sz="1600"/>
          </a:p>
        </p:txBody>
      </p:sp>
      <p:sp>
        <p:nvSpPr>
          <p:cNvPr id="23568" name="Rectangle 18"/>
          <p:cNvSpPr>
            <a:spLocks noChangeArrowheads="1"/>
          </p:cNvSpPr>
          <p:nvPr/>
        </p:nvSpPr>
        <p:spPr bwMode="auto">
          <a:xfrm>
            <a:off x="3886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4.01</a:t>
            </a:r>
            <a:endParaRPr lang="en-IN" altLang="en-US" sz="1600"/>
          </a:p>
        </p:txBody>
      </p:sp>
      <p:sp>
        <p:nvSpPr>
          <p:cNvPr id="23569" name="Rectangle 18"/>
          <p:cNvSpPr>
            <a:spLocks noChangeArrowheads="1"/>
          </p:cNvSpPr>
          <p:nvPr/>
        </p:nvSpPr>
        <p:spPr bwMode="auto">
          <a:xfrm>
            <a:off x="3886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XHTML 1.0</a:t>
            </a:r>
            <a:endParaRPr lang="en-IN" altLang="en-US" sz="1600"/>
          </a:p>
        </p:txBody>
      </p:sp>
      <p:sp>
        <p:nvSpPr>
          <p:cNvPr id="23570" name="Rectangle 18"/>
          <p:cNvSpPr>
            <a:spLocks noChangeArrowheads="1"/>
          </p:cNvSpPr>
          <p:nvPr/>
        </p:nvSpPr>
        <p:spPr bwMode="auto">
          <a:xfrm>
            <a:off x="3886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solidFill>
                  <a:srgbClr val="969696"/>
                </a:solidFill>
              </a:rPr>
              <a:t>XHTML 2.0</a:t>
            </a:r>
            <a:endParaRPr lang="en-IN" altLang="en-US" sz="1600">
              <a:solidFill>
                <a:srgbClr val="969696"/>
              </a:solidFill>
            </a:endParaRPr>
          </a:p>
        </p:txBody>
      </p:sp>
      <p:sp>
        <p:nvSpPr>
          <p:cNvPr id="23571" name="Rectangle 18"/>
          <p:cNvSpPr>
            <a:spLocks noChangeArrowheads="1"/>
          </p:cNvSpPr>
          <p:nvPr/>
        </p:nvSpPr>
        <p:spPr bwMode="auto">
          <a:xfrm>
            <a:off x="3886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HTML5</a:t>
            </a:r>
            <a:endParaRPr lang="en-IN" altLang="en-US" sz="1600"/>
          </a:p>
        </p:txBody>
      </p:sp>
      <p:cxnSp>
        <p:nvCxnSpPr>
          <p:cNvPr id="23572" name="Straight Connector 16"/>
          <p:cNvCxnSpPr>
            <a:cxnSpLocks noChangeShapeType="1"/>
          </p:cNvCxnSpPr>
          <p:nvPr/>
        </p:nvCxnSpPr>
        <p:spPr bwMode="auto">
          <a:xfrm>
            <a:off x="2514600"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3" name="Rectangle 17"/>
          <p:cNvSpPr>
            <a:spLocks noChangeArrowheads="1"/>
          </p:cNvSpPr>
          <p:nvPr/>
        </p:nvSpPr>
        <p:spPr bwMode="auto">
          <a:xfrm>
            <a:off x="1905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1995</a:t>
            </a:r>
            <a:endParaRPr lang="en-IN" altLang="en-US" sz="1400" b="1"/>
          </a:p>
        </p:txBody>
      </p:sp>
      <p:cxnSp>
        <p:nvCxnSpPr>
          <p:cNvPr id="23574" name="Straight Connector 16"/>
          <p:cNvCxnSpPr>
            <a:cxnSpLocks noChangeShapeType="1"/>
          </p:cNvCxnSpPr>
          <p:nvPr/>
        </p:nvCxnSpPr>
        <p:spPr bwMode="auto">
          <a:xfrm>
            <a:off x="2514600"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5" name="Rectangle 17"/>
          <p:cNvSpPr>
            <a:spLocks noChangeArrowheads="1"/>
          </p:cNvSpPr>
          <p:nvPr/>
        </p:nvSpPr>
        <p:spPr bwMode="auto">
          <a:xfrm>
            <a:off x="1905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1997</a:t>
            </a:r>
            <a:endParaRPr lang="en-IN" altLang="en-US" sz="1400" b="1"/>
          </a:p>
        </p:txBody>
      </p:sp>
      <p:cxnSp>
        <p:nvCxnSpPr>
          <p:cNvPr id="23576" name="Straight Connector 16"/>
          <p:cNvCxnSpPr>
            <a:cxnSpLocks noChangeShapeType="1"/>
          </p:cNvCxnSpPr>
          <p:nvPr/>
        </p:nvCxnSpPr>
        <p:spPr bwMode="auto">
          <a:xfrm>
            <a:off x="2514600"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7" name="Rectangle 17"/>
          <p:cNvSpPr>
            <a:spLocks noChangeArrowheads="1"/>
          </p:cNvSpPr>
          <p:nvPr/>
        </p:nvSpPr>
        <p:spPr bwMode="auto">
          <a:xfrm>
            <a:off x="1905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1999</a:t>
            </a:r>
            <a:endParaRPr lang="en-IN" altLang="en-US" sz="1400" b="1"/>
          </a:p>
        </p:txBody>
      </p:sp>
      <p:sp>
        <p:nvSpPr>
          <p:cNvPr id="23578" name="Text Box 57"/>
          <p:cNvSpPr txBox="1">
            <a:spLocks noChangeArrowheads="1"/>
          </p:cNvSpPr>
          <p:nvPr/>
        </p:nvSpPr>
        <p:spPr bwMode="auto">
          <a:xfrm>
            <a:off x="5638800" y="47244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a:t>HTML5 is much more tolerant and can handle markup from all the prior versions.</a:t>
            </a:r>
            <a:endParaRPr lang="en-IN" altLang="en-US" sz="1800"/>
          </a:p>
        </p:txBody>
      </p:sp>
      <p:sp>
        <p:nvSpPr>
          <p:cNvPr id="23579" name="Text Box 58"/>
          <p:cNvSpPr txBox="1">
            <a:spLocks noChangeArrowheads="1"/>
          </p:cNvSpPr>
          <p:nvPr/>
        </p:nvSpPr>
        <p:spPr bwMode="auto">
          <a:xfrm>
            <a:off x="5638800" y="5562601"/>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Though HTML5 was published officially in 2012, it has been in development since 2004.</a:t>
            </a:r>
            <a:endParaRPr lang="en-IN" altLang="en-US" sz="1600"/>
          </a:p>
        </p:txBody>
      </p:sp>
      <p:sp>
        <p:nvSpPr>
          <p:cNvPr id="23580" name="Text Box 59"/>
          <p:cNvSpPr txBox="1">
            <a:spLocks noChangeArrowheads="1"/>
          </p:cNvSpPr>
          <p:nvPr/>
        </p:nvSpPr>
        <p:spPr bwMode="auto">
          <a:xfrm>
            <a:off x="5638800" y="25146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a:t>After HTML 4.01 was released, focus shifted to XHTML and its stricter standards.</a:t>
            </a:r>
            <a:endParaRPr lang="en-IN" altLang="en-US" sz="1800"/>
          </a:p>
        </p:txBody>
      </p:sp>
      <p:sp>
        <p:nvSpPr>
          <p:cNvPr id="23581" name="Text Box 60"/>
          <p:cNvSpPr txBox="1">
            <a:spLocks noChangeArrowheads="1"/>
          </p:cNvSpPr>
          <p:nvPr/>
        </p:nvSpPr>
        <p:spPr bwMode="auto">
          <a:xfrm>
            <a:off x="5638800" y="3352801"/>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t>XHTML 2.0 had even stricter standards than 1.0, rejecting web pages that did not comply.  It fell out of favor gradually and was abandoned completely in 2009.</a:t>
            </a:r>
            <a:endParaRPr lang="en-IN" altLang="en-US" sz="1800" dirty="0"/>
          </a:p>
        </p:txBody>
      </p:sp>
      <p:sp>
        <p:nvSpPr>
          <p:cNvPr id="23582" name="Line 64"/>
          <p:cNvSpPr>
            <a:spLocks noChangeShapeType="1"/>
          </p:cNvSpPr>
          <p:nvPr/>
        </p:nvSpPr>
        <p:spPr bwMode="auto">
          <a:xfrm flipV="1">
            <a:off x="4953000"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Line 65"/>
          <p:cNvSpPr>
            <a:spLocks noChangeShapeType="1"/>
          </p:cNvSpPr>
          <p:nvPr/>
        </p:nvSpPr>
        <p:spPr bwMode="auto">
          <a:xfrm flipV="1">
            <a:off x="5029200"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61942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85620" y="727076"/>
            <a:ext cx="8534400" cy="758825"/>
          </a:xfrm>
        </p:spPr>
        <p:txBody>
          <a:bodyPr>
            <a:normAutofit/>
          </a:bodyPr>
          <a:lstStyle/>
          <a:p>
            <a:pPr>
              <a:defRPr/>
            </a:pPr>
            <a:r>
              <a:rPr lang="en-US" altLang="ja-JP" sz="3600" dirty="0">
                <a:ea typeface="ＭＳ Ｐゴシック" pitchFamily="50" charset="-128"/>
                <a:cs typeface="Arial" pitchFamily="34" charset="0"/>
              </a:rPr>
              <a:t>Computer Network</a:t>
            </a:r>
            <a:endParaRPr lang="ja-JP" altLang="en-US" sz="3600" dirty="0">
              <a:ea typeface="ＭＳ Ｐゴシック" pitchFamily="50" charset="-128"/>
              <a:cs typeface="Arial" pitchFamily="34" charset="0"/>
            </a:endParaRPr>
          </a:p>
        </p:txBody>
      </p:sp>
      <p:sp>
        <p:nvSpPr>
          <p:cNvPr id="15363" name="Content Placeholder 2"/>
          <p:cNvSpPr>
            <a:spLocks noGrp="1"/>
          </p:cNvSpPr>
          <p:nvPr>
            <p:ph idx="1"/>
          </p:nvPr>
        </p:nvSpPr>
        <p:spPr>
          <a:xfrm>
            <a:off x="885619" y="1516064"/>
            <a:ext cx="10750857" cy="3940840"/>
          </a:xfrm>
        </p:spPr>
        <p:txBody>
          <a:bodyPr/>
          <a:lstStyle/>
          <a:p>
            <a:pPr marL="44450" lvl="1" indent="0" algn="just">
              <a:buNone/>
            </a:pPr>
            <a:r>
              <a:rPr lang="en-US" altLang="en-US" dirty="0">
                <a:ea typeface="ＭＳ Ｐゴシック" panose="020B0600070205080204" pitchFamily="34" charset="-128"/>
                <a:cs typeface="Arial" panose="020B0604020202020204" pitchFamily="34" charset="0"/>
              </a:rPr>
              <a:t>A computer network is a group of computers and </a:t>
            </a:r>
            <a:r>
              <a:rPr lang="en-US" altLang="en-US" dirty="0" smtClean="0">
                <a:ea typeface="ＭＳ Ｐゴシック" panose="020B0600070205080204" pitchFamily="34" charset="-128"/>
                <a:cs typeface="Arial" panose="020B0604020202020204" pitchFamily="34" charset="0"/>
              </a:rPr>
              <a:t>other computing </a:t>
            </a:r>
            <a:r>
              <a:rPr lang="en-US" altLang="en-US" dirty="0">
                <a:ea typeface="ＭＳ Ｐゴシック" panose="020B0600070205080204" pitchFamily="34" charset="-128"/>
                <a:cs typeface="Arial" panose="020B0604020202020204" pitchFamily="34" charset="0"/>
              </a:rPr>
              <a:t>hardware devices that are linked together through </a:t>
            </a:r>
            <a:r>
              <a:rPr lang="en-US" altLang="en-US" dirty="0" smtClean="0">
                <a:ea typeface="ＭＳ Ｐゴシック" panose="020B0600070205080204" pitchFamily="34" charset="-128"/>
                <a:cs typeface="Arial" panose="020B0604020202020204" pitchFamily="34" charset="0"/>
              </a:rPr>
              <a:t>communication </a:t>
            </a:r>
            <a:r>
              <a:rPr lang="en-US" altLang="en-US" dirty="0">
                <a:ea typeface="ＭＳ Ｐゴシック" panose="020B0600070205080204" pitchFamily="34" charset="-128"/>
                <a:cs typeface="Arial" panose="020B0604020202020204" pitchFamily="34" charset="0"/>
              </a:rPr>
              <a:t>channels to facilitate communication and </a:t>
            </a:r>
            <a:r>
              <a:rPr lang="en-US" altLang="en-US" dirty="0" smtClean="0">
                <a:ea typeface="ＭＳ Ｐゴシック" panose="020B0600070205080204" pitchFamily="34" charset="-128"/>
                <a:cs typeface="Arial" panose="020B0604020202020204" pitchFamily="34" charset="0"/>
              </a:rPr>
              <a:t> resource-sharing </a:t>
            </a:r>
            <a:r>
              <a:rPr lang="en-US" altLang="en-US" dirty="0">
                <a:ea typeface="ＭＳ Ｐゴシック" panose="020B0600070205080204" pitchFamily="34" charset="-128"/>
                <a:cs typeface="Arial" panose="020B0604020202020204" pitchFamily="34" charset="0"/>
              </a:rPr>
              <a:t>among a wide range of users</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4450" lvl="1" indent="0" algn="just">
              <a:buNone/>
            </a:pPr>
            <a:r>
              <a:rPr lang="en-US" altLang="ja-JP" dirty="0">
                <a:cs typeface="Arial Unicode MS" panose="020B0604020202020204" pitchFamily="34" charset="-128"/>
              </a:rPr>
              <a:t>							</a:t>
            </a:r>
            <a:endParaRPr kumimoji="1" lang="ja-JP" altLang="en-US" dirty="0" smtClean="0">
              <a:solidFill>
                <a:srgbClr val="71481C"/>
              </a:solidFill>
              <a:latin typeface="Arial Unicode MS" panose="020B0604020202020204" pitchFamily="34" charset="-128"/>
              <a:cs typeface="Arial Unicode MS" panose="020B0604020202020204" pitchFamily="34" charset="-128"/>
            </a:endParaRP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AA8C3D-9D39-4886-BF29-7CD882991AE9}" type="slidenum">
              <a:rPr lang="en-US" altLang="ja-JP" smtClean="0"/>
              <a:pPr/>
              <a:t>2</a:t>
            </a:fld>
            <a:endParaRPr lang="en-US" altLang="ja-JP"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701" y="2741988"/>
            <a:ext cx="5201059" cy="388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018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16077" y="457200"/>
            <a:ext cx="8229600" cy="914400"/>
          </a:xfrm>
        </p:spPr>
        <p:txBody>
          <a:bodyPr/>
          <a:lstStyle/>
          <a:p>
            <a:pPr>
              <a:defRPr/>
            </a:pPr>
            <a:r>
              <a:rPr lang="en-US" dirty="0"/>
              <a:t>HTML5?</a:t>
            </a:r>
          </a:p>
        </p:txBody>
      </p:sp>
      <p:sp>
        <p:nvSpPr>
          <p:cNvPr id="30723" name="Rectangle 3"/>
          <p:cNvSpPr>
            <a:spLocks noGrp="1" noChangeArrowheads="1"/>
          </p:cNvSpPr>
          <p:nvPr>
            <p:ph idx="1"/>
          </p:nvPr>
        </p:nvSpPr>
        <p:spPr>
          <a:xfrm>
            <a:off x="816076" y="1575620"/>
            <a:ext cx="10540181" cy="4191000"/>
          </a:xfrm>
        </p:spPr>
        <p:txBody>
          <a:bodyPr>
            <a:normAutofit fontScale="92500"/>
          </a:bodyPr>
          <a:lstStyle/>
          <a:p>
            <a:pPr>
              <a:lnSpc>
                <a:spcPts val="3000"/>
              </a:lnSpc>
            </a:pPr>
            <a:r>
              <a:rPr lang="en-US" altLang="en-US" dirty="0" smtClean="0"/>
              <a:t>HTML5 is the newest version of HTML.</a:t>
            </a:r>
          </a:p>
          <a:p>
            <a:pPr>
              <a:lnSpc>
                <a:spcPts val="3000"/>
              </a:lnSpc>
            </a:pPr>
            <a:r>
              <a:rPr lang="en-US" altLang="en-US" dirty="0"/>
              <a:t>Support all existing web pages.  With HTML5, there is no requirement to go back and revise older websites.</a:t>
            </a:r>
          </a:p>
          <a:p>
            <a:pPr>
              <a:lnSpc>
                <a:spcPts val="3000"/>
              </a:lnSpc>
            </a:pPr>
            <a:r>
              <a:rPr lang="en-US" altLang="en-US" dirty="0"/>
              <a:t>Reduce the need for external plugins and scripts to show website content.</a:t>
            </a:r>
          </a:p>
          <a:p>
            <a:pPr>
              <a:lnSpc>
                <a:spcPts val="3000"/>
              </a:lnSpc>
            </a:pPr>
            <a:r>
              <a:rPr lang="en-US" altLang="en-US" dirty="0"/>
              <a:t>Improve the semantic definition (i.e. meaning and purpose) of page elements.</a:t>
            </a:r>
          </a:p>
          <a:p>
            <a:pPr>
              <a:lnSpc>
                <a:spcPts val="3000"/>
              </a:lnSpc>
            </a:pPr>
            <a:r>
              <a:rPr lang="en-US" altLang="en-US" dirty="0"/>
              <a:t>Make the rendering of web content universal and independent of the device being used.</a:t>
            </a:r>
          </a:p>
          <a:p>
            <a:pPr>
              <a:lnSpc>
                <a:spcPts val="3000"/>
              </a:lnSpc>
            </a:pPr>
            <a:r>
              <a:rPr lang="en-US" altLang="en-US" dirty="0"/>
              <a:t>Handle web documents errors in a better and more consistent fashion.</a:t>
            </a:r>
          </a:p>
          <a:p>
            <a:pPr>
              <a:lnSpc>
                <a:spcPts val="3000"/>
              </a:lnSpc>
            </a:pPr>
            <a:endParaRPr lang="en-US" altLang="en-US" dirty="0" smtClean="0"/>
          </a:p>
        </p:txBody>
      </p:sp>
    </p:spTree>
    <p:extLst>
      <p:ext uri="{BB962C8B-B14F-4D97-AF65-F5344CB8AC3E}">
        <p14:creationId xmlns:p14="http://schemas.microsoft.com/office/powerpoint/2010/main" val="4256912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HTML page</a:t>
            </a:r>
            <a:endParaRPr lang="en-US" dirty="0"/>
          </a:p>
        </p:txBody>
      </p:sp>
      <p:sp>
        <p:nvSpPr>
          <p:cNvPr id="3" name="Content Placeholder 2"/>
          <p:cNvSpPr>
            <a:spLocks noGrp="1"/>
          </p:cNvSpPr>
          <p:nvPr>
            <p:ph idx="1"/>
          </p:nvPr>
        </p:nvSpPr>
        <p:spPr/>
        <p:txBody>
          <a:bodyPr>
            <a:normAutofit/>
          </a:bodyPr>
          <a:lstStyle/>
          <a:p>
            <a:r>
              <a:rPr lang="en-US" sz="2200" dirty="0"/>
              <a:t>The html content then begins with the tag </a:t>
            </a:r>
            <a:r>
              <a:rPr lang="en-US" sz="2200" dirty="0">
                <a:solidFill>
                  <a:schemeClr val="accent1">
                    <a:lumMod val="75000"/>
                  </a:schemeClr>
                </a:solidFill>
              </a:rPr>
              <a:t>&lt;html&gt; </a:t>
            </a:r>
            <a:r>
              <a:rPr lang="en-US" sz="2200" dirty="0"/>
              <a:t>and ends with the tag </a:t>
            </a:r>
            <a:r>
              <a:rPr lang="en-US" sz="2200" dirty="0">
                <a:solidFill>
                  <a:schemeClr val="accent1">
                    <a:lumMod val="75000"/>
                  </a:schemeClr>
                </a:solidFill>
              </a:rPr>
              <a:t>&lt;/html&gt;. </a:t>
            </a:r>
            <a:r>
              <a:rPr lang="en-US" sz="2200" dirty="0"/>
              <a:t>The document is the divided into two sections</a:t>
            </a:r>
            <a:r>
              <a:rPr lang="en-US" sz="2200" dirty="0" smtClean="0"/>
              <a:t>:</a:t>
            </a:r>
          </a:p>
          <a:p>
            <a:pPr lvl="1"/>
            <a:r>
              <a:rPr lang="en-US" sz="2200" dirty="0"/>
              <a:t>the head, bracketed by </a:t>
            </a:r>
            <a:r>
              <a:rPr lang="en-US" sz="2200" dirty="0">
                <a:solidFill>
                  <a:schemeClr val="accent1">
                    <a:lumMod val="75000"/>
                  </a:schemeClr>
                </a:solidFill>
              </a:rPr>
              <a:t>&lt;head&gt; </a:t>
            </a:r>
            <a:r>
              <a:rPr lang="en-US" sz="2200" dirty="0"/>
              <a:t>and </a:t>
            </a:r>
            <a:r>
              <a:rPr lang="en-US" sz="2200" dirty="0">
                <a:solidFill>
                  <a:schemeClr val="accent1">
                    <a:lumMod val="75000"/>
                  </a:schemeClr>
                </a:solidFill>
              </a:rPr>
              <a:t>&lt;/head&gt;</a:t>
            </a:r>
          </a:p>
          <a:p>
            <a:pPr lvl="1"/>
            <a:r>
              <a:rPr lang="en-US" sz="2200" dirty="0"/>
              <a:t>the body, bracketed by </a:t>
            </a:r>
            <a:r>
              <a:rPr lang="en-US" sz="2200" dirty="0">
                <a:solidFill>
                  <a:schemeClr val="accent1">
                    <a:lumMod val="75000"/>
                  </a:schemeClr>
                </a:solidFill>
              </a:rPr>
              <a:t>&lt;body&gt; </a:t>
            </a:r>
            <a:r>
              <a:rPr lang="en-US" sz="2200" dirty="0"/>
              <a:t>and </a:t>
            </a:r>
            <a:r>
              <a:rPr lang="en-US" sz="2200" dirty="0">
                <a:solidFill>
                  <a:schemeClr val="accent1">
                    <a:lumMod val="75000"/>
                  </a:schemeClr>
                </a:solidFill>
              </a:rPr>
              <a:t>&lt;/body</a:t>
            </a:r>
            <a:r>
              <a:rPr lang="en-US" sz="2200" dirty="0" smtClean="0">
                <a:solidFill>
                  <a:schemeClr val="accent1">
                    <a:lumMod val="75000"/>
                  </a:schemeClr>
                </a:solidFill>
              </a:rPr>
              <a:t>&gt;</a:t>
            </a:r>
          </a:p>
          <a:p>
            <a:pPr marL="457200" lvl="1" indent="0">
              <a:buNone/>
            </a:pPr>
            <a:endParaRPr lang="en-US" sz="2200" dirty="0">
              <a:solidFill>
                <a:schemeClr val="accent1">
                  <a:lumMod val="75000"/>
                </a:schemeClr>
              </a:solidFill>
            </a:endParaRPr>
          </a:p>
          <a:p>
            <a:r>
              <a:rPr lang="en-US" sz="2200" dirty="0"/>
              <a:t>The head of an HTML document contains identifying and control information that is not part of the displayed text. Such information can be the document title, bracketed by the </a:t>
            </a:r>
            <a:r>
              <a:rPr lang="en-US" sz="2200" dirty="0">
                <a:solidFill>
                  <a:schemeClr val="accent1">
                    <a:lumMod val="75000"/>
                  </a:schemeClr>
                </a:solidFill>
              </a:rPr>
              <a:t>&lt;title&gt; </a:t>
            </a:r>
            <a:r>
              <a:rPr lang="en-US" sz="2200" dirty="0"/>
              <a:t>and </a:t>
            </a:r>
            <a:r>
              <a:rPr lang="en-US" sz="2200" dirty="0">
                <a:solidFill>
                  <a:schemeClr val="accent1">
                    <a:lumMod val="75000"/>
                  </a:schemeClr>
                </a:solidFill>
              </a:rPr>
              <a:t>&lt;title&gt; </a:t>
            </a:r>
            <a:r>
              <a:rPr lang="en-US" sz="2200" dirty="0"/>
              <a:t>tags</a:t>
            </a:r>
            <a:r>
              <a:rPr lang="en-US" sz="2200" dirty="0" smtClean="0"/>
              <a:t>.</a:t>
            </a:r>
            <a:endParaRPr lang="en-US" sz="2200" dirty="0"/>
          </a:p>
          <a:p>
            <a:r>
              <a:rPr lang="en-US" sz="2200" dirty="0"/>
              <a:t>The body of the document is where the user-readable text is stored and usually accounts for the bulk of the document. </a:t>
            </a:r>
            <a:endParaRPr lang="en-US" sz="2200" dirty="0" smtClean="0"/>
          </a:p>
          <a:p>
            <a:r>
              <a:rPr lang="en-US" sz="2200" dirty="0" smtClean="0"/>
              <a:t>Various </a:t>
            </a:r>
            <a:r>
              <a:rPr lang="en-US" sz="2200" dirty="0"/>
              <a:t>control tags are there to tell the browser where to insert line breaks and how to format the document.</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spTree>
    <p:extLst>
      <p:ext uri="{BB962C8B-B14F-4D97-AF65-F5344CB8AC3E}">
        <p14:creationId xmlns:p14="http://schemas.microsoft.com/office/powerpoint/2010/main" val="45626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HTML Page</a:t>
            </a:r>
            <a:endParaRPr lang="en-US" dirty="0"/>
          </a:p>
        </p:txBody>
      </p:sp>
      <p:pic>
        <p:nvPicPr>
          <p:cNvPr id="6" name="Content Placeholder 5"/>
          <p:cNvPicPr>
            <a:picLocks noGrp="1" noChangeAspect="1"/>
          </p:cNvPicPr>
          <p:nvPr>
            <p:ph idx="1"/>
          </p:nvPr>
        </p:nvPicPr>
        <p:blipFill>
          <a:blip r:embed="rId2"/>
          <a:stretch>
            <a:fillRect/>
          </a:stretch>
        </p:blipFill>
        <p:spPr>
          <a:xfrm>
            <a:off x="2019300" y="1885156"/>
            <a:ext cx="8153400" cy="42767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2420926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used</a:t>
            </a:r>
            <a:endParaRPr lang="en-US" dirty="0"/>
          </a:p>
        </p:txBody>
      </p:sp>
      <p:pic>
        <p:nvPicPr>
          <p:cNvPr id="6" name="Content Placeholder 5"/>
          <p:cNvPicPr>
            <a:picLocks noGrp="1" noChangeAspect="1"/>
          </p:cNvPicPr>
          <p:nvPr>
            <p:ph idx="1"/>
          </p:nvPr>
        </p:nvPicPr>
        <p:blipFill>
          <a:blip r:embed="rId2"/>
          <a:stretch>
            <a:fillRect/>
          </a:stretch>
        </p:blipFill>
        <p:spPr>
          <a:xfrm>
            <a:off x="2340433" y="1569098"/>
            <a:ext cx="7953941" cy="460786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549735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Formatting Tags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8" name="Content Placeholder 7"/>
          <p:cNvPicPr>
            <a:picLocks noGrp="1" noChangeAspect="1"/>
          </p:cNvPicPr>
          <p:nvPr>
            <p:ph idx="1"/>
          </p:nvPr>
        </p:nvPicPr>
        <p:blipFill>
          <a:blip r:embed="rId2"/>
          <a:stretch>
            <a:fillRect/>
          </a:stretch>
        </p:blipFill>
        <p:spPr>
          <a:xfrm>
            <a:off x="1597382" y="2020530"/>
            <a:ext cx="8550123" cy="2952775"/>
          </a:xfrm>
          <a:prstGeom prst="rect">
            <a:avLst/>
          </a:prstGeom>
        </p:spPr>
      </p:pic>
    </p:spTree>
    <p:extLst>
      <p:ext uri="{BB962C8B-B14F-4D97-AF65-F5344CB8AC3E}">
        <p14:creationId xmlns:p14="http://schemas.microsoft.com/office/powerpoint/2010/main" val="3861610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Formatting Tags</a:t>
            </a:r>
            <a:endParaRPr lang="en-US" dirty="0"/>
          </a:p>
        </p:txBody>
      </p:sp>
      <p:pic>
        <p:nvPicPr>
          <p:cNvPr id="6" name="Content Placeholder 5"/>
          <p:cNvPicPr>
            <a:picLocks noGrp="1" noChangeAspect="1"/>
          </p:cNvPicPr>
          <p:nvPr>
            <p:ph idx="1"/>
          </p:nvPr>
        </p:nvPicPr>
        <p:blipFill>
          <a:blip r:embed="rId2"/>
          <a:stretch>
            <a:fillRect/>
          </a:stretch>
        </p:blipFill>
        <p:spPr>
          <a:xfrm>
            <a:off x="2954199" y="2009657"/>
            <a:ext cx="6283601"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
        <p:nvSpPr>
          <p:cNvPr id="7" name="TextBox 6"/>
          <p:cNvSpPr txBox="1"/>
          <p:nvPr/>
        </p:nvSpPr>
        <p:spPr>
          <a:xfrm flipH="1">
            <a:off x="838200" y="1480841"/>
            <a:ext cx="10044636" cy="369332"/>
          </a:xfrm>
          <a:prstGeom prst="rect">
            <a:avLst/>
          </a:prstGeom>
          <a:noFill/>
        </p:spPr>
        <p:txBody>
          <a:bodyPr wrap="square" rtlCol="0">
            <a:spAutoFit/>
          </a:bodyPr>
          <a:lstStyle/>
          <a:p>
            <a:r>
              <a:rPr lang="en-US" dirty="0"/>
              <a:t>These should be used to describe a logical unit of your document.</a:t>
            </a:r>
          </a:p>
        </p:txBody>
      </p:sp>
    </p:spTree>
    <p:extLst>
      <p:ext uri="{BB962C8B-B14F-4D97-AF65-F5344CB8AC3E}">
        <p14:creationId xmlns:p14="http://schemas.microsoft.com/office/powerpoint/2010/main" val="839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a:t>
            </a:r>
            <a:endParaRPr lang="en-US" dirty="0"/>
          </a:p>
        </p:txBody>
      </p:sp>
      <p:sp>
        <p:nvSpPr>
          <p:cNvPr id="3" name="Content Placeholder 2"/>
          <p:cNvSpPr>
            <a:spLocks noGrp="1"/>
          </p:cNvSpPr>
          <p:nvPr>
            <p:ph idx="1"/>
          </p:nvPr>
        </p:nvSpPr>
        <p:spPr>
          <a:xfrm>
            <a:off x="838199" y="1514936"/>
            <a:ext cx="10515600" cy="4351338"/>
          </a:xfrm>
        </p:spPr>
        <p:txBody>
          <a:bodyPr>
            <a:normAutofit/>
          </a:bodyPr>
          <a:lstStyle/>
          <a:p>
            <a:r>
              <a:rPr lang="en-US" sz="2200" dirty="0"/>
              <a:t>A heading in the text is created with the &lt;h1&gt; tag. There are in fact six heading tags, going from &lt;h1&gt; the largest to &lt;h6&gt; the smallest.</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pic>
        <p:nvPicPr>
          <p:cNvPr id="7" name="Picture 6"/>
          <p:cNvPicPr>
            <a:picLocks noChangeAspect="1"/>
          </p:cNvPicPr>
          <p:nvPr/>
        </p:nvPicPr>
        <p:blipFill>
          <a:blip r:embed="rId2"/>
          <a:stretch>
            <a:fillRect/>
          </a:stretch>
        </p:blipFill>
        <p:spPr>
          <a:xfrm>
            <a:off x="2778444" y="2298729"/>
            <a:ext cx="7990092" cy="4242692"/>
          </a:xfrm>
          <a:prstGeom prst="rect">
            <a:avLst/>
          </a:prstGeom>
        </p:spPr>
      </p:pic>
    </p:spTree>
    <p:extLst>
      <p:ext uri="{BB962C8B-B14F-4D97-AF65-F5344CB8AC3E}">
        <p14:creationId xmlns:p14="http://schemas.microsoft.com/office/powerpoint/2010/main" val="1621366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Paragraphs/Rulers</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pic>
        <p:nvPicPr>
          <p:cNvPr id="7" name="Picture 6"/>
          <p:cNvPicPr>
            <a:picLocks noChangeAspect="1"/>
          </p:cNvPicPr>
          <p:nvPr/>
        </p:nvPicPr>
        <p:blipFill>
          <a:blip r:embed="rId2"/>
          <a:stretch>
            <a:fillRect/>
          </a:stretch>
        </p:blipFill>
        <p:spPr>
          <a:xfrm>
            <a:off x="2308780" y="4023063"/>
            <a:ext cx="8105775" cy="2590800"/>
          </a:xfrm>
          <a:prstGeom prst="rect">
            <a:avLst/>
          </a:prstGeom>
        </p:spPr>
      </p:pic>
      <p:pic>
        <p:nvPicPr>
          <p:cNvPr id="9" name="Content Placeholder 8"/>
          <p:cNvPicPr>
            <a:picLocks noGrp="1" noChangeAspect="1"/>
          </p:cNvPicPr>
          <p:nvPr>
            <p:ph idx="1"/>
          </p:nvPr>
        </p:nvPicPr>
        <p:blipFill>
          <a:blip r:embed="rId3"/>
          <a:stretch>
            <a:fillRect/>
          </a:stretch>
        </p:blipFill>
        <p:spPr>
          <a:xfrm>
            <a:off x="2209800" y="1373747"/>
            <a:ext cx="7514610" cy="2391803"/>
          </a:xfrm>
          <a:prstGeom prst="rect">
            <a:avLst/>
          </a:prstGeom>
        </p:spPr>
      </p:pic>
    </p:spTree>
    <p:extLst>
      <p:ext uri="{BB962C8B-B14F-4D97-AF65-F5344CB8AC3E}">
        <p14:creationId xmlns:p14="http://schemas.microsoft.com/office/powerpoint/2010/main" val="2282513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&amp; CSS</a:t>
            </a:r>
            <a:endParaRPr lang="en-US" dirty="0"/>
          </a:p>
        </p:txBody>
      </p:sp>
      <p:sp>
        <p:nvSpPr>
          <p:cNvPr id="3" name="Content Placeholder 2"/>
          <p:cNvSpPr>
            <a:spLocks noGrp="1"/>
          </p:cNvSpPr>
          <p:nvPr>
            <p:ph idx="1"/>
          </p:nvPr>
        </p:nvSpPr>
        <p:spPr/>
        <p:txBody>
          <a:bodyPr/>
          <a:lstStyle/>
          <a:p>
            <a:r>
              <a:rPr lang="en-US" dirty="0"/>
              <a:t>CSS Syntax</a:t>
            </a:r>
          </a:p>
          <a:p>
            <a:r>
              <a:rPr lang="en-US" dirty="0"/>
              <a:t>CSS works with HTML to define the way content is presented</a:t>
            </a:r>
            <a:r>
              <a:rPr lang="en-US" dirty="0" smtClean="0"/>
              <a:t>.</a:t>
            </a:r>
          </a:p>
          <a:p>
            <a:r>
              <a:rPr lang="en-US" dirty="0" smtClean="0"/>
              <a:t>Styles </a:t>
            </a:r>
            <a:r>
              <a:rPr lang="en-US" dirty="0"/>
              <a:t>can be specified:</a:t>
            </a:r>
          </a:p>
          <a:p>
            <a:pPr lvl="1"/>
            <a:r>
              <a:rPr lang="en-US" dirty="0"/>
              <a:t>in the head of a HTML document - embedded style sheet;</a:t>
            </a:r>
          </a:p>
          <a:p>
            <a:pPr lvl="1"/>
            <a:r>
              <a:rPr lang="en-US" dirty="0"/>
              <a:t>in a separate style sheet - external style sheet;</a:t>
            </a:r>
          </a:p>
          <a:p>
            <a:pPr lvl="1"/>
            <a:r>
              <a:rPr lang="en-US" dirty="0"/>
              <a:t>directly into individual HTML elements - inline styles.</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3302731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pPr eaLnBrk="1" hangingPunct="1"/>
            <a:endParaRPr lang="en-US" altLang="en-US" smtClean="0"/>
          </a:p>
          <a:p>
            <a:pPr lvl="1" eaLnBrk="1" hangingPunct="1"/>
            <a:endParaRPr lang="en-US" altLang="en-US" smtClean="0"/>
          </a:p>
        </p:txBody>
      </p:sp>
      <p:sp>
        <p:nvSpPr>
          <p:cNvPr id="6" name="Title 1"/>
          <p:cNvSpPr>
            <a:spLocks noGrp="1"/>
          </p:cNvSpPr>
          <p:nvPr/>
        </p:nvSpPr>
        <p:spPr>
          <a:xfrm>
            <a:off x="838199" y="634182"/>
            <a:ext cx="7892845" cy="722978"/>
          </a:xfrm>
          <a:prstGeom prst="rect">
            <a:avLst/>
          </a:prstGeom>
        </p:spPr>
        <p:txBody>
          <a:bodyPr anchor="b">
            <a:noAutofit/>
          </a:bodyPr>
          <a:lstStyle>
            <a:lvl1pPr algn="l" rtl="0" eaLnBrk="0" fontAlgn="base" hangingPunct="0">
              <a:spcBef>
                <a:spcPct val="0"/>
              </a:spcBef>
              <a:spcAft>
                <a:spcPct val="0"/>
              </a:spcAft>
              <a:defRPr sz="3000" kern="1200" cap="small">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a:defRPr/>
            </a:pPr>
            <a:r>
              <a:rPr lang="en-US" sz="4400" dirty="0">
                <a:solidFill>
                  <a:schemeClr val="tx1"/>
                </a:solidFill>
                <a:latin typeface="+mj-lt"/>
                <a:ea typeface="+mj-ea"/>
                <a:cs typeface="+mj-cs"/>
              </a:rPr>
              <a:t>CSS Syntax</a:t>
            </a:r>
          </a:p>
        </p:txBody>
      </p:sp>
      <p:sp>
        <p:nvSpPr>
          <p:cNvPr id="7" name="Content Placeholder 2"/>
          <p:cNvSpPr>
            <a:spLocks noGrp="1"/>
          </p:cNvSpPr>
          <p:nvPr/>
        </p:nvSpPr>
        <p:spPr bwMode="auto">
          <a:xfrm>
            <a:off x="1023784" y="1583506"/>
            <a:ext cx="10144432" cy="481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ClrTx/>
              <a:buSzPct val="100000"/>
              <a:buFont typeface="Arial" panose="020B0604020202020204" pitchFamily="34" charset="0"/>
              <a:buChar char="•"/>
              <a:defRPr/>
            </a:pPr>
            <a:r>
              <a:rPr lang="en-US" altLang="en-US" dirty="0"/>
              <a:t>A CSS rule set consists of a selector and a declaration block:</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The selector points to the HTML element you want to style.</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The declaration block contains one or more declarations separated by semicolons.</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Each declaration includes a property name and a value, separated by a colon.</a:t>
            </a:r>
          </a:p>
          <a:p>
            <a:pPr>
              <a:defRPr/>
            </a:pPr>
            <a:endParaRPr lang="en-US" altLang="en-US" dirty="0"/>
          </a:p>
        </p:txBody>
      </p:sp>
      <p:sp>
        <p:nvSpPr>
          <p:cNvPr id="20485" name="Slide Number Placeholder 3"/>
          <p:cNvSpPr>
            <a:spLocks noGrp="1"/>
          </p:cNvSpPr>
          <p:nvPr/>
        </p:nvSpPr>
        <p:spPr bwMode="auto">
          <a:xfrm>
            <a:off x="9628188" y="5786438"/>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fld id="{BF673AA4-7A0E-4A23-9AFB-85A454422C88}" type="slidenum">
              <a:rPr lang="en-US" altLang="ja-JP" sz="1400" b="1">
                <a:solidFill>
                  <a:srgbClr val="FFFFFF"/>
                </a:solidFill>
                <a:latin typeface="Tahoma" panose="020B0604030504040204" pitchFamily="34" charset="0"/>
              </a:rPr>
              <a:pPr algn="ctr" eaLnBrk="1" hangingPunct="1">
                <a:spcBef>
                  <a:spcPct val="0"/>
                </a:spcBef>
                <a:buClrTx/>
                <a:buSzTx/>
                <a:buFontTx/>
                <a:buNone/>
              </a:pPr>
              <a:t>29</a:t>
            </a:fld>
            <a:endParaRPr lang="en-US" altLang="ja-JP" sz="1400" b="1">
              <a:solidFill>
                <a:srgbClr val="FFFFFF"/>
              </a:solidFill>
              <a:latin typeface="Tahoma" panose="020B0604030504040204" pitchFamily="34" charset="0"/>
            </a:endParaRPr>
          </a:p>
        </p:txBody>
      </p:sp>
      <p:pic>
        <p:nvPicPr>
          <p:cNvPr id="2048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244" y="2348758"/>
            <a:ext cx="71628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DDC1F4C-69F5-4DAE-B7E8-E6D1697D8108}" type="slidenum">
              <a:rPr lang="en-US" altLang="en-US" sz="1400"/>
              <a:pPr>
                <a:spcBef>
                  <a:spcPct val="0"/>
                </a:spcBef>
                <a:buClrTx/>
                <a:buSzTx/>
                <a:buFontTx/>
                <a:buNone/>
              </a:pPr>
              <a:t>29</a:t>
            </a:fld>
            <a:endParaRPr lang="en-US" altLang="en-US" sz="1400"/>
          </a:p>
        </p:txBody>
      </p:sp>
    </p:spTree>
    <p:extLst>
      <p:ext uri="{BB962C8B-B14F-4D97-AF65-F5344CB8AC3E}">
        <p14:creationId xmlns:p14="http://schemas.microsoft.com/office/powerpoint/2010/main" val="114466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65175" y="615950"/>
            <a:ext cx="9217025" cy="758825"/>
          </a:xfrm>
        </p:spPr>
        <p:txBody>
          <a:bodyPr/>
          <a:lstStyle/>
          <a:p>
            <a:pPr>
              <a:defRPr/>
            </a:pPr>
            <a:r>
              <a:rPr lang="en-US" altLang="en-US" sz="3600" dirty="0">
                <a:ea typeface="ＭＳ Ｐゴシック" pitchFamily="50" charset="-128"/>
                <a:cs typeface="Arial" pitchFamily="34" charset="0"/>
              </a:rPr>
              <a:t>Types Of Networks</a:t>
            </a:r>
          </a:p>
        </p:txBody>
      </p:sp>
      <p:sp>
        <p:nvSpPr>
          <p:cNvPr id="7" name="Rectangle 6"/>
          <p:cNvSpPr/>
          <p:nvPr/>
        </p:nvSpPr>
        <p:spPr>
          <a:xfrm>
            <a:off x="765175" y="1374775"/>
            <a:ext cx="11195767" cy="5050613"/>
          </a:xfrm>
          <a:prstGeom prst="rect">
            <a:avLst/>
          </a:prstGeom>
        </p:spPr>
        <p:txBody>
          <a:bodyPr wrap="square">
            <a:spAutoFit/>
          </a:bodyPr>
          <a:lstStyle/>
          <a:p>
            <a:pPr eaLnBrk="1" hangingPunct="1">
              <a:lnSpc>
                <a:spcPct val="90000"/>
              </a:lnSpc>
              <a:defRPr/>
            </a:pPr>
            <a:r>
              <a:rPr lang="en-US" altLang="ja-JP" sz="2400" dirty="0">
                <a:solidFill>
                  <a:srgbClr val="71481C"/>
                </a:solidFill>
                <a:latin typeface="Arial" pitchFamily="34" charset="0"/>
                <a:cs typeface="Arial" pitchFamily="34" charset="0"/>
              </a:rPr>
              <a:t>Intranet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A private computer network </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Information is securely transferred among group of people</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organizational information among employees)</a:t>
            </a:r>
          </a:p>
          <a:p>
            <a:pPr lvl="1" eaLnBrk="1" hangingPunct="1">
              <a:lnSpc>
                <a:spcPct val="90000"/>
              </a:lnSpc>
              <a:buFont typeface="Wingdings" pitchFamily="2" charset="2"/>
              <a:buNone/>
              <a:defRPr/>
            </a:pPr>
            <a:r>
              <a:rPr lang="en-US" altLang="ja-JP" sz="2400" dirty="0">
                <a:latin typeface="Arial" pitchFamily="34" charset="0"/>
                <a:cs typeface="Arial" pitchFamily="34" charset="0"/>
              </a:rPr>
              <a:t> </a:t>
            </a: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r>
              <a:rPr lang="en-US" altLang="ja-JP" sz="2400" dirty="0">
                <a:solidFill>
                  <a:srgbClr val="71481C"/>
                </a:solidFill>
                <a:latin typeface="Arial" pitchFamily="34" charset="0"/>
                <a:cs typeface="Arial" pitchFamily="34" charset="0"/>
              </a:rPr>
              <a:t>Extranet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Same as Intranet but,</a:t>
            </a:r>
          </a:p>
          <a:p>
            <a:pPr marL="800100" lvl="1" indent="-342900">
              <a:lnSpc>
                <a:spcPct val="90000"/>
              </a:lnSpc>
              <a:buFont typeface="Arial" panose="020B0604020202020204" pitchFamily="34" charset="0"/>
              <a:buChar char="•"/>
              <a:defRPr/>
            </a:pPr>
            <a:r>
              <a:rPr lang="en-US" altLang="ja-JP" sz="2000" u="sng" dirty="0">
                <a:latin typeface="Arial" pitchFamily="34" charset="0"/>
                <a:cs typeface="Arial" pitchFamily="34" charset="0"/>
              </a:rPr>
              <a:t>Share part of internal information</a:t>
            </a:r>
            <a:r>
              <a:rPr lang="en-US" altLang="ja-JP" sz="2000" dirty="0">
                <a:latin typeface="Arial" pitchFamily="34" charset="0"/>
                <a:cs typeface="Arial" pitchFamily="34" charset="0"/>
              </a:rPr>
              <a:t> or operations with outsiders</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part of organizational information with vendors, suppliers…etc)</a:t>
            </a:r>
          </a:p>
          <a:p>
            <a:pPr lvl="1" eaLnBrk="1" hangingPunct="1">
              <a:lnSpc>
                <a:spcPct val="90000"/>
              </a:lnSpc>
              <a:defRPr/>
            </a:pPr>
            <a:endParaRPr lang="en-US" altLang="ja-JP" sz="1100" dirty="0">
              <a:solidFill>
                <a:schemeClr val="accent2">
                  <a:lumMod val="50000"/>
                </a:schemeClr>
              </a:solidFill>
            </a:endParaRPr>
          </a:p>
          <a:p>
            <a:pPr lvl="1" eaLnBrk="1" hangingPunct="1">
              <a:lnSpc>
                <a:spcPct val="90000"/>
              </a:lnSpc>
              <a:defRPr/>
            </a:pPr>
            <a:r>
              <a:rPr lang="en-US" altLang="ja-JP" sz="1100" dirty="0">
                <a:solidFill>
                  <a:schemeClr val="accent2">
                    <a:lumMod val="50000"/>
                  </a:schemeClr>
                </a:solidFill>
              </a:rPr>
              <a:t>http://education-portal.com/academy/lesson/intranet-and-extranet-comparing-information-and-data-dissemination.html#lesson</a:t>
            </a:r>
          </a:p>
          <a:p>
            <a:pPr eaLnBrk="1" hangingPunct="1">
              <a:lnSpc>
                <a:spcPct val="90000"/>
              </a:lnSpc>
              <a:defRPr/>
            </a:pPr>
            <a:endParaRPr lang="en-US" altLang="ja-JP" sz="2400" dirty="0">
              <a:solidFill>
                <a:schemeClr val="accent2">
                  <a:lumMod val="50000"/>
                </a:schemeClr>
              </a:solidFill>
            </a:endParaRPr>
          </a:p>
          <a:p>
            <a:pPr eaLnBrk="1" hangingPunct="1">
              <a:lnSpc>
                <a:spcPct val="90000"/>
              </a:lnSpc>
              <a:defRPr/>
            </a:pPr>
            <a:r>
              <a:rPr lang="en-US" altLang="ja-JP" sz="2400" dirty="0">
                <a:solidFill>
                  <a:srgbClr val="FF0000"/>
                </a:solidFill>
              </a:rPr>
              <a:t>Internet ?</a:t>
            </a:r>
          </a:p>
          <a:p>
            <a:pPr eaLnBrk="1" hangingPunct="1">
              <a:lnSpc>
                <a:spcPct val="90000"/>
              </a:lnSpc>
              <a:defRPr/>
            </a:pPr>
            <a:r>
              <a:rPr lang="en-US" altLang="ja-JP" sz="2400" dirty="0">
                <a:solidFill>
                  <a:schemeClr val="accent2">
                    <a:lumMod val="50000"/>
                  </a:schemeClr>
                </a:solidFill>
              </a:rPr>
              <a:t>      </a:t>
            </a:r>
          </a:p>
        </p:txBody>
      </p:sp>
      <p:pic>
        <p:nvPicPr>
          <p:cNvPr id="17412" name="Picture 7" descr="http://icunimet1.wikispaces.com/file/view/img-IntranetExtranet.gif/95830034/img-IntranetExtran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514" y="2584451"/>
            <a:ext cx="32289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247B82-F609-465F-BB27-DF5F33CEEFF2}" type="slidenum">
              <a:rPr lang="en-US" altLang="ja-JP" smtClean="0"/>
              <a:pPr/>
              <a:t>3</a:t>
            </a:fld>
            <a:endParaRPr lang="en-US" altLang="ja-JP" smtClean="0"/>
          </a:p>
        </p:txBody>
      </p:sp>
    </p:spTree>
    <p:extLst>
      <p:ext uri="{BB962C8B-B14F-4D97-AF65-F5344CB8AC3E}">
        <p14:creationId xmlns:p14="http://schemas.microsoft.com/office/powerpoint/2010/main" val="2617145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nvSpPr>
        <p:spPr bwMode="auto">
          <a:xfrm>
            <a:off x="752168" y="1374776"/>
            <a:ext cx="1060163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600"/>
              </a:spcBef>
              <a:buSzPct val="70000"/>
              <a:buFont typeface="Arial" panose="020B0604020202020204" pitchFamily="34" charset="0"/>
              <a:buChar char="•"/>
              <a:defRPr/>
            </a:pPr>
            <a:r>
              <a:rPr lang="en-US" altLang="en-US" sz="2400" dirty="0">
                <a:ea typeface="Arial Unicode MS" pitchFamily="34" charset="-128"/>
                <a:cs typeface="Arial Unicode MS" pitchFamily="34" charset="-128"/>
              </a:rPr>
              <a:t>When a browser reads a style sheet, it will format the document according to the information in the style sheet.</a:t>
            </a:r>
          </a:p>
          <a:p>
            <a:pPr marL="457200" indent="-457200">
              <a:spcBef>
                <a:spcPts val="600"/>
              </a:spcBef>
              <a:buSzPct val="70000"/>
              <a:buFont typeface="Arial" panose="020B0604020202020204" pitchFamily="34" charset="0"/>
              <a:buChar char="•"/>
              <a:defRPr/>
            </a:pPr>
            <a:endParaRPr lang="en-US" altLang="en-US" sz="2400" dirty="0">
              <a:ea typeface="Arial Unicode MS" pitchFamily="34" charset="-128"/>
              <a:cs typeface="Arial Unicode MS" pitchFamily="34" charset="-128"/>
            </a:endParaRPr>
          </a:p>
          <a:p>
            <a:pPr marL="457200" indent="-457200">
              <a:spcBef>
                <a:spcPts val="600"/>
              </a:spcBef>
              <a:buSzPct val="70000"/>
              <a:buFont typeface="Arial" panose="020B0604020202020204" pitchFamily="34" charset="0"/>
              <a:buChar char="•"/>
              <a:defRPr/>
            </a:pPr>
            <a:r>
              <a:rPr lang="en-US" altLang="en-US" sz="2400" dirty="0">
                <a:ea typeface="Arial Unicode MS" pitchFamily="34" charset="-128"/>
                <a:cs typeface="Arial Unicode MS" pitchFamily="34" charset="-128"/>
              </a:rPr>
              <a:t>There are three ways of inserting a style sheet:</a:t>
            </a:r>
          </a:p>
          <a:p>
            <a:pPr marL="823913" lvl="1" indent="-457200">
              <a:spcBef>
                <a:spcPct val="20000"/>
              </a:spcBef>
              <a:buSzPct val="80000"/>
              <a:buFont typeface="Arial" panose="020B0604020202020204" pitchFamily="34" charset="0"/>
              <a:buChar char="•"/>
              <a:defRPr/>
            </a:pPr>
            <a:r>
              <a:rPr lang="en-US" altLang="en-US" sz="2400" dirty="0">
                <a:ea typeface="Arial Unicode MS" pitchFamily="34" charset="-128"/>
                <a:cs typeface="Arial Unicode MS" pitchFamily="34" charset="-128"/>
              </a:rPr>
              <a:t>Inline style</a:t>
            </a:r>
          </a:p>
          <a:p>
            <a:pPr marL="823913" lvl="1" indent="-457200">
              <a:spcBef>
                <a:spcPct val="20000"/>
              </a:spcBef>
              <a:buSzPct val="80000"/>
              <a:buFont typeface="Arial" panose="020B0604020202020204" pitchFamily="34" charset="0"/>
              <a:buChar char="•"/>
              <a:defRPr/>
            </a:pPr>
            <a:r>
              <a:rPr lang="en-US" altLang="en-US" sz="2400" dirty="0" smtClean="0">
                <a:ea typeface="Arial Unicode MS" pitchFamily="34" charset="-128"/>
                <a:cs typeface="Arial Unicode MS" pitchFamily="34" charset="-128"/>
              </a:rPr>
              <a:t>Embedded style </a:t>
            </a:r>
            <a:r>
              <a:rPr lang="en-US" altLang="en-US" sz="2400" dirty="0">
                <a:ea typeface="Arial Unicode MS" pitchFamily="34" charset="-128"/>
                <a:cs typeface="Arial Unicode MS" pitchFamily="34" charset="-128"/>
              </a:rPr>
              <a:t>sheet</a:t>
            </a:r>
          </a:p>
          <a:p>
            <a:pPr marL="823913" lvl="1" indent="-457200">
              <a:spcBef>
                <a:spcPct val="20000"/>
              </a:spcBef>
              <a:buSzPct val="80000"/>
              <a:buFont typeface="Arial" panose="020B0604020202020204" pitchFamily="34" charset="0"/>
              <a:buChar char="•"/>
              <a:defRPr/>
            </a:pPr>
            <a:r>
              <a:rPr lang="en-US" altLang="en-US" sz="2400" dirty="0">
                <a:ea typeface="Arial Unicode MS" pitchFamily="34" charset="-128"/>
                <a:cs typeface="Arial Unicode MS" pitchFamily="34" charset="-128"/>
              </a:rPr>
              <a:t>External style sheet</a:t>
            </a:r>
          </a:p>
          <a:p>
            <a:pPr marL="639763" lvl="1" indent="-273050">
              <a:spcBef>
                <a:spcPct val="20000"/>
              </a:spcBef>
              <a:buClr>
                <a:schemeClr val="accent1"/>
              </a:buClr>
              <a:buSzPct val="80000"/>
              <a:buFont typeface="Wingdings 2" pitchFamily="18" charset="2"/>
              <a:buChar char=""/>
              <a:defRPr/>
            </a:pPr>
            <a:endParaRPr lang="en-US" altLang="en-US" sz="2000" dirty="0">
              <a:ea typeface="Arial Unicode MS" pitchFamily="34" charset="-128"/>
              <a:cs typeface="Arial Unicode MS" pitchFamily="34" charset="-128"/>
            </a:endParaRPr>
          </a:p>
          <a:p>
            <a:pPr marL="273050" indent="-273050">
              <a:spcBef>
                <a:spcPts val="600"/>
              </a:spcBef>
              <a:buClr>
                <a:schemeClr val="accent1"/>
              </a:buClr>
              <a:buSzPct val="70000"/>
              <a:buFont typeface="Wingdings" pitchFamily="2" charset="2"/>
              <a:buChar char=""/>
              <a:defRPr/>
            </a:pPr>
            <a:endParaRPr lang="en-US" altLang="en-US" sz="2000" dirty="0">
              <a:ea typeface="Arial Unicode MS" pitchFamily="34" charset="-128"/>
              <a:cs typeface="Arial Unicode MS" pitchFamily="34" charset="-128"/>
            </a:endParaRPr>
          </a:p>
        </p:txBody>
      </p:sp>
      <p:sp>
        <p:nvSpPr>
          <p:cNvPr id="245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9084AED-4F17-483F-957A-F9047867E71C}" type="slidenum">
              <a:rPr lang="en-US" altLang="en-US" sz="1400"/>
              <a:pPr>
                <a:spcBef>
                  <a:spcPct val="0"/>
                </a:spcBef>
                <a:buClrTx/>
                <a:buSzTx/>
                <a:buFontTx/>
                <a:buNone/>
              </a:pPr>
              <a:t>30</a:t>
            </a:fld>
            <a:endParaRPr lang="en-US" altLang="en-US" sz="1400"/>
          </a:p>
        </p:txBody>
      </p:sp>
      <p:sp>
        <p:nvSpPr>
          <p:cNvPr id="6" name="Title 1"/>
          <p:cNvSpPr>
            <a:spLocks noGrp="1"/>
          </p:cNvSpPr>
          <p:nvPr>
            <p:ph type="title"/>
          </p:nvPr>
        </p:nvSpPr>
        <p:spPr>
          <a:xfrm>
            <a:off x="985684" y="530942"/>
            <a:ext cx="8229600" cy="735885"/>
          </a:xfrm>
        </p:spPr>
        <p:txBody>
          <a:bodyPr>
            <a:normAutofit/>
          </a:bodyPr>
          <a:lstStyle/>
          <a:p>
            <a:pPr>
              <a:defRPr/>
            </a:pPr>
            <a:r>
              <a:rPr lang="en-US" altLang="en-US" dirty="0"/>
              <a:t>Ways of inserting a style sheet</a:t>
            </a:r>
            <a:endParaRPr lang="en-US" dirty="0"/>
          </a:p>
        </p:txBody>
      </p:sp>
    </p:spTree>
    <p:extLst>
      <p:ext uri="{BB962C8B-B14F-4D97-AF65-F5344CB8AC3E}">
        <p14:creationId xmlns:p14="http://schemas.microsoft.com/office/powerpoint/2010/main" val="3096677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Style Sheet</a:t>
            </a:r>
            <a:endParaRPr lang="en-US" dirty="0"/>
          </a:p>
        </p:txBody>
      </p:sp>
      <p:pic>
        <p:nvPicPr>
          <p:cNvPr id="6" name="Content Placeholder 5"/>
          <p:cNvPicPr>
            <a:picLocks noGrp="1" noChangeAspect="1"/>
          </p:cNvPicPr>
          <p:nvPr>
            <p:ph idx="1"/>
          </p:nvPr>
        </p:nvPicPr>
        <p:blipFill rotWithShape="1">
          <a:blip r:embed="rId2"/>
          <a:srcRect r="47083"/>
          <a:stretch/>
        </p:blipFill>
        <p:spPr>
          <a:xfrm>
            <a:off x="850560" y="1583279"/>
            <a:ext cx="2718479" cy="4773071"/>
          </a:xfrm>
          <a:prstGeom prst="rect">
            <a:avLst/>
          </a:prstGeom>
          <a:ln>
            <a:solidFill>
              <a:schemeClr val="accent1"/>
            </a:solidFill>
          </a:ln>
        </p:spPr>
      </p:pic>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pic>
        <p:nvPicPr>
          <p:cNvPr id="7" name="Picture 6"/>
          <p:cNvPicPr>
            <a:picLocks noChangeAspect="1"/>
          </p:cNvPicPr>
          <p:nvPr/>
        </p:nvPicPr>
        <p:blipFill>
          <a:blip r:embed="rId3"/>
          <a:stretch>
            <a:fillRect/>
          </a:stretch>
        </p:blipFill>
        <p:spPr>
          <a:xfrm>
            <a:off x="3891424" y="1583279"/>
            <a:ext cx="6267450" cy="1619250"/>
          </a:xfrm>
          <a:prstGeom prst="rect">
            <a:avLst/>
          </a:prstGeom>
        </p:spPr>
      </p:pic>
      <p:pic>
        <p:nvPicPr>
          <p:cNvPr id="8" name="Picture 7"/>
          <p:cNvPicPr>
            <a:picLocks noChangeAspect="1"/>
          </p:cNvPicPr>
          <p:nvPr/>
        </p:nvPicPr>
        <p:blipFill>
          <a:blip r:embed="rId4"/>
          <a:stretch>
            <a:fillRect/>
          </a:stretch>
        </p:blipFill>
        <p:spPr>
          <a:xfrm>
            <a:off x="3581400" y="3213894"/>
            <a:ext cx="8229600" cy="2476500"/>
          </a:xfrm>
          <a:prstGeom prst="rect">
            <a:avLst/>
          </a:prstGeom>
        </p:spPr>
      </p:pic>
      <p:sp>
        <p:nvSpPr>
          <p:cNvPr id="9" name="TextBox 8"/>
          <p:cNvSpPr txBox="1"/>
          <p:nvPr/>
        </p:nvSpPr>
        <p:spPr>
          <a:xfrm>
            <a:off x="3701845" y="5869858"/>
            <a:ext cx="7978878" cy="646331"/>
          </a:xfrm>
          <a:prstGeom prst="rect">
            <a:avLst/>
          </a:prstGeom>
          <a:noFill/>
        </p:spPr>
        <p:txBody>
          <a:bodyPr wrap="square" rtlCol="0">
            <a:spAutoFit/>
          </a:bodyPr>
          <a:lstStyle/>
          <a:p>
            <a:r>
              <a:rPr lang="en-US" b="1" i="1" dirty="0">
                <a:solidFill>
                  <a:srgbClr val="FF0000"/>
                </a:solidFill>
              </a:rPr>
              <a:t>Note that this method is used for styles that are to be applied to a single HTML document.</a:t>
            </a:r>
          </a:p>
        </p:txBody>
      </p:sp>
    </p:spTree>
    <p:extLst>
      <p:ext uri="{BB962C8B-B14F-4D97-AF65-F5344CB8AC3E}">
        <p14:creationId xmlns:p14="http://schemas.microsoft.com/office/powerpoint/2010/main" val="3894515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a:t>
            </a:r>
            <a:endParaRPr lang="en-US" dirty="0"/>
          </a:p>
        </p:txBody>
      </p:sp>
      <p:sp>
        <p:nvSpPr>
          <p:cNvPr id="3" name="Content Placeholder 2"/>
          <p:cNvSpPr>
            <a:spLocks noGrp="1"/>
          </p:cNvSpPr>
          <p:nvPr>
            <p:ph idx="1"/>
          </p:nvPr>
        </p:nvSpPr>
        <p:spPr/>
        <p:txBody>
          <a:bodyPr>
            <a:normAutofit/>
          </a:bodyPr>
          <a:lstStyle/>
          <a:p>
            <a:r>
              <a:rPr lang="en-US" sz="2200" dirty="0"/>
              <a:t>An external style sheet is a separate text file containing all your CSS rules. </a:t>
            </a:r>
            <a:endParaRPr lang="en-US" sz="2200" dirty="0" smtClean="0"/>
          </a:p>
          <a:p>
            <a:r>
              <a:rPr lang="en-US" sz="2200" dirty="0" smtClean="0"/>
              <a:t>Note </a:t>
            </a:r>
            <a:r>
              <a:rPr lang="en-US" sz="2200" dirty="0"/>
              <a:t>that the text file does not contain the &lt;style&gt; tag and you need to end the file name with the extension .</a:t>
            </a:r>
            <a:r>
              <a:rPr lang="en-US" sz="2200" dirty="0" err="1"/>
              <a:t>css</a:t>
            </a:r>
            <a:r>
              <a:rPr lang="en-US" sz="2200" dirty="0" smtClean="0"/>
              <a:t>.</a:t>
            </a:r>
            <a:endParaRPr lang="en-US" sz="2200" dirty="0"/>
          </a:p>
          <a:p>
            <a:r>
              <a:rPr lang="en-US" sz="2200" dirty="0"/>
              <a:t>The style sheet can be applied to any number of HTML files. </a:t>
            </a:r>
            <a:endParaRPr lang="en-US" sz="2200" dirty="0" smtClean="0"/>
          </a:p>
          <a:p>
            <a:r>
              <a:rPr lang="en-US" sz="2200" dirty="0" smtClean="0"/>
              <a:t>When </a:t>
            </a:r>
            <a:r>
              <a:rPr lang="en-US" sz="2200" dirty="0"/>
              <a:t>you make a change to an external style sheet, all the pages that reference it are automatically updated as well.</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spTree>
    <p:extLst>
      <p:ext uri="{BB962C8B-B14F-4D97-AF65-F5344CB8AC3E}">
        <p14:creationId xmlns:p14="http://schemas.microsoft.com/office/powerpoint/2010/main" val="2243973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 Example</a:t>
            </a:r>
            <a:endParaRPr lang="en-US" dirty="0"/>
          </a:p>
        </p:txBody>
      </p:sp>
      <p:pic>
        <p:nvPicPr>
          <p:cNvPr id="6" name="Content Placeholder 5"/>
          <p:cNvPicPr>
            <a:picLocks noGrp="1" noChangeAspect="1"/>
          </p:cNvPicPr>
          <p:nvPr>
            <p:ph idx="1"/>
          </p:nvPr>
        </p:nvPicPr>
        <p:blipFill rotWithShape="1">
          <a:blip r:embed="rId2"/>
          <a:srcRect l="-3097" t="-786" r="44354" b="786"/>
          <a:stretch/>
        </p:blipFill>
        <p:spPr>
          <a:xfrm>
            <a:off x="597694" y="1665286"/>
            <a:ext cx="4755971" cy="18764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pic>
        <p:nvPicPr>
          <p:cNvPr id="7" name="Picture 6"/>
          <p:cNvPicPr>
            <a:picLocks noChangeAspect="1"/>
          </p:cNvPicPr>
          <p:nvPr/>
        </p:nvPicPr>
        <p:blipFill rotWithShape="1">
          <a:blip r:embed="rId3"/>
          <a:srcRect r="32560"/>
          <a:stretch/>
        </p:blipFill>
        <p:spPr>
          <a:xfrm>
            <a:off x="5646174" y="1690688"/>
            <a:ext cx="5415116" cy="1419225"/>
          </a:xfrm>
          <a:prstGeom prst="rect">
            <a:avLst/>
          </a:prstGeom>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504" y="4362663"/>
            <a:ext cx="7315507" cy="106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73394" y="3701845"/>
            <a:ext cx="9335729" cy="369332"/>
          </a:xfrm>
          <a:prstGeom prst="rect">
            <a:avLst/>
          </a:prstGeom>
          <a:noFill/>
        </p:spPr>
        <p:txBody>
          <a:bodyPr wrap="square" rtlCol="0">
            <a:spAutoFit/>
          </a:bodyPr>
          <a:lstStyle/>
          <a:p>
            <a:r>
              <a:rPr lang="en-US" dirty="0" smtClean="0"/>
              <a:t>Content of the text file which contains styles will be without the &lt;style&gt; as below</a:t>
            </a:r>
            <a:endParaRPr lang="en-US" dirty="0"/>
          </a:p>
        </p:txBody>
      </p:sp>
    </p:spTree>
    <p:extLst>
      <p:ext uri="{BB962C8B-B14F-4D97-AF65-F5344CB8AC3E}">
        <p14:creationId xmlns:p14="http://schemas.microsoft.com/office/powerpoint/2010/main" val="4106327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Styles</a:t>
            </a:r>
            <a:endParaRPr lang="en-US" dirty="0"/>
          </a:p>
        </p:txBody>
      </p:sp>
      <p:sp>
        <p:nvSpPr>
          <p:cNvPr id="3" name="Content Placeholder 2"/>
          <p:cNvSpPr>
            <a:spLocks noGrp="1"/>
          </p:cNvSpPr>
          <p:nvPr>
            <p:ph idx="1"/>
          </p:nvPr>
        </p:nvSpPr>
        <p:spPr/>
        <p:txBody>
          <a:bodyPr/>
          <a:lstStyle/>
          <a:p>
            <a:r>
              <a:rPr lang="en-US" dirty="0"/>
              <a:t>It only applies to the element that contains the inline style. This method can also be used to override any previously declared styles. For example</a:t>
            </a:r>
            <a:r>
              <a:rPr lang="en-US" dirty="0" smtClean="0"/>
              <a:t>:</a:t>
            </a:r>
          </a:p>
          <a:p>
            <a:endParaRPr lang="en-US" dirty="0" smtClean="0"/>
          </a:p>
          <a:p>
            <a:endParaRPr lang="en-US" dirty="0"/>
          </a:p>
          <a:p>
            <a:r>
              <a:rPr lang="en-US" dirty="0" smtClean="0"/>
              <a:t>Inline styles are good for testing. However, inline styles are rarely used for final versions of a website. Why?</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pic>
        <p:nvPicPr>
          <p:cNvPr id="6" name="Picture 5"/>
          <p:cNvPicPr>
            <a:picLocks noChangeAspect="1"/>
          </p:cNvPicPr>
          <p:nvPr/>
        </p:nvPicPr>
        <p:blipFill>
          <a:blip r:embed="rId3"/>
          <a:stretch>
            <a:fillRect/>
          </a:stretch>
        </p:blipFill>
        <p:spPr>
          <a:xfrm>
            <a:off x="1830029" y="3184116"/>
            <a:ext cx="8867472" cy="738956"/>
          </a:xfrm>
          <a:prstGeom prst="rect">
            <a:avLst/>
          </a:prstGeom>
        </p:spPr>
      </p:pic>
    </p:spTree>
    <p:extLst>
      <p:ext uri="{BB962C8B-B14F-4D97-AF65-F5344CB8AC3E}">
        <p14:creationId xmlns:p14="http://schemas.microsoft.com/office/powerpoint/2010/main" val="33299507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Lots of CSS properties to play with</a:t>
            </a:r>
          </a:p>
        </p:txBody>
      </p:sp>
      <p:sp>
        <p:nvSpPr>
          <p:cNvPr id="3" name="Content Placeholder 2"/>
          <p:cNvSpPr>
            <a:spLocks noGrp="1"/>
          </p:cNvSpPr>
          <p:nvPr>
            <p:ph idx="1"/>
          </p:nvPr>
        </p:nvSpPr>
        <p:spPr/>
        <p:txBody>
          <a:bodyPr/>
          <a:lstStyle/>
          <a:p>
            <a:pPr algn="ctr">
              <a:spcBef>
                <a:spcPct val="0"/>
              </a:spcBef>
              <a:buNone/>
            </a:pPr>
            <a:r>
              <a:rPr lang="en-US" altLang="en-US" dirty="0">
                <a:latin typeface="Century Gothic" panose="020B0502020202020204" pitchFamily="34" charset="0"/>
                <a:sym typeface="Gill Sans" charset="0"/>
              </a:rPr>
              <a:t>background-color, border-width, border-color, margin-top, padding, font-family, top, left, right, float,  font-size, background-image, text-align, text-decoration, font-style, font-weight, vertical-align, visibility, overflow, ....</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1475548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lstStyle/>
          <a:p>
            <a:pPr marL="0" indent="0">
              <a:buNone/>
            </a:pPr>
            <a:r>
              <a:rPr lang="en-US" sz="2400" dirty="0" smtClean="0"/>
              <a:t>1.Selecting </a:t>
            </a:r>
            <a:r>
              <a:rPr lang="en-US" sz="2400" dirty="0"/>
              <a:t>elements by </a:t>
            </a:r>
            <a:r>
              <a:rPr lang="en-US" sz="2400" dirty="0" smtClean="0"/>
              <a:t>name:</a:t>
            </a:r>
          </a:p>
          <a:p>
            <a:pPr marL="0" indent="0">
              <a:buNone/>
            </a:pPr>
            <a:endParaRPr lang="en-US" sz="2400" dirty="0" smtClean="0"/>
          </a:p>
          <a:p>
            <a:pPr marL="0" indent="0">
              <a:buNone/>
            </a:pPr>
            <a:r>
              <a:rPr lang="en-US" sz="2400" dirty="0" smtClean="0"/>
              <a:t>2.To </a:t>
            </a:r>
            <a:r>
              <a:rPr lang="en-US" sz="2400" dirty="0"/>
              <a:t>add additional rules use semi-colon</a:t>
            </a:r>
            <a:r>
              <a:rPr lang="en-US" sz="2400" dirty="0" smtClean="0"/>
              <a:t>:</a:t>
            </a:r>
          </a:p>
          <a:p>
            <a:pPr marL="0" indent="0">
              <a:buNone/>
            </a:pPr>
            <a:endParaRPr lang="en-US" sz="2400" dirty="0"/>
          </a:p>
          <a:p>
            <a:pPr marL="0" indent="0">
              <a:buNone/>
            </a:pPr>
            <a:r>
              <a:rPr lang="en-US" sz="2400" dirty="0" smtClean="0"/>
              <a:t>3. Selecting </a:t>
            </a:r>
            <a:r>
              <a:rPr lang="en-US" sz="2400" dirty="0"/>
              <a:t>groups of elements. Note group selectors are separated by a comma:</a:t>
            </a:r>
          </a:p>
          <a:p>
            <a:pPr marL="0" indent="0">
              <a:buNone/>
            </a:pPr>
            <a:endParaRPr lang="en-US" sz="2400" dirty="0"/>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pic>
        <p:nvPicPr>
          <p:cNvPr id="6" name="Picture 5"/>
          <p:cNvPicPr>
            <a:picLocks noChangeAspect="1"/>
          </p:cNvPicPr>
          <p:nvPr/>
        </p:nvPicPr>
        <p:blipFill>
          <a:blip r:embed="rId2"/>
          <a:stretch>
            <a:fillRect/>
          </a:stretch>
        </p:blipFill>
        <p:spPr>
          <a:xfrm>
            <a:off x="7153275" y="1409073"/>
            <a:ext cx="3057525" cy="685800"/>
          </a:xfrm>
          <a:prstGeom prst="rect">
            <a:avLst/>
          </a:prstGeom>
        </p:spPr>
      </p:pic>
      <p:pic>
        <p:nvPicPr>
          <p:cNvPr id="7" name="Picture 6"/>
          <p:cNvPicPr>
            <a:picLocks noChangeAspect="1"/>
          </p:cNvPicPr>
          <p:nvPr/>
        </p:nvPicPr>
        <p:blipFill>
          <a:blip r:embed="rId3"/>
          <a:stretch>
            <a:fillRect/>
          </a:stretch>
        </p:blipFill>
        <p:spPr>
          <a:xfrm>
            <a:off x="7153275" y="2417283"/>
            <a:ext cx="2533650" cy="1314450"/>
          </a:xfrm>
          <a:prstGeom prst="rect">
            <a:avLst/>
          </a:prstGeom>
        </p:spPr>
      </p:pic>
      <p:pic>
        <p:nvPicPr>
          <p:cNvPr id="8" name="Picture 7"/>
          <p:cNvPicPr>
            <a:picLocks noChangeAspect="1"/>
          </p:cNvPicPr>
          <p:nvPr/>
        </p:nvPicPr>
        <p:blipFill>
          <a:blip r:embed="rId4"/>
          <a:stretch>
            <a:fillRect/>
          </a:stretch>
        </p:blipFill>
        <p:spPr>
          <a:xfrm>
            <a:off x="7167865" y="4292958"/>
            <a:ext cx="2828925" cy="1704975"/>
          </a:xfrm>
          <a:prstGeom prst="rect">
            <a:avLst/>
          </a:prstGeom>
        </p:spPr>
      </p:pic>
    </p:spTree>
    <p:extLst>
      <p:ext uri="{BB962C8B-B14F-4D97-AF65-F5344CB8AC3E}">
        <p14:creationId xmlns:p14="http://schemas.microsoft.com/office/powerpoint/2010/main" val="1395379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0675"/>
            <a:ext cx="10515600" cy="1325563"/>
          </a:xfrm>
        </p:spPr>
        <p:txBody>
          <a:bodyPr/>
          <a:lstStyle/>
          <a:p>
            <a:r>
              <a:rPr lang="en-US" dirty="0" smtClean="0"/>
              <a:t>CSS Selectors</a:t>
            </a:r>
            <a:endParaRPr lang="en-US" dirty="0"/>
          </a:p>
        </p:txBody>
      </p:sp>
      <p:sp>
        <p:nvSpPr>
          <p:cNvPr id="3" name="Content Placeholder 2"/>
          <p:cNvSpPr>
            <a:spLocks noGrp="1"/>
          </p:cNvSpPr>
          <p:nvPr>
            <p:ph idx="1"/>
          </p:nvPr>
        </p:nvSpPr>
        <p:spPr>
          <a:xfrm>
            <a:off x="838199" y="1646238"/>
            <a:ext cx="5621595" cy="3486201"/>
          </a:xfrm>
        </p:spPr>
        <p:txBody>
          <a:bodyPr>
            <a:normAutofit/>
          </a:bodyPr>
          <a:lstStyle/>
          <a:p>
            <a:pPr marL="0" indent="0">
              <a:buNone/>
            </a:pPr>
            <a:r>
              <a:rPr lang="en-US" sz="2200" dirty="0" smtClean="0"/>
              <a:t>4.Selecting </a:t>
            </a:r>
            <a:r>
              <a:rPr lang="en-US" sz="2200" dirty="0"/>
              <a:t>elements by context (descendant selector) to select a tag that is nested inside another specified tag</a:t>
            </a:r>
            <a:r>
              <a:rPr lang="en-US" sz="2200" dirty="0" smtClean="0"/>
              <a:t>.</a:t>
            </a:r>
          </a:p>
          <a:p>
            <a:pPr marL="0" indent="0">
              <a:buNone/>
            </a:pPr>
            <a:r>
              <a:rPr lang="en-US" sz="2200" dirty="0"/>
              <a:t>N</a:t>
            </a:r>
            <a:r>
              <a:rPr lang="en-US" sz="2200" dirty="0" smtClean="0"/>
              <a:t>ote </a:t>
            </a:r>
            <a:r>
              <a:rPr lang="en-US" sz="2200" dirty="0"/>
              <a:t>contextual selectors are separated by whitespace</a:t>
            </a:r>
            <a:r>
              <a:rPr lang="en-US" sz="2200" dirty="0" smtClean="0"/>
              <a:t>:</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pic>
        <p:nvPicPr>
          <p:cNvPr id="6" name="Picture 5"/>
          <p:cNvPicPr>
            <a:picLocks noChangeAspect="1"/>
          </p:cNvPicPr>
          <p:nvPr/>
        </p:nvPicPr>
        <p:blipFill>
          <a:blip r:embed="rId3"/>
          <a:stretch>
            <a:fillRect/>
          </a:stretch>
        </p:blipFill>
        <p:spPr>
          <a:xfrm>
            <a:off x="1054663" y="3496494"/>
            <a:ext cx="4638214" cy="2527987"/>
          </a:xfrm>
          <a:prstGeom prst="rect">
            <a:avLst/>
          </a:prstGeom>
        </p:spPr>
      </p:pic>
      <p:sp>
        <p:nvSpPr>
          <p:cNvPr id="8" name="Content Placeholder 2"/>
          <p:cNvSpPr txBox="1">
            <a:spLocks/>
          </p:cNvSpPr>
          <p:nvPr/>
        </p:nvSpPr>
        <p:spPr>
          <a:xfrm>
            <a:off x="6270521" y="1646237"/>
            <a:ext cx="5621595"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5</a:t>
            </a:r>
            <a:r>
              <a:rPr lang="en-US" sz="2200" dirty="0" smtClean="0"/>
              <a:t>.</a:t>
            </a:r>
            <a:r>
              <a:rPr lang="en-US" sz="2200" dirty="0"/>
              <a:t> Selecting elements by class. When you want to give </a:t>
            </a:r>
            <a:r>
              <a:rPr lang="en-US" sz="2200" b="1" dirty="0"/>
              <a:t>one or more elements</a:t>
            </a:r>
            <a:r>
              <a:rPr lang="en-US" sz="2200" dirty="0"/>
              <a:t> a style that is different to related tags on a web page:</a:t>
            </a:r>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a:p>
        </p:txBody>
      </p:sp>
      <p:pic>
        <p:nvPicPr>
          <p:cNvPr id="9" name="Picture 8"/>
          <p:cNvPicPr>
            <a:picLocks noChangeAspect="1"/>
          </p:cNvPicPr>
          <p:nvPr/>
        </p:nvPicPr>
        <p:blipFill>
          <a:blip r:embed="rId4"/>
          <a:stretch>
            <a:fillRect/>
          </a:stretch>
        </p:blipFill>
        <p:spPr>
          <a:xfrm>
            <a:off x="5891366" y="3496494"/>
            <a:ext cx="6000750" cy="2352675"/>
          </a:xfrm>
          <a:prstGeom prst="rect">
            <a:avLst/>
          </a:prstGeom>
        </p:spPr>
      </p:pic>
    </p:spTree>
    <p:extLst>
      <p:ext uri="{BB962C8B-B14F-4D97-AF65-F5344CB8AC3E}">
        <p14:creationId xmlns:p14="http://schemas.microsoft.com/office/powerpoint/2010/main" val="1519433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0675"/>
            <a:ext cx="10515600" cy="1325563"/>
          </a:xfrm>
        </p:spPr>
        <p:txBody>
          <a:bodyPr/>
          <a:lstStyle/>
          <a:p>
            <a:r>
              <a:rPr lang="en-US" dirty="0" smtClean="0"/>
              <a:t>CSS Selectors</a:t>
            </a:r>
            <a:endParaRPr lang="en-US" dirty="0"/>
          </a:p>
        </p:txBody>
      </p:sp>
      <p:sp>
        <p:nvSpPr>
          <p:cNvPr id="3" name="Content Placeholder 2"/>
          <p:cNvSpPr>
            <a:spLocks noGrp="1"/>
          </p:cNvSpPr>
          <p:nvPr>
            <p:ph idx="1"/>
          </p:nvPr>
        </p:nvSpPr>
        <p:spPr>
          <a:xfrm>
            <a:off x="838199" y="1646238"/>
            <a:ext cx="5621595" cy="3486201"/>
          </a:xfrm>
        </p:spPr>
        <p:txBody>
          <a:bodyPr>
            <a:normAutofit/>
          </a:bodyPr>
          <a:lstStyle/>
          <a:p>
            <a:pPr marL="0" indent="0">
              <a:buNone/>
            </a:pPr>
            <a:r>
              <a:rPr lang="en-US" sz="2200" dirty="0" smtClean="0"/>
              <a:t>6. </a:t>
            </a:r>
            <a:r>
              <a:rPr lang="en-US" sz="2200" dirty="0"/>
              <a:t>Selecting elements by id. When you want to give </a:t>
            </a:r>
            <a:r>
              <a:rPr lang="en-US" sz="2200" b="1" dirty="0"/>
              <a:t>one element</a:t>
            </a:r>
            <a:r>
              <a:rPr lang="en-US" sz="2200" dirty="0"/>
              <a:t> a style that is different to related tags on a web page:</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38</a:t>
            </a:fld>
            <a:endParaRPr lang="en-US"/>
          </a:p>
        </p:txBody>
      </p:sp>
      <p:sp>
        <p:nvSpPr>
          <p:cNvPr id="8" name="Content Placeholder 2"/>
          <p:cNvSpPr txBox="1">
            <a:spLocks/>
          </p:cNvSpPr>
          <p:nvPr/>
        </p:nvSpPr>
        <p:spPr>
          <a:xfrm>
            <a:off x="6270521" y="1646237"/>
            <a:ext cx="5621595"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7. </a:t>
            </a:r>
            <a:r>
              <a:rPr lang="en-US" sz="2400" dirty="0"/>
              <a:t>Combining selectors.</a:t>
            </a:r>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a:p>
        </p:txBody>
      </p:sp>
      <p:pic>
        <p:nvPicPr>
          <p:cNvPr id="7" name="Picture 6"/>
          <p:cNvPicPr>
            <a:picLocks noChangeAspect="1"/>
          </p:cNvPicPr>
          <p:nvPr/>
        </p:nvPicPr>
        <p:blipFill>
          <a:blip r:embed="rId2"/>
          <a:stretch>
            <a:fillRect/>
          </a:stretch>
        </p:blipFill>
        <p:spPr>
          <a:xfrm>
            <a:off x="644325" y="2707300"/>
            <a:ext cx="5530331" cy="2082852"/>
          </a:xfrm>
          <a:prstGeom prst="rect">
            <a:avLst/>
          </a:prstGeom>
        </p:spPr>
      </p:pic>
      <p:pic>
        <p:nvPicPr>
          <p:cNvPr id="10" name="Picture 9"/>
          <p:cNvPicPr>
            <a:picLocks noChangeAspect="1"/>
          </p:cNvPicPr>
          <p:nvPr/>
        </p:nvPicPr>
        <p:blipFill>
          <a:blip r:embed="rId3"/>
          <a:stretch>
            <a:fillRect/>
          </a:stretch>
        </p:blipFill>
        <p:spPr>
          <a:xfrm>
            <a:off x="6262841" y="2707300"/>
            <a:ext cx="5629275" cy="2495550"/>
          </a:xfrm>
          <a:prstGeom prst="rect">
            <a:avLst/>
          </a:prstGeom>
        </p:spPr>
      </p:pic>
    </p:spTree>
    <p:extLst>
      <p:ext uri="{BB962C8B-B14F-4D97-AF65-F5344CB8AC3E}">
        <p14:creationId xmlns:p14="http://schemas.microsoft.com/office/powerpoint/2010/main" val="2581087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1179"/>
            <a:ext cx="10515600" cy="1325563"/>
          </a:xfrm>
        </p:spPr>
        <p:txBody>
          <a:bodyPr/>
          <a:lstStyle/>
          <a:p>
            <a:r>
              <a:rPr lang="en-US" dirty="0" smtClean="0"/>
              <a:t>CSS Selectors</a:t>
            </a:r>
            <a:endParaRPr lang="en-US" dirty="0"/>
          </a:p>
        </p:txBody>
      </p:sp>
      <p:sp>
        <p:nvSpPr>
          <p:cNvPr id="3" name="Content Placeholder 2"/>
          <p:cNvSpPr>
            <a:spLocks noGrp="1"/>
          </p:cNvSpPr>
          <p:nvPr>
            <p:ph idx="1"/>
          </p:nvPr>
        </p:nvSpPr>
        <p:spPr>
          <a:xfrm>
            <a:off x="838199" y="1646238"/>
            <a:ext cx="10060859" cy="3486201"/>
          </a:xfrm>
        </p:spPr>
        <p:txBody>
          <a:bodyPr>
            <a:normAutofit/>
          </a:bodyPr>
          <a:lstStyle/>
          <a:p>
            <a:pPr marL="0" indent="0">
              <a:buNone/>
            </a:pPr>
            <a:r>
              <a:rPr lang="en-US" sz="2200" dirty="0" smtClean="0"/>
              <a:t>8. </a:t>
            </a:r>
            <a:r>
              <a:rPr lang="en-US" sz="2400" dirty="0" smtClean="0"/>
              <a:t>Universal </a:t>
            </a:r>
            <a:r>
              <a:rPr lang="en-US" sz="2400" dirty="0"/>
              <a:t>selector - targets all elements on the page.</a:t>
            </a:r>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39</a:t>
            </a:fld>
            <a:endParaRPr lang="en-US"/>
          </a:p>
        </p:txBody>
      </p:sp>
      <p:sp>
        <p:nvSpPr>
          <p:cNvPr id="8" name="Content Placeholder 2"/>
          <p:cNvSpPr txBox="1">
            <a:spLocks/>
          </p:cNvSpPr>
          <p:nvPr/>
        </p:nvSpPr>
        <p:spPr>
          <a:xfrm>
            <a:off x="838199" y="3188315"/>
            <a:ext cx="10515600"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9. </a:t>
            </a:r>
            <a:r>
              <a:rPr lang="en-US" sz="2400" dirty="0"/>
              <a:t>Link pseudo-classes: selecting elements based on their state (see next section):</a:t>
            </a:r>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smtClean="0"/>
          </a:p>
          <a:p>
            <a:pPr marL="0" indent="0">
              <a:buFont typeface="Arial" panose="020B0604020202020204" pitchFamily="34" charset="0"/>
              <a:buNone/>
            </a:pPr>
            <a:endParaRPr lang="en-US" sz="2200" dirty="0"/>
          </a:p>
        </p:txBody>
      </p:sp>
      <p:pic>
        <p:nvPicPr>
          <p:cNvPr id="6" name="Picture 5"/>
          <p:cNvPicPr>
            <a:picLocks noChangeAspect="1"/>
          </p:cNvPicPr>
          <p:nvPr/>
        </p:nvPicPr>
        <p:blipFill>
          <a:blip r:embed="rId2"/>
          <a:stretch>
            <a:fillRect/>
          </a:stretch>
        </p:blipFill>
        <p:spPr>
          <a:xfrm>
            <a:off x="3004676" y="2150090"/>
            <a:ext cx="3409950" cy="695325"/>
          </a:xfrm>
          <a:prstGeom prst="rect">
            <a:avLst/>
          </a:prstGeom>
        </p:spPr>
      </p:pic>
      <p:pic>
        <p:nvPicPr>
          <p:cNvPr id="9" name="Picture 8"/>
          <p:cNvPicPr>
            <a:picLocks noChangeAspect="1"/>
          </p:cNvPicPr>
          <p:nvPr/>
        </p:nvPicPr>
        <p:blipFill>
          <a:blip r:embed="rId3"/>
          <a:stretch>
            <a:fillRect/>
          </a:stretch>
        </p:blipFill>
        <p:spPr>
          <a:xfrm>
            <a:off x="2833226" y="4044592"/>
            <a:ext cx="3581400" cy="685800"/>
          </a:xfrm>
          <a:prstGeom prst="rect">
            <a:avLst/>
          </a:prstGeom>
        </p:spPr>
      </p:pic>
    </p:spTree>
    <p:extLst>
      <p:ext uri="{BB962C8B-B14F-4D97-AF65-F5344CB8AC3E}">
        <p14:creationId xmlns:p14="http://schemas.microsoft.com/office/powerpoint/2010/main" val="4116072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Internet Communication</a:t>
            </a:r>
            <a:endParaRPr lang="en-US" dirty="0"/>
          </a:p>
        </p:txBody>
      </p:sp>
      <p:sp>
        <p:nvSpPr>
          <p:cNvPr id="23555" name="Content Placeholder 2"/>
          <p:cNvSpPr>
            <a:spLocks noGrp="1"/>
          </p:cNvSpPr>
          <p:nvPr>
            <p:ph idx="1"/>
          </p:nvPr>
        </p:nvSpPr>
        <p:spPr/>
        <p:txBody>
          <a:bodyPr/>
          <a:lstStyle/>
          <a:p>
            <a:pPr eaLnBrk="1" hangingPunct="1"/>
            <a:r>
              <a:rPr lang="en-US" altLang="en-US" dirty="0" smtClean="0"/>
              <a:t>Protocols</a:t>
            </a:r>
          </a:p>
          <a:p>
            <a:pPr eaLnBrk="1" hangingPunct="1"/>
            <a:r>
              <a:rPr lang="en-US" altLang="en-US" dirty="0" smtClean="0"/>
              <a:t>Addressing</a:t>
            </a:r>
          </a:p>
          <a:p>
            <a:pPr lvl="1" eaLnBrk="1" hangingPunct="1"/>
            <a:r>
              <a:rPr lang="en-US" altLang="en-US" dirty="0"/>
              <a:t>IP Address</a:t>
            </a:r>
          </a:p>
          <a:p>
            <a:pPr lvl="1" eaLnBrk="1" hangingPunct="1"/>
            <a:r>
              <a:rPr lang="en-US" altLang="en-US" dirty="0"/>
              <a:t>Domain Name</a:t>
            </a:r>
          </a:p>
          <a:p>
            <a:pPr eaLnBrk="1" hangingPunct="1"/>
            <a:r>
              <a:rPr lang="en-US" altLang="en-US" dirty="0" smtClean="0"/>
              <a:t>URL</a:t>
            </a:r>
          </a:p>
          <a:p>
            <a:pPr eaLnBrk="1" hangingPunct="1"/>
            <a:endParaRPr lang="en-US" altLang="en-US" dirty="0" smtClean="0"/>
          </a:p>
          <a:p>
            <a:pPr lvl="1" eaLnBrk="1" hangingPunct="1"/>
            <a:endParaRPr lang="en-US" altLang="en-US" dirty="0" smtClean="0"/>
          </a:p>
          <a:p>
            <a:pPr eaLnBrk="1" hangingPunct="1"/>
            <a:endParaRPr lang="en-US" altLang="en-US" dirty="0" smtClean="0"/>
          </a:p>
          <a:p>
            <a:pPr eaLnBrk="1" hangingPunct="1"/>
            <a:endParaRPr lang="en-US" altLang="en-US" dirty="0" smtClean="0"/>
          </a:p>
        </p:txBody>
      </p:sp>
      <p:sp>
        <p:nvSpPr>
          <p:cNvPr id="235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4F721D-EDA8-4C3F-9BCD-E8C24D6ED874}" type="slidenum">
              <a:rPr lang="en-US" altLang="ja-JP" smtClean="0"/>
              <a:pPr/>
              <a:t>4</a:t>
            </a:fld>
            <a:endParaRPr lang="en-US" altLang="ja-JP" smtClean="0"/>
          </a:p>
        </p:txBody>
      </p:sp>
    </p:spTree>
    <p:extLst>
      <p:ext uri="{BB962C8B-B14F-4D97-AF65-F5344CB8AC3E}">
        <p14:creationId xmlns:p14="http://schemas.microsoft.com/office/powerpoint/2010/main" val="2302123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and </a:t>
            </a:r>
            <a:r>
              <a:rPr lang="en-US" dirty="0" err="1" smtClean="0"/>
              <a:t>Div</a:t>
            </a:r>
            <a:r>
              <a:rPr lang="en-US" dirty="0" smtClean="0"/>
              <a:t> Elements</a:t>
            </a:r>
            <a:endParaRPr lang="en-US" dirty="0"/>
          </a:p>
        </p:txBody>
      </p:sp>
      <p:sp>
        <p:nvSpPr>
          <p:cNvPr id="3" name="Content Placeholder 2"/>
          <p:cNvSpPr>
            <a:spLocks noGrp="1"/>
          </p:cNvSpPr>
          <p:nvPr>
            <p:ph idx="1"/>
          </p:nvPr>
        </p:nvSpPr>
        <p:spPr/>
        <p:txBody>
          <a:bodyPr/>
          <a:lstStyle/>
          <a:p>
            <a:r>
              <a:rPr lang="en-US" dirty="0" smtClean="0"/>
              <a:t>&lt;</a:t>
            </a:r>
            <a:r>
              <a:rPr lang="en-US" dirty="0"/>
              <a:t>span&gt; element is a grouping element. Its primary purpose is to apply CSS rules or id attributes to a block of text. It is an in-line level element, which means it is displayed in line with other text and with no line breaks.</a:t>
            </a:r>
          </a:p>
          <a:p>
            <a:r>
              <a:rPr lang="en-US" dirty="0"/>
              <a:t>&lt;div&gt; is a similar element but displayed on its own line, with margins above and below. It is a block-level </a:t>
            </a:r>
            <a:r>
              <a:rPr lang="en-US" dirty="0" smtClean="0"/>
              <a:t>element</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40</a:t>
            </a:fld>
            <a:endParaRPr lang="en-US"/>
          </a:p>
        </p:txBody>
      </p:sp>
    </p:spTree>
    <p:extLst>
      <p:ext uri="{BB962C8B-B14F-4D97-AF65-F5344CB8AC3E}">
        <p14:creationId xmlns:p14="http://schemas.microsoft.com/office/powerpoint/2010/main" val="1679563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 </a:t>
            </a:r>
            <a:endParaRPr lang="en-US" dirty="0"/>
          </a:p>
        </p:txBody>
      </p:sp>
      <p:sp>
        <p:nvSpPr>
          <p:cNvPr id="3" name="Content Placeholder 2"/>
          <p:cNvSpPr>
            <a:spLocks noGrp="1"/>
          </p:cNvSpPr>
          <p:nvPr>
            <p:ph idx="1"/>
          </p:nvPr>
        </p:nvSpPr>
        <p:spPr/>
        <p:txBody>
          <a:bodyPr/>
          <a:lstStyle/>
          <a:p>
            <a:r>
              <a:rPr lang="en-US" dirty="0" smtClean="0"/>
              <a:t>What </a:t>
            </a:r>
            <a:r>
              <a:rPr lang="en-US" dirty="0"/>
              <a:t>tag is used to embed a style sheet?</a:t>
            </a:r>
          </a:p>
          <a:p>
            <a:r>
              <a:rPr lang="en-US" dirty="0"/>
              <a:t>What tag is used to link to an external style sheet?</a:t>
            </a:r>
          </a:p>
          <a:p>
            <a:r>
              <a:rPr lang="en-US" dirty="0"/>
              <a:t>How do you define and use a CSS class?</a:t>
            </a:r>
          </a:p>
          <a:p>
            <a:r>
              <a:rPr lang="en-US" dirty="0"/>
              <a:t>How do you define and use a CSS id?</a:t>
            </a:r>
          </a:p>
          <a:p>
            <a:r>
              <a:rPr lang="en-US" dirty="0"/>
              <a:t>What is the difference between</a:t>
            </a:r>
            <a:r>
              <a:rPr lang="en-US" dirty="0" smtClean="0"/>
              <a:t>:</a:t>
            </a:r>
          </a:p>
          <a:p>
            <a:endParaRPr lang="en-US" dirty="0"/>
          </a:p>
          <a:p>
            <a:r>
              <a:rPr lang="en-US" dirty="0"/>
              <a:t>What would the following select?</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41</a:t>
            </a:fld>
            <a:endParaRPr lang="en-US"/>
          </a:p>
        </p:txBody>
      </p:sp>
      <p:pic>
        <p:nvPicPr>
          <p:cNvPr id="6" name="Picture 5"/>
          <p:cNvPicPr>
            <a:picLocks noChangeAspect="1"/>
          </p:cNvPicPr>
          <p:nvPr/>
        </p:nvPicPr>
        <p:blipFill>
          <a:blip r:embed="rId2"/>
          <a:stretch>
            <a:fillRect/>
          </a:stretch>
        </p:blipFill>
        <p:spPr>
          <a:xfrm>
            <a:off x="6096000" y="3948034"/>
            <a:ext cx="2085975" cy="800100"/>
          </a:xfrm>
          <a:prstGeom prst="rect">
            <a:avLst/>
          </a:prstGeom>
        </p:spPr>
      </p:pic>
      <p:pic>
        <p:nvPicPr>
          <p:cNvPr id="7" name="Picture 6"/>
          <p:cNvPicPr>
            <a:picLocks noChangeAspect="1"/>
          </p:cNvPicPr>
          <p:nvPr/>
        </p:nvPicPr>
        <p:blipFill>
          <a:blip r:embed="rId3"/>
          <a:stretch>
            <a:fillRect/>
          </a:stretch>
        </p:blipFill>
        <p:spPr>
          <a:xfrm>
            <a:off x="6096000" y="4883071"/>
            <a:ext cx="3602754" cy="554270"/>
          </a:xfrm>
          <a:prstGeom prst="rect">
            <a:avLst/>
          </a:prstGeom>
        </p:spPr>
      </p:pic>
    </p:spTree>
    <p:extLst>
      <p:ext uri="{BB962C8B-B14F-4D97-AF65-F5344CB8AC3E}">
        <p14:creationId xmlns:p14="http://schemas.microsoft.com/office/powerpoint/2010/main" val="2151299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Colours</a:t>
            </a:r>
            <a:endParaRPr lang="en-US" dirty="0"/>
          </a:p>
        </p:txBody>
      </p:sp>
      <p:sp>
        <p:nvSpPr>
          <p:cNvPr id="3" name="Content Placeholder 2"/>
          <p:cNvSpPr>
            <a:spLocks noGrp="1"/>
          </p:cNvSpPr>
          <p:nvPr>
            <p:ph idx="1"/>
          </p:nvPr>
        </p:nvSpPr>
        <p:spPr/>
        <p:txBody>
          <a:bodyPr>
            <a:normAutofit/>
          </a:bodyPr>
          <a:lstStyle/>
          <a:p>
            <a:r>
              <a:rPr lang="en-US" sz="2200" dirty="0"/>
              <a:t>In HTML, it is possible to specify a </a:t>
            </a:r>
            <a:r>
              <a:rPr lang="en-US" sz="2200" dirty="0" err="1"/>
              <a:t>colour</a:t>
            </a:r>
            <a:r>
              <a:rPr lang="en-US" sz="2200" dirty="0"/>
              <a:t> by using its name or RGB value using a decimal or Hex value</a:t>
            </a:r>
            <a:r>
              <a:rPr lang="en-US" sz="2200" dirty="0" smtClean="0"/>
              <a:t>.</a:t>
            </a:r>
          </a:p>
          <a:p>
            <a:r>
              <a:rPr lang="en-US" sz="2200" dirty="0"/>
              <a:t>Specifying a </a:t>
            </a:r>
            <a:r>
              <a:rPr lang="en-US" sz="2200" dirty="0" err="1"/>
              <a:t>colour</a:t>
            </a:r>
            <a:r>
              <a:rPr lang="en-US" sz="2200" dirty="0"/>
              <a:t> by name</a:t>
            </a:r>
          </a:p>
          <a:p>
            <a:r>
              <a:rPr lang="en-US" sz="2200" dirty="0"/>
              <a:t>In HMTL5, you will use CSS to change the </a:t>
            </a:r>
            <a:r>
              <a:rPr lang="en-US" sz="2200" dirty="0" err="1"/>
              <a:t>colour</a:t>
            </a:r>
            <a:r>
              <a:rPr lang="en-US" sz="2200" dirty="0"/>
              <a:t> of various elements. You can for example change the text </a:t>
            </a:r>
            <a:r>
              <a:rPr lang="en-US" sz="2200" dirty="0" err="1"/>
              <a:t>colour</a:t>
            </a:r>
            <a:r>
              <a:rPr lang="en-US" sz="2200" dirty="0"/>
              <a:t> by adding inline styles: </a:t>
            </a:r>
            <a:r>
              <a:rPr lang="en-US" sz="2200" dirty="0">
                <a:solidFill>
                  <a:schemeClr val="accent1">
                    <a:lumMod val="75000"/>
                  </a:schemeClr>
                </a:solidFill>
              </a:rPr>
              <a:t>&lt;style="</a:t>
            </a:r>
            <a:r>
              <a:rPr lang="en-US" sz="2200" dirty="0" err="1">
                <a:solidFill>
                  <a:schemeClr val="accent1">
                    <a:lumMod val="75000"/>
                  </a:schemeClr>
                </a:solidFill>
              </a:rPr>
              <a:t>color:red</a:t>
            </a:r>
            <a:r>
              <a:rPr lang="en-US" sz="2200" dirty="0" smtClean="0">
                <a:solidFill>
                  <a:schemeClr val="accent1">
                    <a:lumMod val="75000"/>
                  </a:schemeClr>
                </a:solidFill>
              </a:rPr>
              <a:t>"&gt;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42</a:t>
            </a:fld>
            <a:endParaRPr lang="en-US"/>
          </a:p>
        </p:txBody>
      </p:sp>
      <p:pic>
        <p:nvPicPr>
          <p:cNvPr id="7" name="Picture 6"/>
          <p:cNvPicPr>
            <a:picLocks noChangeAspect="1"/>
          </p:cNvPicPr>
          <p:nvPr/>
        </p:nvPicPr>
        <p:blipFill>
          <a:blip r:embed="rId2"/>
          <a:stretch>
            <a:fillRect/>
          </a:stretch>
        </p:blipFill>
        <p:spPr>
          <a:xfrm>
            <a:off x="3164911" y="4001294"/>
            <a:ext cx="6334125" cy="1533525"/>
          </a:xfrm>
          <a:prstGeom prst="rect">
            <a:avLst/>
          </a:prstGeom>
        </p:spPr>
      </p:pic>
    </p:spTree>
    <p:extLst>
      <p:ext uri="{BB962C8B-B14F-4D97-AF65-F5344CB8AC3E}">
        <p14:creationId xmlns:p14="http://schemas.microsoft.com/office/powerpoint/2010/main" val="303851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Color by value</a:t>
            </a:r>
            <a:endParaRPr lang="en-US" dirty="0"/>
          </a:p>
        </p:txBody>
      </p:sp>
      <p:sp>
        <p:nvSpPr>
          <p:cNvPr id="3" name="Content Placeholder 2"/>
          <p:cNvSpPr>
            <a:spLocks noGrp="1"/>
          </p:cNvSpPr>
          <p:nvPr>
            <p:ph idx="1"/>
          </p:nvPr>
        </p:nvSpPr>
        <p:spPr/>
        <p:txBody>
          <a:bodyPr>
            <a:normAutofit/>
          </a:bodyPr>
          <a:lstStyle/>
          <a:p>
            <a:r>
              <a:rPr lang="en-US" sz="2200" dirty="0"/>
              <a:t>The format of an RGB value in hexadecimal notation is a # immediately followed by either three or six hexadecimal characters. </a:t>
            </a:r>
            <a:endParaRPr lang="en-US" sz="2200" dirty="0" smtClean="0"/>
          </a:p>
          <a:p>
            <a:r>
              <a:rPr lang="en-US" sz="2200" dirty="0"/>
              <a:t>A general </a:t>
            </a:r>
            <a:r>
              <a:rPr lang="en-US" sz="2200" dirty="0" err="1"/>
              <a:t>colour</a:t>
            </a:r>
            <a:r>
              <a:rPr lang="en-US" sz="2200" dirty="0"/>
              <a:t> is specified in terms of the three primary </a:t>
            </a:r>
            <a:r>
              <a:rPr lang="en-US" sz="2200" dirty="0" err="1"/>
              <a:t>colours</a:t>
            </a:r>
            <a:r>
              <a:rPr lang="en-US" sz="2200" dirty="0"/>
              <a:t> red, blue and green. </a:t>
            </a:r>
            <a:endParaRPr lang="en-US" sz="2200" dirty="0" smtClean="0"/>
          </a:p>
          <a:p>
            <a:r>
              <a:rPr lang="en-US" sz="2200" dirty="0" smtClean="0"/>
              <a:t>Each </a:t>
            </a:r>
            <a:r>
              <a:rPr lang="en-US" sz="2200" dirty="0"/>
              <a:t>primary </a:t>
            </a:r>
            <a:r>
              <a:rPr lang="en-US" sz="2200" dirty="0" err="1"/>
              <a:t>colour</a:t>
            </a:r>
            <a:r>
              <a:rPr lang="en-US" sz="2200" dirty="0"/>
              <a:t> is defined as a one or two digit Hexadecimal number that representing the strength of that primary </a:t>
            </a:r>
            <a:r>
              <a:rPr lang="en-US" sz="2200" dirty="0" err="1" smtClean="0"/>
              <a:t>colour</a:t>
            </a:r>
            <a:r>
              <a:rPr lang="en-US" sz="2200" dirty="0" smtClean="0"/>
              <a:t>.</a:t>
            </a:r>
          </a:p>
          <a:p>
            <a:r>
              <a:rPr lang="en-US" sz="2200" dirty="0" smtClean="0"/>
              <a:t>The </a:t>
            </a:r>
            <a:r>
              <a:rPr lang="en-US" sz="2200" dirty="0"/>
              <a:t>three-digit RGB notation (#</a:t>
            </a:r>
            <a:r>
              <a:rPr lang="en-US" sz="2200" dirty="0" err="1"/>
              <a:t>rgb</a:t>
            </a:r>
            <a:r>
              <a:rPr lang="en-US" sz="2200" dirty="0"/>
              <a:t>) is converted into six-digit form (#</a:t>
            </a:r>
            <a:r>
              <a:rPr lang="en-US" sz="2200" dirty="0" err="1"/>
              <a:t>rrggbb</a:t>
            </a:r>
            <a:r>
              <a:rPr lang="en-US" sz="2200" dirty="0"/>
              <a:t>) by replicating digits, not by adding zeros. </a:t>
            </a:r>
            <a:endParaRPr lang="en-US" sz="2200" dirty="0" smtClean="0"/>
          </a:p>
          <a:p>
            <a:pPr lvl="1"/>
            <a:r>
              <a:rPr lang="en-US" sz="2200" dirty="0" smtClean="0"/>
              <a:t>For </a:t>
            </a:r>
            <a:r>
              <a:rPr lang="en-US" sz="2200" dirty="0"/>
              <a:t>example, #fb0 expands to #ffbb00, and #</a:t>
            </a:r>
            <a:r>
              <a:rPr lang="en-US" sz="2200" dirty="0" err="1"/>
              <a:t>fff</a:t>
            </a:r>
            <a:r>
              <a:rPr lang="en-US" sz="2200" dirty="0"/>
              <a:t> expands to #</a:t>
            </a:r>
            <a:r>
              <a:rPr lang="en-US" sz="2200" dirty="0" err="1" smtClean="0"/>
              <a:t>ffffff</a:t>
            </a:r>
            <a:endParaRPr lang="en-US" sz="2200" dirty="0"/>
          </a:p>
          <a:p>
            <a:r>
              <a:rPr lang="en-US" sz="2200" dirty="0"/>
              <a:t>In this specification hexadecimal 00 means 0% of the </a:t>
            </a:r>
            <a:r>
              <a:rPr lang="en-US" sz="2200" dirty="0" err="1"/>
              <a:t>colour</a:t>
            </a:r>
            <a:r>
              <a:rPr lang="en-US" sz="2200" dirty="0"/>
              <a:t> and hexadecimal </a:t>
            </a:r>
            <a:r>
              <a:rPr lang="en-US" sz="2200" dirty="0" err="1"/>
              <a:t>ff</a:t>
            </a:r>
            <a:r>
              <a:rPr lang="en-US" sz="2200" dirty="0"/>
              <a:t> means 100% of the </a:t>
            </a:r>
            <a:r>
              <a:rPr lang="en-US" sz="2200" dirty="0" err="1"/>
              <a:t>colour</a:t>
            </a:r>
            <a:r>
              <a:rPr lang="en-US" sz="2200" dirty="0"/>
              <a:t>.</a:t>
            </a:r>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43</a:t>
            </a:fld>
            <a:endParaRPr lang="en-US"/>
          </a:p>
        </p:txBody>
      </p:sp>
    </p:spTree>
    <p:extLst>
      <p:ext uri="{BB962C8B-B14F-4D97-AF65-F5344CB8AC3E}">
        <p14:creationId xmlns:p14="http://schemas.microsoft.com/office/powerpoint/2010/main" val="717781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a:xfrm>
            <a:off x="838200" y="1565275"/>
            <a:ext cx="10515600" cy="4351338"/>
          </a:xfrm>
        </p:spPr>
        <p:txBody>
          <a:bodyPr>
            <a:normAutofit/>
          </a:bodyPr>
          <a:lstStyle/>
          <a:p>
            <a:r>
              <a:rPr lang="en-US" sz="2200" dirty="0"/>
              <a:t>The first two digits after the # symbol </a:t>
            </a:r>
            <a:r>
              <a:rPr lang="en-US" sz="2200" dirty="0" err="1"/>
              <a:t>ff</a:t>
            </a:r>
            <a:r>
              <a:rPr lang="en-US" sz="2200" dirty="0"/>
              <a:t> define 100% of red</a:t>
            </a:r>
          </a:p>
          <a:p>
            <a:r>
              <a:rPr lang="en-US" sz="2200" dirty="0"/>
              <a:t>The second two digits after the # symbol 00 define 0% of green</a:t>
            </a:r>
          </a:p>
          <a:p>
            <a:r>
              <a:rPr lang="en-US" sz="2200" dirty="0"/>
              <a:t>The third two digits after the # symbol 00 define 0% of blue</a:t>
            </a:r>
          </a:p>
          <a:p>
            <a:r>
              <a:rPr lang="en-US" sz="2200" dirty="0"/>
              <a:t>Note that you could also use the three-digit form #f00 to specify the red </a:t>
            </a:r>
            <a:r>
              <a:rPr lang="en-US" sz="2200" dirty="0" err="1"/>
              <a:t>colour</a:t>
            </a:r>
            <a:r>
              <a:rPr lang="en-US" sz="2200" dirty="0" smtClean="0"/>
              <a:t>.</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44</a:t>
            </a:fld>
            <a:endParaRPr lang="en-US"/>
          </a:p>
        </p:txBody>
      </p:sp>
      <p:pic>
        <p:nvPicPr>
          <p:cNvPr id="6" name="Picture 5"/>
          <p:cNvPicPr>
            <a:picLocks noChangeAspect="1"/>
          </p:cNvPicPr>
          <p:nvPr/>
        </p:nvPicPr>
        <p:blipFill>
          <a:blip r:embed="rId2"/>
          <a:stretch>
            <a:fillRect/>
          </a:stretch>
        </p:blipFill>
        <p:spPr>
          <a:xfrm>
            <a:off x="2617992" y="3353260"/>
            <a:ext cx="6289811" cy="3185652"/>
          </a:xfrm>
          <a:prstGeom prst="rect">
            <a:avLst/>
          </a:prstGeom>
        </p:spPr>
      </p:pic>
    </p:spTree>
    <p:extLst>
      <p:ext uri="{BB962C8B-B14F-4D97-AF65-F5344CB8AC3E}">
        <p14:creationId xmlns:p14="http://schemas.microsoft.com/office/powerpoint/2010/main" val="3550961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RGB color values</a:t>
            </a:r>
          </a:p>
        </p:txBody>
      </p:sp>
      <p:sp>
        <p:nvSpPr>
          <p:cNvPr id="3" name="Content Placeholder 2"/>
          <p:cNvSpPr>
            <a:spLocks noGrp="1"/>
          </p:cNvSpPr>
          <p:nvPr>
            <p:ph idx="1"/>
          </p:nvPr>
        </p:nvSpPr>
        <p:spPr>
          <a:xfrm>
            <a:off x="838200" y="1501161"/>
            <a:ext cx="10515600" cy="4351338"/>
          </a:xfrm>
        </p:spPr>
        <p:txBody>
          <a:bodyPr>
            <a:normAutofit/>
          </a:bodyPr>
          <a:lstStyle/>
          <a:p>
            <a:r>
              <a:rPr lang="en-US" sz="2200" dirty="0" smtClean="0"/>
              <a:t>The </a:t>
            </a:r>
            <a:r>
              <a:rPr lang="en-US" sz="2200" dirty="0"/>
              <a:t>format of an RGB value in the functional notation is </a:t>
            </a:r>
            <a:r>
              <a:rPr lang="en-US" sz="2200" dirty="0" err="1"/>
              <a:t>rgb</a:t>
            </a:r>
            <a:r>
              <a:rPr lang="en-US" sz="2200" dirty="0"/>
              <a:t>( followed by a comma-separated list of three numerical values (either three integer values or three percentage values) followed by </a:t>
            </a:r>
            <a:r>
              <a:rPr lang="en-US" sz="2200" dirty="0" smtClean="0"/>
              <a:t>).</a:t>
            </a:r>
          </a:p>
          <a:p>
            <a:r>
              <a:rPr lang="en-US" sz="2200" dirty="0" smtClean="0"/>
              <a:t> </a:t>
            </a:r>
            <a:r>
              <a:rPr lang="en-US" sz="2200" dirty="0"/>
              <a:t>The integer value 255 corresponds to 100%, and to F or FF in the hexadecimal notation: </a:t>
            </a:r>
            <a:r>
              <a:rPr lang="en-US" sz="2200" dirty="0" err="1"/>
              <a:t>rgb</a:t>
            </a:r>
            <a:r>
              <a:rPr lang="en-US" sz="2200" dirty="0"/>
              <a:t>(255,255,255) = </a:t>
            </a:r>
            <a:r>
              <a:rPr lang="en-US" sz="2200" dirty="0" err="1"/>
              <a:t>rgb</a:t>
            </a:r>
            <a:r>
              <a:rPr lang="en-US" sz="2200" dirty="0"/>
              <a:t>(100%,100%,100%) = #FFF = #FFFFFF</a:t>
            </a:r>
            <a:r>
              <a:rPr lang="en-US" sz="2200" dirty="0" smtClean="0"/>
              <a:t>.</a:t>
            </a:r>
          </a:p>
          <a:p>
            <a:r>
              <a:rPr lang="en-US" sz="2200" dirty="0" smtClean="0"/>
              <a:t> </a:t>
            </a:r>
            <a:r>
              <a:rPr lang="en-US" sz="2200" dirty="0"/>
              <a:t>White space characters are allowed around the numerical values.</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45</a:t>
            </a:fld>
            <a:endParaRPr lang="en-US"/>
          </a:p>
        </p:txBody>
      </p:sp>
      <p:pic>
        <p:nvPicPr>
          <p:cNvPr id="7" name="Picture 6"/>
          <p:cNvPicPr>
            <a:picLocks noChangeAspect="1"/>
          </p:cNvPicPr>
          <p:nvPr/>
        </p:nvPicPr>
        <p:blipFill>
          <a:blip r:embed="rId2"/>
          <a:stretch>
            <a:fillRect/>
          </a:stretch>
        </p:blipFill>
        <p:spPr>
          <a:xfrm>
            <a:off x="1952625" y="4234169"/>
            <a:ext cx="8029575" cy="1457325"/>
          </a:xfrm>
          <a:prstGeom prst="rect">
            <a:avLst/>
          </a:prstGeom>
        </p:spPr>
      </p:pic>
    </p:spTree>
    <p:extLst>
      <p:ext uri="{BB962C8B-B14F-4D97-AF65-F5344CB8AC3E}">
        <p14:creationId xmlns:p14="http://schemas.microsoft.com/office/powerpoint/2010/main" val="951179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a:t>Question 1 - What is the </a:t>
            </a:r>
            <a:r>
              <a:rPr lang="en-US" dirty="0" err="1"/>
              <a:t>colour</a:t>
            </a:r>
            <a:r>
              <a:rPr lang="en-US" dirty="0"/>
              <a:t> code for a light blue in RGB using </a:t>
            </a:r>
            <a:r>
              <a:rPr lang="en-US" dirty="0" err="1"/>
              <a:t>hexademical</a:t>
            </a:r>
            <a:r>
              <a:rPr lang="en-US" dirty="0"/>
              <a:t> notation?</a:t>
            </a:r>
          </a:p>
          <a:p>
            <a:r>
              <a:rPr lang="en-US" dirty="0"/>
              <a:t>Question 2 - What is the </a:t>
            </a:r>
            <a:r>
              <a:rPr lang="en-US" dirty="0" err="1"/>
              <a:t>colour</a:t>
            </a:r>
            <a:r>
              <a:rPr lang="en-US" dirty="0"/>
              <a:t> code for a light blue in RGB using functional notation?</a:t>
            </a:r>
          </a:p>
          <a:p>
            <a:r>
              <a:rPr lang="en-US" dirty="0"/>
              <a:t>Question 3 - What is the </a:t>
            </a:r>
            <a:r>
              <a:rPr lang="en-US" dirty="0" err="1"/>
              <a:t>colour</a:t>
            </a:r>
            <a:r>
              <a:rPr lang="en-US" dirty="0"/>
              <a:t> code for a very transparent dark blue?</a:t>
            </a:r>
          </a:p>
          <a:p>
            <a:r>
              <a:rPr lang="en-US" dirty="0"/>
              <a:t>Question 4 - What </a:t>
            </a:r>
            <a:r>
              <a:rPr lang="en-US" dirty="0" err="1"/>
              <a:t>colour</a:t>
            </a:r>
            <a:r>
              <a:rPr lang="en-US" dirty="0"/>
              <a:t> is #000080?</a:t>
            </a:r>
          </a:p>
          <a:p>
            <a:r>
              <a:rPr lang="en-US" dirty="0"/>
              <a:t>Question 5 - Is #000080 exactly identical to #008?</a:t>
            </a:r>
          </a:p>
          <a:p>
            <a:r>
              <a:rPr lang="en-US" dirty="0"/>
              <a:t>Question 6 - What is the six-digit hexadecimal </a:t>
            </a:r>
            <a:r>
              <a:rPr lang="en-US" dirty="0" err="1"/>
              <a:t>colour</a:t>
            </a:r>
            <a:r>
              <a:rPr lang="en-US" dirty="0"/>
              <a:t> code for #369?</a:t>
            </a:r>
          </a:p>
        </p:txBody>
      </p:sp>
      <p:sp>
        <p:nvSpPr>
          <p:cNvPr id="4" name="Date Placeholder 3"/>
          <p:cNvSpPr>
            <a:spLocks noGrp="1"/>
          </p:cNvSpPr>
          <p:nvPr>
            <p:ph type="dt" sz="half" idx="10"/>
          </p:nvPr>
        </p:nvSpPr>
        <p:spPr/>
        <p:txBody>
          <a:bodyPr/>
          <a:lstStyle/>
          <a:p>
            <a:fld id="{5A9F8607-91F3-4941-B9C0-AE6662282752}" type="datetime1">
              <a:rPr lang="en-US" smtClean="0"/>
              <a:t>2/5/2022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46</a:t>
            </a:fld>
            <a:endParaRPr lang="en-US"/>
          </a:p>
        </p:txBody>
      </p:sp>
    </p:spTree>
    <p:extLst>
      <p:ext uri="{BB962C8B-B14F-4D97-AF65-F5344CB8AC3E}">
        <p14:creationId xmlns:p14="http://schemas.microsoft.com/office/powerpoint/2010/main" val="3035752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96477" y="465138"/>
            <a:ext cx="8534400" cy="758825"/>
          </a:xfrm>
        </p:spPr>
        <p:txBody>
          <a:bodyPr>
            <a:normAutofit/>
          </a:bodyPr>
          <a:lstStyle/>
          <a:p>
            <a:pPr marL="273050" indent="-273050">
              <a:spcBef>
                <a:spcPct val="20000"/>
              </a:spcBef>
              <a:defRPr/>
            </a:pPr>
            <a:r>
              <a:rPr lang="en-US" altLang="ja-JP" dirty="0"/>
              <a:t>Protocol</a:t>
            </a:r>
          </a:p>
        </p:txBody>
      </p:sp>
      <p:sp>
        <p:nvSpPr>
          <p:cNvPr id="8" name="Content Placeholder 2"/>
          <p:cNvSpPr txBox="1">
            <a:spLocks/>
          </p:cNvSpPr>
          <p:nvPr/>
        </p:nvSpPr>
        <p:spPr bwMode="auto">
          <a:xfrm>
            <a:off x="781666" y="1277938"/>
            <a:ext cx="9462474" cy="5389562"/>
          </a:xfrm>
          <a:prstGeom prst="rect">
            <a:avLst/>
          </a:prstGeom>
          <a:noFill/>
          <a:ln w="9525">
            <a:noFill/>
            <a:miter lim="800000"/>
            <a:headEnd/>
            <a:tailEnd/>
          </a:ln>
        </p:spPr>
        <p:txBody>
          <a:bodyPr/>
          <a:lstStyle/>
          <a:p>
            <a:pPr marL="342900" indent="-342900">
              <a:spcBef>
                <a:spcPct val="20000"/>
              </a:spcBef>
              <a:buClr>
                <a:schemeClr val="tx1"/>
              </a:buClr>
              <a:buSzPct val="100000"/>
              <a:buFont typeface="Arial" panose="020B0604020202020204" pitchFamily="34" charset="0"/>
              <a:buChar char="•"/>
              <a:defRPr/>
            </a:pPr>
            <a:r>
              <a:rPr lang="en-US" altLang="ja-JP" sz="2400" dirty="0">
                <a:latin typeface="Arial" pitchFamily="34" charset="0"/>
                <a:cs typeface="Arial" pitchFamily="34" charset="0"/>
              </a:rPr>
              <a:t>There are rules governing how data is transferred over networks, how they are compressed, how they are presented on the screen and so on. </a:t>
            </a:r>
            <a:endParaRPr lang="en-US" altLang="ja-JP" sz="2700" dirty="0">
              <a:latin typeface="Verdana" pitchFamily="34" charset="0"/>
              <a:cs typeface="Arial" pitchFamily="34" charset="0"/>
            </a:endParaRPr>
          </a:p>
          <a:p>
            <a:pPr marL="342900" indent="-342900">
              <a:spcBef>
                <a:spcPct val="20000"/>
              </a:spcBef>
              <a:buClr>
                <a:schemeClr val="tx1"/>
              </a:buClr>
              <a:buSzPct val="100000"/>
              <a:buFont typeface="Arial" panose="020B0604020202020204" pitchFamily="34" charset="0"/>
              <a:buChar char="•"/>
              <a:defRPr/>
            </a:pPr>
            <a:r>
              <a:rPr lang="en-US" altLang="ja-JP" sz="2400" dirty="0" smtClean="0">
                <a:latin typeface="Arial" pitchFamily="34" charset="0"/>
                <a:cs typeface="Arial" pitchFamily="34" charset="0"/>
              </a:rPr>
              <a:t>These </a:t>
            </a:r>
            <a:r>
              <a:rPr lang="en-US" altLang="ja-JP" sz="2400" dirty="0">
                <a:latin typeface="Arial" pitchFamily="34" charset="0"/>
                <a:cs typeface="Arial" pitchFamily="34" charset="0"/>
              </a:rPr>
              <a:t>set of rules are called </a:t>
            </a:r>
            <a:r>
              <a:rPr lang="en-US" altLang="ja-JP" sz="2400" dirty="0" smtClean="0">
                <a:solidFill>
                  <a:srgbClr val="FF0000"/>
                </a:solidFill>
                <a:latin typeface="Arial" pitchFamily="34" charset="0"/>
                <a:cs typeface="Arial" pitchFamily="34" charset="0"/>
              </a:rPr>
              <a:t>protocols.</a:t>
            </a:r>
          </a:p>
          <a:p>
            <a:pPr marL="342900" indent="-342900">
              <a:spcBef>
                <a:spcPct val="20000"/>
              </a:spcBef>
              <a:buClr>
                <a:schemeClr val="tx1"/>
              </a:buClr>
              <a:buSzPct val="100000"/>
              <a:buFont typeface="Arial" panose="020B0604020202020204" pitchFamily="34" charset="0"/>
              <a:buChar char="•"/>
              <a:defRPr/>
            </a:pPr>
            <a:r>
              <a:rPr kumimoji="1" lang="en-US" altLang="ja-JP" sz="2700" dirty="0" smtClean="0">
                <a:latin typeface="Verdana" pitchFamily="34" charset="0"/>
                <a:cs typeface="Verdana" pitchFamily="34" charset="0"/>
              </a:rPr>
              <a:t>Examples </a:t>
            </a:r>
            <a:r>
              <a:rPr kumimoji="1" lang="en-US" altLang="ja-JP" sz="2700" dirty="0">
                <a:latin typeface="Verdana" pitchFamily="34" charset="0"/>
                <a:cs typeface="Verdana" pitchFamily="34" charset="0"/>
              </a:rPr>
              <a:t>:</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 	-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HTTPS 	- Secure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TCP/IP 	– Transmission Control Protocol / Internet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FTP 	– File Transfer Protocol</a:t>
            </a:r>
            <a:endParaRPr kumimoji="1" lang="ja-JP" altLang="en-US" dirty="0">
              <a:latin typeface="Verdana" pitchFamily="34" charset="0"/>
              <a:cs typeface="Verdana" pitchFamily="34" charset="0"/>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604259-6E99-4325-8881-87BB95C3E5B7}" type="slidenum">
              <a:rPr lang="en-US" altLang="ja-JP" smtClean="0"/>
              <a:pPr/>
              <a:t>5</a:t>
            </a:fld>
            <a:endParaRPr lang="en-US" altLang="ja-JP" smtClean="0"/>
          </a:p>
        </p:txBody>
      </p:sp>
    </p:spTree>
    <p:extLst>
      <p:ext uri="{BB962C8B-B14F-4D97-AF65-F5344CB8AC3E}">
        <p14:creationId xmlns:p14="http://schemas.microsoft.com/office/powerpoint/2010/main" val="185803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78489" y="668339"/>
            <a:ext cx="8534400" cy="663575"/>
          </a:xfrm>
        </p:spPr>
        <p:txBody>
          <a:bodyPr>
            <a:noAutofit/>
          </a:bodyPr>
          <a:lstStyle/>
          <a:p>
            <a:pPr>
              <a:defRPr/>
            </a:pPr>
            <a:r>
              <a:rPr lang="en-US" altLang="ja-JP" dirty="0"/>
              <a:t>Internet Addressing</a:t>
            </a:r>
            <a:endParaRPr lang="ja-JP" altLang="en-US" dirty="0"/>
          </a:p>
        </p:txBody>
      </p:sp>
      <p:sp>
        <p:nvSpPr>
          <p:cNvPr id="3" name="Content Placeholder 2"/>
          <p:cNvSpPr>
            <a:spLocks noGrp="1"/>
          </p:cNvSpPr>
          <p:nvPr>
            <p:ph idx="1"/>
          </p:nvPr>
        </p:nvSpPr>
        <p:spPr>
          <a:xfrm>
            <a:off x="899652" y="1600200"/>
            <a:ext cx="10454148" cy="2101645"/>
          </a:xfrm>
          <a:solidFill>
            <a:schemeClr val="accent1">
              <a:lumMod val="60000"/>
              <a:lumOff val="40000"/>
            </a:schemeClr>
          </a:solidFill>
        </p:spPr>
        <p:txBody>
          <a:bodyPr rtlCol="0">
            <a:normAutofit fontScale="85000" lnSpcReduction="10000"/>
          </a:bodyPr>
          <a:lstStyle/>
          <a:p>
            <a:pPr marL="548640" lvl="1" indent="-274320">
              <a:buFont typeface="Wingdings"/>
              <a:buChar char=""/>
              <a:defRPr/>
            </a:pPr>
            <a:r>
              <a:rPr lang="en-US" sz="2600" dirty="0">
                <a:ea typeface="ＭＳ Ｐゴシック" pitchFamily="34" charset="-128"/>
                <a:cs typeface="Arial" pitchFamily="34" charset="0"/>
              </a:rPr>
              <a:t>An Internet Protocol address (also known as an IP address) is a numerical label assigned to each device (e.g., computer, printer) participating in a </a:t>
            </a:r>
            <a:r>
              <a:rPr lang="en-US" sz="2600" dirty="0">
                <a:ea typeface="ＭＳ Ｐゴシック" pitchFamily="34" charset="-128"/>
                <a:cs typeface="Arial" pitchFamily="34" charset="0"/>
                <a:hlinkClick r:id="rId3" tooltip="Computer network"/>
              </a:rPr>
              <a:t>computer network</a:t>
            </a:r>
            <a:endParaRPr lang="en-US" sz="2600" dirty="0">
              <a:ea typeface="ＭＳ Ｐゴシック" pitchFamily="34" charset="-128"/>
              <a:cs typeface="Arial" pitchFamily="34" charset="0"/>
            </a:endParaRP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Every computer / device connected to the Internet has a unique identity. </a:t>
            </a: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You can use any of the following two ways:</a:t>
            </a:r>
          </a:p>
          <a:p>
            <a:pPr marL="548640" lvl="1" indent="-274320">
              <a:buFont typeface="Wingdings"/>
              <a:buChar char=""/>
              <a:defRPr/>
            </a:pPr>
            <a:endParaRPr kumimoji="1" lang="en-US" altLang="ja-JP" dirty="0" smtClean="0"/>
          </a:p>
          <a:p>
            <a:pPr marL="548640" lvl="1" indent="-274320">
              <a:buFont typeface="Wingdings"/>
              <a:buChar char=""/>
              <a:defRPr/>
            </a:pPr>
            <a:endParaRPr kumimoji="1" lang="ja-JP" altLang="en-US" dirty="0" smtClean="0"/>
          </a:p>
        </p:txBody>
      </p:sp>
      <p:sp>
        <p:nvSpPr>
          <p:cNvPr id="12" name="Rectangle 11"/>
          <p:cNvSpPr>
            <a:spLocks noChangeArrowheads="1"/>
          </p:cNvSpPr>
          <p:nvPr/>
        </p:nvSpPr>
        <p:spPr bwMode="auto">
          <a:xfrm>
            <a:off x="1905000" y="4572001"/>
            <a:ext cx="36957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(IP) address</a:t>
            </a:r>
            <a:r>
              <a:rPr lang="en-US" altLang="ja-JP" b="0"/>
              <a:t> </a:t>
            </a:r>
          </a:p>
          <a:p>
            <a:r>
              <a:rPr lang="en-US" altLang="ja-JP" b="0"/>
              <a:t>	a four-part number string </a:t>
            </a:r>
          </a:p>
          <a:p>
            <a:endParaRPr lang="en-US" altLang="ja-JP" b="0"/>
          </a:p>
          <a:p>
            <a:r>
              <a:rPr lang="en-US" altLang="ja-JP" b="0"/>
              <a:t>Example</a:t>
            </a:r>
          </a:p>
          <a:p>
            <a:r>
              <a:rPr lang="en-US" altLang="ja-JP" b="0"/>
              <a:t>	192.168.0.128 </a:t>
            </a:r>
            <a:endParaRPr lang="ja-JP" altLang="en-US" b="0"/>
          </a:p>
        </p:txBody>
      </p:sp>
      <p:sp>
        <p:nvSpPr>
          <p:cNvPr id="13" name="Rectangle 12"/>
          <p:cNvSpPr>
            <a:spLocks noChangeArrowheads="1"/>
          </p:cNvSpPr>
          <p:nvPr/>
        </p:nvSpPr>
        <p:spPr bwMode="auto">
          <a:xfrm>
            <a:off x="7162800" y="4610101"/>
            <a:ext cx="31242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domain name</a:t>
            </a:r>
            <a:r>
              <a:rPr lang="en-US" altLang="ja-JP" b="0"/>
              <a:t> </a:t>
            </a:r>
          </a:p>
          <a:p>
            <a:r>
              <a:rPr lang="en-US" altLang="ja-JP" b="0"/>
              <a:t>	a text</a:t>
            </a:r>
          </a:p>
          <a:p>
            <a:endParaRPr lang="en-US" altLang="ja-JP" b="0"/>
          </a:p>
          <a:p>
            <a:r>
              <a:rPr lang="en-US" altLang="ja-JP" b="0"/>
              <a:t>Example</a:t>
            </a:r>
          </a:p>
          <a:p>
            <a:r>
              <a:rPr lang="en-US" altLang="ja-JP" b="0"/>
              <a:t>	abc.iit.lk</a:t>
            </a:r>
            <a:endParaRPr lang="ja-JP" altLang="en-US" b="0"/>
          </a:p>
        </p:txBody>
      </p:sp>
      <p:sp>
        <p:nvSpPr>
          <p:cNvPr id="14" name="Left-Right-Up Arrow 13"/>
          <p:cNvSpPr/>
          <p:nvPr/>
        </p:nvSpPr>
        <p:spPr>
          <a:xfrm>
            <a:off x="5756276" y="4076700"/>
            <a:ext cx="1216025" cy="1562100"/>
          </a:xfrm>
          <a:prstGeom prst="leftRightUpArrow">
            <a:avLst>
              <a:gd name="adj1" fmla="val 25000"/>
              <a:gd name="adj2" fmla="val 2116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endParaRPr>
          </a:p>
        </p:txBody>
      </p:sp>
      <p:sp>
        <p:nvSpPr>
          <p:cNvPr id="256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66522E-B448-429F-96EE-EF872CCD56BF}" type="slidenum">
              <a:rPr lang="en-US" altLang="ja-JP" smtClean="0"/>
              <a:pPr/>
              <a:t>6</a:t>
            </a:fld>
            <a:endParaRPr lang="en-US" altLang="ja-JP" smtClean="0"/>
          </a:p>
        </p:txBody>
      </p:sp>
    </p:spTree>
    <p:extLst>
      <p:ext uri="{BB962C8B-B14F-4D97-AF65-F5344CB8AC3E}">
        <p14:creationId xmlns:p14="http://schemas.microsoft.com/office/powerpoint/2010/main" val="2032611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0.70"/>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38200" y="320675"/>
            <a:ext cx="10515600" cy="1325563"/>
          </a:xfrm>
        </p:spPr>
        <p:txBody>
          <a:bodyPr>
            <a:normAutofit/>
          </a:bodyPr>
          <a:lstStyle/>
          <a:p>
            <a:pPr>
              <a:defRPr/>
            </a:pPr>
            <a:r>
              <a:rPr lang="en-US" altLang="ja-JP" dirty="0"/>
              <a:t>IP Address</a:t>
            </a:r>
            <a:endParaRPr lang="ja-JP" altLang="en-US" dirty="0"/>
          </a:p>
        </p:txBody>
      </p:sp>
      <p:sp>
        <p:nvSpPr>
          <p:cNvPr id="27651" name="Content Placeholder 2"/>
          <p:cNvSpPr>
            <a:spLocks noGrp="1"/>
          </p:cNvSpPr>
          <p:nvPr>
            <p:ph idx="1"/>
          </p:nvPr>
        </p:nvSpPr>
        <p:spPr/>
        <p:txBody>
          <a:bodyPr/>
          <a:lstStyle/>
          <a:p>
            <a:pPr eaLnBrk="1" hangingPunct="1"/>
            <a:r>
              <a:rPr lang="en-US" altLang="ja-JP" dirty="0" smtClean="0">
                <a:cs typeface="Arial" panose="020B0604020202020204" pitchFamily="34" charset="0"/>
              </a:rPr>
              <a:t>Every machine on network has a unique identifying number, called an IP Address. </a:t>
            </a:r>
          </a:p>
          <a:p>
            <a:pPr eaLnBrk="1" hangingPunct="1"/>
            <a:endParaRPr lang="en-US" altLang="ja-JP" dirty="0" smtClean="0">
              <a:cs typeface="Arial" panose="020B0604020202020204" pitchFamily="34" charset="0"/>
            </a:endParaRPr>
          </a:p>
          <a:p>
            <a:pPr eaLnBrk="1" hangingPunct="1"/>
            <a:r>
              <a:rPr lang="en-US" altLang="ja-JP" dirty="0" smtClean="0">
                <a:cs typeface="Arial" panose="020B0604020202020204" pitchFamily="34" charset="0"/>
              </a:rPr>
              <a:t>A typical IP address looks like this(ipv4):</a:t>
            </a:r>
            <a:br>
              <a:rPr lang="en-US" altLang="ja-JP" dirty="0" smtClean="0">
                <a:cs typeface="Arial" panose="020B0604020202020204" pitchFamily="34" charset="0"/>
              </a:rPr>
            </a:br>
            <a:r>
              <a:rPr lang="en-US" altLang="ja-JP" dirty="0" smtClean="0">
                <a:cs typeface="Arial" panose="020B0604020202020204" pitchFamily="34" charset="0"/>
              </a:rPr>
              <a:t>216.27.61.137</a:t>
            </a:r>
            <a:r>
              <a:rPr lang="en-US" altLang="en-US" dirty="0" smtClean="0">
                <a:ea typeface="ＭＳ Ｐゴシック" panose="020B0600070205080204" pitchFamily="34" charset="-128"/>
                <a:cs typeface="Arial" panose="020B0604020202020204" pitchFamily="34" charset="0"/>
              </a:rPr>
              <a:t/>
            </a:r>
            <a:br>
              <a:rPr lang="en-US" altLang="en-US" dirty="0" smtClean="0">
                <a:ea typeface="ＭＳ Ｐゴシック" panose="020B0600070205080204" pitchFamily="34" charset="-128"/>
                <a:cs typeface="Arial" panose="020B0604020202020204" pitchFamily="34" charset="0"/>
              </a:rPr>
            </a:br>
            <a:endParaRPr lang="en-US" altLang="ja-JP" dirty="0" smtClean="0">
              <a:cs typeface="Arial" panose="020B0604020202020204" pitchFamily="34" charset="0"/>
            </a:endParaRPr>
          </a:p>
          <a:p>
            <a:pPr eaLnBrk="1" hangingPunct="1"/>
            <a:r>
              <a:rPr lang="en-US" altLang="ja-JP" dirty="0" smtClean="0">
                <a:cs typeface="Arial" panose="020B0604020202020204" pitchFamily="34" charset="0"/>
              </a:rPr>
              <a:t>The format of an IP address is a 32-bit numeric address written as four numbers separated by periods</a:t>
            </a:r>
            <a:endParaRPr kumimoji="1" lang="ja-JP" altLang="en-US" dirty="0" smtClean="0">
              <a:cs typeface="Arial" panose="020B0604020202020204" pitchFamily="34" charset="0"/>
            </a:endParaRPr>
          </a:p>
        </p:txBody>
      </p:sp>
      <p:sp>
        <p:nvSpPr>
          <p:cNvPr id="276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9A9014-3927-4AF7-8CF4-B4B6E5B9EF67}" type="slidenum">
              <a:rPr lang="en-US" altLang="ja-JP" smtClean="0"/>
              <a:pPr/>
              <a:t>7</a:t>
            </a:fld>
            <a:endParaRPr lang="en-US" altLang="ja-JP" smtClean="0"/>
          </a:p>
        </p:txBody>
      </p:sp>
    </p:spTree>
    <p:extLst>
      <p:ext uri="{BB962C8B-B14F-4D97-AF65-F5344CB8AC3E}">
        <p14:creationId xmlns:p14="http://schemas.microsoft.com/office/powerpoint/2010/main" val="3720422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96414" y="597310"/>
            <a:ext cx="8534400" cy="758825"/>
          </a:xfrm>
        </p:spPr>
        <p:txBody>
          <a:bodyPr>
            <a:normAutofit/>
          </a:bodyPr>
          <a:lstStyle/>
          <a:p>
            <a:pPr>
              <a:defRPr/>
            </a:pPr>
            <a:r>
              <a:rPr lang="en-US" altLang="ja-JP" dirty="0"/>
              <a:t>Domain Names</a:t>
            </a:r>
          </a:p>
        </p:txBody>
      </p:sp>
      <p:sp>
        <p:nvSpPr>
          <p:cNvPr id="29699" name="Rectangle 3"/>
          <p:cNvSpPr>
            <a:spLocks noGrp="1" noChangeArrowheads="1"/>
          </p:cNvSpPr>
          <p:nvPr>
            <p:ph idx="1"/>
          </p:nvPr>
        </p:nvSpPr>
        <p:spPr>
          <a:xfrm>
            <a:off x="825910" y="1524000"/>
            <a:ext cx="9651590" cy="4832350"/>
          </a:xfrm>
        </p:spPr>
        <p:txBody>
          <a:bodyPr/>
          <a:lstStyle/>
          <a:p>
            <a:pPr eaLnBrk="1" hangingPunct="1">
              <a:lnSpc>
                <a:spcPct val="90000"/>
              </a:lnSpc>
            </a:pPr>
            <a:r>
              <a:rPr lang="en-US" altLang="ja-JP" dirty="0">
                <a:cs typeface="Arial" panose="020B0604020202020204" pitchFamily="34" charset="0"/>
              </a:rPr>
              <a:t>A </a:t>
            </a:r>
            <a:r>
              <a:rPr kumimoji="1" lang="en-US" altLang="ja-JP" dirty="0" smtClean="0">
                <a:cs typeface="Arial" panose="020B0604020202020204" pitchFamily="34" charset="0"/>
              </a:rPr>
              <a:t>name</a:t>
            </a:r>
            <a:r>
              <a:rPr lang="en-US" altLang="ja-JP" dirty="0">
                <a:cs typeface="Arial" panose="020B0604020202020204" pitchFamily="34" charset="0"/>
              </a:rPr>
              <a:t> that identifies a computer or computers on the Internet.</a:t>
            </a:r>
          </a:p>
          <a:p>
            <a:pPr eaLnBrk="1" hangingPunct="1">
              <a:lnSpc>
                <a:spcPct val="90000"/>
              </a:lnSpc>
              <a:buFont typeface="Wingdings 2" panose="05020102010507070707" pitchFamily="18" charset="2"/>
              <a:buNone/>
            </a:pPr>
            <a:endParaRPr lang="en-US" altLang="ja-JP"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Advantage: </a:t>
            </a:r>
          </a:p>
          <a:p>
            <a:pPr lvl="1" eaLnBrk="1" hangingPunct="1">
              <a:lnSpc>
                <a:spcPct val="90000"/>
              </a:lnSpc>
            </a:pPr>
            <a:r>
              <a:rPr lang="en-US" altLang="ja-JP" dirty="0" smtClean="0">
                <a:cs typeface="Arial" panose="020B0604020202020204" pitchFamily="34" charset="0"/>
              </a:rPr>
              <a:t>Numeric addresses are difficult to work with</a:t>
            </a:r>
          </a:p>
          <a:p>
            <a:pPr lvl="1" eaLnBrk="1" hangingPunct="1">
              <a:lnSpc>
                <a:spcPct val="90000"/>
              </a:lnSpc>
            </a:pPr>
            <a:r>
              <a:rPr lang="en-US" altLang="ja-JP" dirty="0" smtClean="0">
                <a:cs typeface="Arial" panose="020B0604020202020204" pitchFamily="34" charset="0"/>
              </a:rPr>
              <a:t>Extremely difficult to remember as humans </a:t>
            </a:r>
          </a:p>
          <a:p>
            <a:pPr lvl="1" eaLnBrk="1" hangingPunct="1">
              <a:lnSpc>
                <a:spcPct val="90000"/>
              </a:lnSpc>
              <a:buFont typeface="Wingdings" panose="05000000000000000000" pitchFamily="2" charset="2"/>
              <a:buNone/>
            </a:pPr>
            <a:r>
              <a:rPr lang="en-US" altLang="ja-JP" dirty="0" smtClean="0">
                <a:cs typeface="Arial" panose="020B0604020202020204" pitchFamily="34" charset="0"/>
              </a:rPr>
              <a:t>Example</a:t>
            </a:r>
          </a:p>
          <a:p>
            <a:pPr lvl="1" eaLnBrk="1" hangingPunct="1">
              <a:lnSpc>
                <a:spcPct val="90000"/>
              </a:lnSpc>
            </a:pPr>
            <a:r>
              <a:rPr lang="en-US" altLang="ja-JP" dirty="0" smtClean="0">
                <a:cs typeface="Arial" panose="020B0604020202020204" pitchFamily="34" charset="0"/>
              </a:rPr>
              <a:t>http://10.0.7.200:8080 Vs. http://moodle.sliit.lk</a:t>
            </a:r>
          </a:p>
          <a:p>
            <a:pPr lvl="1" eaLnBrk="1" hangingPunct="1">
              <a:lnSpc>
                <a:spcPct val="90000"/>
              </a:lnSpc>
            </a:pPr>
            <a:endParaRPr lang="en-US" altLang="ja-JP" sz="1700"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Disadvantage:</a:t>
            </a:r>
          </a:p>
          <a:p>
            <a:pPr lvl="1" eaLnBrk="1" hangingPunct="1">
              <a:lnSpc>
                <a:spcPct val="90000"/>
              </a:lnSpc>
            </a:pPr>
            <a:r>
              <a:rPr lang="en-US" altLang="ja-JP" dirty="0" smtClean="0">
                <a:cs typeface="Arial" panose="020B0604020202020204" pitchFamily="34" charset="0"/>
              </a:rPr>
              <a:t>Unable to generate meaningful and unique names for all devices in the Internet </a:t>
            </a:r>
          </a:p>
          <a:p>
            <a:pPr eaLnBrk="1" hangingPunct="1">
              <a:lnSpc>
                <a:spcPct val="90000"/>
              </a:lnSpc>
            </a:pPr>
            <a:endParaRPr lang="en-US" altLang="ja-JP" sz="2200" dirty="0">
              <a:solidFill>
                <a:srgbClr val="71481C"/>
              </a:solidFill>
              <a:latin typeface="Arial Unicode MS" panose="020B0604020202020204" pitchFamily="34" charset="-128"/>
              <a:cs typeface="Arial Unicode MS" panose="020B0604020202020204" pitchFamily="34" charset="-128"/>
            </a:endParaRPr>
          </a:p>
          <a:p>
            <a:pPr eaLnBrk="1" hangingPunct="1">
              <a:lnSpc>
                <a:spcPct val="90000"/>
              </a:lnSpc>
              <a:buFont typeface="Wingdings" panose="05000000000000000000" pitchFamily="2" charset="2"/>
              <a:buNone/>
            </a:pPr>
            <a:endParaRPr lang="en-US" altLang="ja-JP" dirty="0" smtClean="0">
              <a:solidFill>
                <a:srgbClr val="71481C"/>
              </a:solidFill>
              <a:latin typeface="Arial Unicode MS" panose="020B0604020202020204" pitchFamily="34" charset="-128"/>
              <a:cs typeface="Arial Unicode MS" panose="020B0604020202020204" pitchFamily="34" charset="-128"/>
            </a:endParaRP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366967-E9B9-481F-81E4-DD0816872297}" type="slidenum">
              <a:rPr lang="en-US" altLang="ja-JP" smtClean="0"/>
              <a:pPr/>
              <a:t>8</a:t>
            </a:fld>
            <a:endParaRPr lang="en-US" altLang="ja-JP" smtClean="0"/>
          </a:p>
        </p:txBody>
      </p:sp>
    </p:spTree>
    <p:extLst>
      <p:ext uri="{BB962C8B-B14F-4D97-AF65-F5344CB8AC3E}">
        <p14:creationId xmlns:p14="http://schemas.microsoft.com/office/powerpoint/2010/main" val="1061247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a:defRPr/>
            </a:pPr>
            <a:r>
              <a:rPr lang="en-US" altLang="ja-JP" dirty="0"/>
              <a:t>Levels of Domain</a:t>
            </a:r>
            <a:endParaRPr lang="ja-JP" altLang="en-US" dirty="0"/>
          </a:p>
        </p:txBody>
      </p:sp>
      <p:sp>
        <p:nvSpPr>
          <p:cNvPr id="30723" name="Content Placeholder 2"/>
          <p:cNvSpPr>
            <a:spLocks noGrp="1"/>
          </p:cNvSpPr>
          <p:nvPr>
            <p:ph idx="1"/>
          </p:nvPr>
        </p:nvSpPr>
        <p:spPr/>
        <p:txBody>
          <a:bodyPr/>
          <a:lstStyle/>
          <a:p>
            <a:pPr eaLnBrk="1" hangingPunct="1"/>
            <a:r>
              <a:rPr lang="en-US" altLang="ja-JP" sz="2600">
                <a:cs typeface="Arial" panose="020B0604020202020204" pitchFamily="34" charset="0"/>
              </a:rPr>
              <a:t>Domain names are organized in a hierarchical manner.</a:t>
            </a:r>
          </a:p>
          <a:p>
            <a:pPr eaLnBrk="1" hangingPunct="1"/>
            <a:endParaRPr lang="en-US" altLang="ja-JP" sz="1400">
              <a:solidFill>
                <a:srgbClr val="71481C"/>
              </a:solidFill>
              <a:cs typeface="Arial" panose="020B0604020202020204" pitchFamily="34" charset="0"/>
            </a:endParaRPr>
          </a:p>
          <a:p>
            <a:pPr lvl="1" eaLnBrk="1" hangingPunct="1"/>
            <a:r>
              <a:rPr lang="en-US" altLang="ja-JP" smtClean="0">
                <a:cs typeface="Arial" panose="020B0604020202020204" pitchFamily="34" charset="0"/>
              </a:rPr>
              <a:t>Top Level Domain (TLD) : Last part of the Domain name</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org</a:t>
            </a:r>
            <a:r>
              <a:rPr lang="en-US" altLang="ja-JP" sz="1900">
                <a:cs typeface="Arial" panose="020B0604020202020204" pitchFamily="34" charset="0"/>
              </a:rPr>
              <a:t> is TLD of www.wikipedia.org </a:t>
            </a:r>
          </a:p>
          <a:p>
            <a:pPr lvl="1" eaLnBrk="1" hangingPunct="1"/>
            <a:endParaRPr lang="en-US" altLang="ja-JP" smtClean="0">
              <a:cs typeface="Arial" panose="020B0604020202020204" pitchFamily="34" charset="0"/>
            </a:endParaRPr>
          </a:p>
          <a:p>
            <a:pPr lvl="1" eaLnBrk="1" hangingPunct="1"/>
            <a:r>
              <a:rPr lang="en-US" altLang="ja-JP" smtClean="0">
                <a:cs typeface="Arial" panose="020B0604020202020204" pitchFamily="34" charset="0"/>
              </a:rPr>
              <a:t>Second Level Domain: Name directly to the left of TLD</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wikipedia</a:t>
            </a:r>
            <a:r>
              <a:rPr lang="en-US" altLang="ja-JP" sz="1900">
                <a:cs typeface="Arial" panose="020B0604020202020204" pitchFamily="34" charset="0"/>
              </a:rPr>
              <a:t> is SLD of www.wikipedia.org</a:t>
            </a:r>
          </a:p>
          <a:p>
            <a:pPr lvl="1" eaLnBrk="1" hangingPunct="1"/>
            <a:endParaRPr lang="en-US" altLang="ja-JP" smtClean="0">
              <a:cs typeface="Arial" panose="020B0604020202020204" pitchFamily="34" charset="0"/>
            </a:endParaRPr>
          </a:p>
          <a:p>
            <a:pPr lvl="1" eaLnBrk="1" hangingPunct="1"/>
            <a:r>
              <a:rPr lang="en-US" altLang="ja-JP" smtClean="0">
                <a:cs typeface="Arial" panose="020B0604020202020204" pitchFamily="34" charset="0"/>
              </a:rPr>
              <a:t>Third Level Domain: Name directly to the left of second level Domain</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mail</a:t>
            </a:r>
            <a:r>
              <a:rPr lang="en-US" altLang="ja-JP" sz="1900">
                <a:cs typeface="Arial" panose="020B0604020202020204" pitchFamily="34" charset="0"/>
              </a:rPr>
              <a:t> is SLD of mail.google.com</a:t>
            </a:r>
          </a:p>
          <a:p>
            <a:pPr eaLnBrk="1" hangingPunct="1"/>
            <a:endParaRPr kumimoji="1" lang="ja-JP" altLang="en-US" smtClean="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E58C3A-A5F7-4289-919E-FB111B6DE25C}" type="slidenum">
              <a:rPr lang="en-US" altLang="ja-JP" smtClean="0"/>
              <a:pPr/>
              <a:t>9</a:t>
            </a:fld>
            <a:endParaRPr lang="en-US" altLang="ja-JP" smtClean="0"/>
          </a:p>
        </p:txBody>
      </p:sp>
    </p:spTree>
    <p:extLst>
      <p:ext uri="{BB962C8B-B14F-4D97-AF65-F5344CB8AC3E}">
        <p14:creationId xmlns:p14="http://schemas.microsoft.com/office/powerpoint/2010/main" val="149233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3828</TotalTime>
  <Words>2294</Words>
  <Application>Microsoft Office PowerPoint</Application>
  <PresentationFormat>Widescreen</PresentationFormat>
  <Paragraphs>425</Paragraphs>
  <Slides>46</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 Unicode MS</vt:lpstr>
      <vt:lpstr>ＭＳ Ｐゴシック</vt:lpstr>
      <vt:lpstr>Arial</vt:lpstr>
      <vt:lpstr>Calibri</vt:lpstr>
      <vt:lpstr>Calibri Light</vt:lpstr>
      <vt:lpstr>Century Gothic</vt:lpstr>
      <vt:lpstr>Gill Sans</vt:lpstr>
      <vt:lpstr>Tahoma</vt:lpstr>
      <vt:lpstr>Verdana</vt:lpstr>
      <vt:lpstr>Wingdings</vt:lpstr>
      <vt:lpstr>Wingdings 2</vt:lpstr>
      <vt:lpstr>Office Theme</vt:lpstr>
      <vt:lpstr>4COSCO11C.2 Web Design and Development</vt:lpstr>
      <vt:lpstr>Computer Network</vt:lpstr>
      <vt:lpstr>Types Of Networks</vt:lpstr>
      <vt:lpstr>Internet Communication</vt:lpstr>
      <vt:lpstr>Protocol</vt:lpstr>
      <vt:lpstr>Internet Addressing</vt:lpstr>
      <vt:lpstr>IP Address</vt:lpstr>
      <vt:lpstr>Domain Names</vt:lpstr>
      <vt:lpstr>Levels of Domain</vt:lpstr>
      <vt:lpstr>Domain Name System</vt:lpstr>
      <vt:lpstr>DNS resolution</vt:lpstr>
      <vt:lpstr>Uniform Resource Locator</vt:lpstr>
      <vt:lpstr>Web Browsers</vt:lpstr>
      <vt:lpstr>Web Browsers </vt:lpstr>
      <vt:lpstr>Web Servers</vt:lpstr>
      <vt:lpstr>Web Servers</vt:lpstr>
      <vt:lpstr>Introduction to HTML</vt:lpstr>
      <vt:lpstr>Contd..</vt:lpstr>
      <vt:lpstr>History of HTML</vt:lpstr>
      <vt:lpstr>HTML5?</vt:lpstr>
      <vt:lpstr>Structure of the HTML page</vt:lpstr>
      <vt:lpstr>Sample HTML Page</vt:lpstr>
      <vt:lpstr>Tags used</vt:lpstr>
      <vt:lpstr>Simple Formatting Tags</vt:lpstr>
      <vt:lpstr>Logical Formatting Tags</vt:lpstr>
      <vt:lpstr>Headings</vt:lpstr>
      <vt:lpstr>Paragraphs/Rulers</vt:lpstr>
      <vt:lpstr>Styling &amp; CSS</vt:lpstr>
      <vt:lpstr>PowerPoint Presentation</vt:lpstr>
      <vt:lpstr>Ways of inserting a style sheet</vt:lpstr>
      <vt:lpstr>Embedded Style Sheet</vt:lpstr>
      <vt:lpstr>External Style Sheet</vt:lpstr>
      <vt:lpstr>External Style Sheet Example</vt:lpstr>
      <vt:lpstr>Inline Styles</vt:lpstr>
      <vt:lpstr>Lots of CSS properties to play with</vt:lpstr>
      <vt:lpstr>CSS Selectors</vt:lpstr>
      <vt:lpstr>CSS Selectors</vt:lpstr>
      <vt:lpstr>CSS Selectors</vt:lpstr>
      <vt:lpstr>CSS Selectors</vt:lpstr>
      <vt:lpstr>Span and Div Elements</vt:lpstr>
      <vt:lpstr>Review Questions </vt:lpstr>
      <vt:lpstr>Colours</vt:lpstr>
      <vt:lpstr>Specifying Color by value</vt:lpstr>
      <vt:lpstr>Contd</vt:lpstr>
      <vt:lpstr>Functional RGB color values</vt:lpstr>
      <vt:lpstr>Review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Kalindu 20210332</cp:lastModifiedBy>
  <cp:revision>146</cp:revision>
  <dcterms:created xsi:type="dcterms:W3CDTF">2020-07-03T16:25:08Z</dcterms:created>
  <dcterms:modified xsi:type="dcterms:W3CDTF">2022-02-05T15:19:10Z</dcterms:modified>
</cp:coreProperties>
</file>