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0"/>
  </p:notesMasterIdLst>
  <p:sldIdLst>
    <p:sldId id="257" r:id="rId2"/>
    <p:sldId id="264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7887" y="5986462"/>
            <a:ext cx="172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8388" y="80585"/>
            <a:ext cx="1571625" cy="5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CM1605 Web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nani.h@iit.ac.l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l.talis.com/3/westminster/lists/D1B9F37D-B76F-B29D-F1B7-CDD2D9800585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4COSCO11C.2 Web Design and Development</a:t>
            </a:r>
            <a:endParaRPr lang="el-G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dk1"/>
                </a:solidFill>
              </a:rPr>
              <a:t>Overview</a:t>
            </a:r>
            <a:endParaRPr lang="en-GB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By the end of the module the successful student will be able to:</a:t>
            </a:r>
          </a:p>
          <a:p>
            <a:r>
              <a:rPr lang="en-US" sz="2200" dirty="0"/>
              <a:t>LO1 </a:t>
            </a:r>
            <a:r>
              <a:rPr lang="en-US" sz="2200" dirty="0" err="1"/>
              <a:t>Utilise</a:t>
            </a:r>
            <a:r>
              <a:rPr lang="en-US" sz="2200" dirty="0"/>
              <a:t> a text editor to create several linked HTML documents, following certain style guidelines and satisfying a simple specification;</a:t>
            </a:r>
          </a:p>
          <a:p>
            <a:r>
              <a:rPr lang="en-US" sz="2200" dirty="0"/>
              <a:t>LO2 Identify and apply how to separate the structure, </a:t>
            </a:r>
            <a:r>
              <a:rPr lang="en-US" sz="2200" dirty="0" err="1"/>
              <a:t>behaviour</a:t>
            </a:r>
            <a:r>
              <a:rPr lang="en-US" sz="2200" dirty="0"/>
              <a:t> and presentation of web documents;</a:t>
            </a:r>
          </a:p>
          <a:p>
            <a:r>
              <a:rPr lang="en-US" sz="2200" dirty="0"/>
              <a:t>LO3 Incorporate and develop JavaScript to create interactive documents;</a:t>
            </a:r>
          </a:p>
          <a:p>
            <a:r>
              <a:rPr lang="en-US" sz="2200" dirty="0"/>
              <a:t>LO4 Work in a group, with each individual having a distinct role and tasks, to produce a common Web site;</a:t>
            </a:r>
          </a:p>
          <a:p>
            <a:r>
              <a:rPr lang="en-US" sz="2200" dirty="0" smtClean="0"/>
              <a:t>LO5 </a:t>
            </a:r>
            <a:r>
              <a:rPr lang="en-US" sz="2200" dirty="0"/>
              <a:t>Demonstrate a good level of knowledge and understanding of website development for a given environment and context.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Full </a:t>
            </a:r>
            <a:r>
              <a:rPr lang="en-GB" altLang="en-US" dirty="0" smtClean="0"/>
              <a:t>Module Title</a:t>
            </a:r>
            <a:r>
              <a:rPr lang="en-GB" altLang="en-US" dirty="0"/>
              <a:t>: </a:t>
            </a:r>
            <a:r>
              <a:rPr lang="en-GB" altLang="en-US" dirty="0" smtClean="0"/>
              <a:t>Web Design and Development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Module Code : </a:t>
            </a:r>
            <a:r>
              <a:rPr lang="en-US" altLang="en-US" dirty="0" smtClean="0"/>
              <a:t>4COSCO11C.2 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Length : </a:t>
            </a:r>
            <a:r>
              <a:rPr lang="en-US" altLang="en-US" dirty="0" smtClean="0"/>
              <a:t>1 Semester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Lecturers</a:t>
            </a:r>
          </a:p>
          <a:p>
            <a:pPr marL="547687" lvl="2" indent="0">
              <a:buNone/>
              <a:defRPr/>
            </a:pPr>
            <a:r>
              <a:rPr lang="en-US" altLang="en-US" b="1" dirty="0"/>
              <a:t>Module Leader</a:t>
            </a:r>
          </a:p>
          <a:p>
            <a:pPr lvl="2">
              <a:defRPr/>
            </a:pPr>
            <a:r>
              <a:rPr lang="en-US" altLang="en-US" dirty="0"/>
              <a:t>Janani </a:t>
            </a:r>
            <a:r>
              <a:rPr lang="en-US" altLang="en-US" dirty="0" err="1"/>
              <a:t>Harischandra</a:t>
            </a:r>
            <a:r>
              <a:rPr lang="en-US" altLang="en-US" dirty="0"/>
              <a:t>(</a:t>
            </a:r>
            <a:r>
              <a:rPr lang="en-US" altLang="en-US" dirty="0">
                <a:hlinkClick r:id="rId3"/>
              </a:rPr>
              <a:t>janani.h@iit.ac.lk</a:t>
            </a:r>
            <a:r>
              <a:rPr lang="en-US" altLang="en-US" dirty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DE7-A06B-4B37-827B-FF0BF2A3A8D9}" type="datetime1">
              <a:rPr lang="en-US" smtClean="0"/>
              <a:t>1/19/2022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PLAN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222995"/>
              </p:ext>
            </p:extLst>
          </p:nvPr>
        </p:nvGraphicFramePr>
        <p:xfrm>
          <a:off x="1150373" y="1873046"/>
          <a:ext cx="10058401" cy="3857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914"/>
                <a:gridCol w="2220086"/>
                <a:gridCol w="1900191"/>
                <a:gridCol w="3777210"/>
              </a:tblGrid>
              <a:tr h="1662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679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Assessment name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692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Weighting</a:t>
                      </a:r>
                    </a:p>
                    <a:p>
                      <a:pPr marL="69215" marR="0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%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69215" marR="3683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Qualifying mark %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18669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Assessment type (e.g. essay, presentation, open exam or closed exam)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3705">
                <a:tc>
                  <a:txBody>
                    <a:bodyPr/>
                    <a:lstStyle/>
                    <a:p>
                      <a:r>
                        <a:rPr lang="en-US" dirty="0" smtClean="0"/>
                        <a:t>In Class Test (Week</a:t>
                      </a:r>
                      <a:r>
                        <a:rPr lang="en-US" baseline="0" dirty="0" smtClean="0"/>
                        <a:t> 6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rovisional date: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 3rd March 2022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in-class test will cover the first four weeks of teaching (HTML and CSS).</a:t>
                      </a:r>
                    </a:p>
                    <a:p>
                      <a:endParaRPr lang="en-US" dirty="0"/>
                    </a:p>
                  </a:txBody>
                  <a:tcPr marL="68580" marR="68580" marT="0" marB="0"/>
                </a:tc>
              </a:tr>
              <a:tr h="565572">
                <a:tc>
                  <a:txBody>
                    <a:bodyPr/>
                    <a:lstStyle/>
                    <a:p>
                      <a:r>
                        <a:rPr lang="en-US" dirty="0" smtClean="0"/>
                        <a:t>Coursework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will be required to make a group of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 to 4 students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students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your tutorial group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a </a:t>
            </a:r>
            <a:r>
              <a:rPr lang="en-US" altLang="en-US" dirty="0" smtClean="0"/>
              <a:t>1 semester module</a:t>
            </a:r>
            <a:endParaRPr lang="en-US" altLang="en-US" dirty="0"/>
          </a:p>
          <a:p>
            <a:r>
              <a:rPr lang="en-US" altLang="en-US" dirty="0"/>
              <a:t>Lectures 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hours per week </a:t>
            </a:r>
          </a:p>
          <a:p>
            <a:r>
              <a:rPr lang="en-US" altLang="en-US" dirty="0" smtClean="0"/>
              <a:t>Tutorials</a:t>
            </a:r>
            <a:endParaRPr lang="en-US" altLang="en-US" dirty="0"/>
          </a:p>
          <a:p>
            <a:pPr lvl="1"/>
            <a:r>
              <a:rPr lang="en-US" altLang="en-US" dirty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hours per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300" b="1" dirty="0" smtClean="0"/>
              <a:t>Overview of Web Technologies</a:t>
            </a:r>
          </a:p>
          <a:p>
            <a:pPr lvl="1"/>
            <a:r>
              <a:rPr lang="en-US" sz="2000" dirty="0"/>
              <a:t>The logical structure of the Internet; domains and URLs. Hypertext concepts: documents and links. Browsers. Web file system structure (</a:t>
            </a:r>
            <a:r>
              <a:rPr lang="en-US" sz="2000" dirty="0" err="1"/>
              <a:t>public_html</a:t>
            </a:r>
            <a:r>
              <a:rPr lang="en-US" sz="2000" dirty="0"/>
              <a:t>, directory and file permissions). Tools for file transfer. Classic http request model vs asynchronous data </a:t>
            </a:r>
            <a:r>
              <a:rPr lang="en-US" sz="2000" dirty="0" smtClean="0"/>
              <a:t>retrieval.</a:t>
            </a:r>
          </a:p>
          <a:p>
            <a:r>
              <a:rPr lang="en-US" sz="2400" b="1" dirty="0"/>
              <a:t>Hypertext Markup Languages (HTML5, CSS3, </a:t>
            </a:r>
            <a:r>
              <a:rPr lang="en-US" sz="2400" b="1" dirty="0" smtClean="0"/>
              <a:t>XML</a:t>
            </a:r>
            <a:endParaRPr lang="en-US" sz="2400" b="1" dirty="0"/>
          </a:p>
          <a:p>
            <a:pPr lvl="1"/>
            <a:r>
              <a:rPr lang="en-US" sz="2000" dirty="0" smtClean="0"/>
              <a:t>Creation of HTML pages, </a:t>
            </a:r>
            <a:r>
              <a:rPr lang="en-US" sz="2000" dirty="0"/>
              <a:t>HTML tags: text, headers, hyperlinks, in-line images, lists, tables and forms. Get and post form methods. XML document and standard. Cascading Style Sheets (CSS). Marking up graphics with Scalable Vector Graphics (SVG).</a:t>
            </a:r>
            <a:endParaRPr lang="en-US" sz="2000" b="1" dirty="0" smtClean="0"/>
          </a:p>
          <a:p>
            <a:r>
              <a:rPr lang="en-US" sz="2400" b="1" dirty="0"/>
              <a:t>Client-side </a:t>
            </a:r>
            <a:r>
              <a:rPr lang="en-US" sz="2400" b="1" dirty="0" smtClean="0"/>
              <a:t>scripting</a:t>
            </a:r>
          </a:p>
          <a:p>
            <a:pPr lvl="1"/>
            <a:r>
              <a:rPr lang="en-US" sz="2000" dirty="0"/>
              <a:t>Creation of interactive Hypertext documents using a scripting language such as JavaScript. Syntax for data types and control statements. Handling Events: mouse-based events, document-based events. Built-in objects: window, string, form.</a:t>
            </a:r>
            <a:endParaRPr lang="en-US" altLang="en-US" sz="19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7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ESSENTAIL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Duckett</a:t>
            </a:r>
            <a:r>
              <a:rPr lang="en-US" sz="2400" dirty="0"/>
              <a:t>, J. (2011), HTML &amp; CSS, Design and Build Websites, Wiley.</a:t>
            </a:r>
          </a:p>
          <a:p>
            <a:r>
              <a:rPr lang="en-US" sz="2400" dirty="0" err="1"/>
              <a:t>Duckett</a:t>
            </a:r>
            <a:r>
              <a:rPr lang="en-US" sz="2400" dirty="0"/>
              <a:t>, J. (2014), JavaScript &amp; jQuery, Interactive front-end Web development, Wiley.</a:t>
            </a:r>
          </a:p>
          <a:p>
            <a:r>
              <a:rPr lang="en-US" sz="2400" dirty="0"/>
              <a:t>Garrett, J.J. (2010), The Elements of User Experience: User-Centered Design for the Web and Beyond (Voices That Matter), 2nd ed., New Riders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Link to </a:t>
            </a:r>
            <a:r>
              <a:rPr lang="en-US" sz="2400"/>
              <a:t>reading list : </a:t>
            </a:r>
            <a:r>
              <a:rPr lang="en-US" sz="2400">
                <a:hlinkClick r:id="rId3"/>
              </a:rPr>
              <a:t>https://</a:t>
            </a:r>
            <a:r>
              <a:rPr lang="en-US" sz="2400" smtClean="0">
                <a:hlinkClick r:id="rId3"/>
              </a:rPr>
              <a:t>rl.talis.com/3/westminster/lists/D1B9F37D-B76F-B29D-F1B7-CDD2D9800585.html</a:t>
            </a:r>
            <a:endParaRPr lang="en-US" sz="2400" smtClean="0"/>
          </a:p>
          <a:p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9494-EB1D-41F8-A368-CC8BBBD87339}" type="datetime1">
              <a:rPr lang="en-US" smtClean="0"/>
              <a:t>1/19/2022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Weinschenk, S. (2011), 100 Things Every Designer Needs to Know About People, New Riders.</a:t>
            </a:r>
          </a:p>
          <a:p>
            <a:r>
              <a:rPr lang="en-US" sz="2400" dirty="0"/>
              <a:t>Burks, M.R., </a:t>
            </a:r>
            <a:r>
              <a:rPr lang="en-US" sz="2400" dirty="0" err="1"/>
              <a:t>Lauke</a:t>
            </a:r>
            <a:r>
              <a:rPr lang="en-US" sz="2400" dirty="0"/>
              <a:t>, P.H. and Thatcher, J. (2010), Web Accessibility: Web Standards and Regulatory Compliance, Springer.</a:t>
            </a:r>
          </a:p>
          <a:p>
            <a:r>
              <a:rPr lang="en-US" sz="2400" dirty="0" err="1"/>
              <a:t>Beaird</a:t>
            </a:r>
            <a:r>
              <a:rPr lang="en-US" sz="2400" dirty="0"/>
              <a:t>, J. (2010), The Principles of Beautiful Web Design, 2nd ed., </a:t>
            </a:r>
            <a:r>
              <a:rPr lang="en-US" sz="2400" dirty="0" err="1"/>
              <a:t>SitePoint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542</Words>
  <Application>Microsoft Office PowerPoint</Application>
  <PresentationFormat>Widescreen</PresentationFormat>
  <Paragraphs>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4COSCO11C.2 Web Design and Development</vt:lpstr>
      <vt:lpstr>Module Learning Outcomes</vt:lpstr>
      <vt:lpstr>MODULE DETAILS</vt:lpstr>
      <vt:lpstr>ASSESSMENT PLAN</vt:lpstr>
      <vt:lpstr>MODULE DELIVERY</vt:lpstr>
      <vt:lpstr>MODULE CONTENT</vt:lpstr>
      <vt:lpstr>ESSENTAIL READING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Harischandra, Janani</cp:lastModifiedBy>
  <cp:revision>25</cp:revision>
  <dcterms:created xsi:type="dcterms:W3CDTF">2020-07-03T16:25:08Z</dcterms:created>
  <dcterms:modified xsi:type="dcterms:W3CDTF">2022-01-19T10:16:41Z</dcterms:modified>
</cp:coreProperties>
</file>