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303" r:id="rId19"/>
    <p:sldId id="304" r:id="rId20"/>
    <p:sldId id="305" r:id="rId21"/>
    <p:sldId id="306"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p:scale>
          <a:sx n="66" d="100"/>
          <a:sy n="66" d="100"/>
        </p:scale>
        <p:origin x="48" y="25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8/29/2019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DBE6A8-2C2A-46F6-9CB6-7BB8004105B1}" type="slidenum">
              <a:rPr lang="en-US" smtClean="0"/>
              <a:t>2</a:t>
            </a:fld>
            <a:endParaRPr lang="en-US"/>
          </a:p>
        </p:txBody>
      </p:sp>
    </p:spTree>
    <p:extLst>
      <p:ext uri="{BB962C8B-B14F-4D97-AF65-F5344CB8AC3E}">
        <p14:creationId xmlns:p14="http://schemas.microsoft.com/office/powerpoint/2010/main" val="409913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8/29/2019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8/29/2019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8/29/2019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8/29/2019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8/29/2019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8/29/2019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8/29/2019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8/29/2019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8/29/2019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8/29/2019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8/29/2019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8/29/2019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510603" y="4705038"/>
            <a:ext cx="7537704" cy="1363215"/>
          </a:xfrm>
        </p:spPr>
        <p:txBody>
          <a:bodyPr anchor="t">
            <a:noAutofit/>
          </a:bodyPr>
          <a:lstStyle/>
          <a:p>
            <a:pPr algn="l"/>
            <a:r>
              <a:rPr lang="en-US" sz="4800" dirty="0" smtClean="0"/>
              <a:t>HardnBot : </a:t>
            </a:r>
            <a:br>
              <a:rPr lang="en-US" sz="4800" dirty="0" smtClean="0"/>
            </a:br>
            <a:r>
              <a:rPr lang="en-US" sz="3600" b="1" dirty="0" smtClean="0"/>
              <a:t>Server </a:t>
            </a:r>
            <a:r>
              <a:rPr lang="en-US" sz="3600" b="1" dirty="0"/>
              <a:t>Hardening Automation Software</a:t>
            </a:r>
            <a:endParaRPr lang="en-US" sz="2400" b="1"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510603" y="3945418"/>
            <a:ext cx="5609219" cy="576738"/>
          </a:xfrm>
        </p:spPr>
        <p:txBody>
          <a:bodyPr anchor="b">
            <a:normAutofit/>
          </a:bodyPr>
          <a:lstStyle/>
          <a:p>
            <a:pPr algn="l"/>
            <a:r>
              <a:rPr lang="en-US" sz="2000" dirty="0">
                <a:solidFill>
                  <a:srgbClr val="FFFF00"/>
                </a:solidFill>
                <a:latin typeface="Franklin Gothic Book" panose="020B0503020102020204" pitchFamily="34" charset="0"/>
                <a:cs typeface="Segoe UI" panose="020B0502040204020203" pitchFamily="34" charset="0"/>
              </a:rPr>
              <a:t>Proposal Presentation</a:t>
            </a:r>
            <a:endParaRPr lang="en-US" sz="2000" dirty="0">
              <a:solidFill>
                <a:srgbClr val="FFFF00"/>
              </a:solidFill>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9649" y="-503731"/>
            <a:ext cx="4157661" cy="2252756"/>
          </a:xfrm>
          <a:prstGeom prst="rect">
            <a:avLst/>
          </a:prstGeom>
        </p:spPr>
      </p:pic>
      <p:sp>
        <p:nvSpPr>
          <p:cNvPr id="2" name="Title 1"/>
          <p:cNvSpPr>
            <a:spLocks noGrp="1"/>
          </p:cNvSpPr>
          <p:nvPr>
            <p:ph type="title"/>
          </p:nvPr>
        </p:nvSpPr>
        <p:spPr>
          <a:xfrm>
            <a:off x="393031" y="622647"/>
            <a:ext cx="10515600" cy="1325563"/>
          </a:xfrm>
        </p:spPr>
        <p:txBody>
          <a:bodyPr>
            <a:normAutofit/>
          </a:bodyPr>
          <a:lstStyle/>
          <a:p>
            <a:r>
              <a:rPr lang="en-US" sz="3600" dirty="0">
                <a:latin typeface="Arial Black" panose="020B0A04020102020204" pitchFamily="34" charset="0"/>
              </a:rPr>
              <a:t>Task Distribution</a:t>
            </a:r>
          </a:p>
        </p:txBody>
      </p:sp>
      <p:graphicFrame>
        <p:nvGraphicFramePr>
          <p:cNvPr id="8" name="Content Placeholder 7">
            <a:extLst>
              <a:ext uri="{FF2B5EF4-FFF2-40B4-BE49-F238E27FC236}">
                <a16:creationId xmlns:a16="http://schemas.microsoft.com/office/drawing/2014/main" id="{4A492286-6EA5-4024-8D83-C5895BE05789}"/>
              </a:ext>
            </a:extLst>
          </p:cNvPr>
          <p:cNvGraphicFramePr>
            <a:graphicFrameLocks noGrp="1"/>
          </p:cNvGraphicFramePr>
          <p:nvPr>
            <p:ph idx="1"/>
            <p:extLst>
              <p:ext uri="{D42A27DB-BD31-4B8C-83A1-F6EECF244321}">
                <p14:modId xmlns:p14="http://schemas.microsoft.com/office/powerpoint/2010/main" val="1108030612"/>
              </p:ext>
            </p:extLst>
          </p:nvPr>
        </p:nvGraphicFramePr>
        <p:xfrm>
          <a:off x="393031" y="1690688"/>
          <a:ext cx="11405938" cy="4948668"/>
        </p:xfrm>
        <a:graphic>
          <a:graphicData uri="http://schemas.openxmlformats.org/drawingml/2006/table">
            <a:tbl>
              <a:tblPr firstRow="1" firstCol="1" bandRow="1">
                <a:tableStyleId>{5C22544A-7EE6-4342-B048-85BDC9FD1C3A}</a:tableStyleId>
              </a:tblPr>
              <a:tblGrid>
                <a:gridCol w="5702969">
                  <a:extLst>
                    <a:ext uri="{9D8B030D-6E8A-4147-A177-3AD203B41FA5}">
                      <a16:colId xmlns:a16="http://schemas.microsoft.com/office/drawing/2014/main" val="2152562557"/>
                    </a:ext>
                  </a:extLst>
                </a:gridCol>
                <a:gridCol w="5702969">
                  <a:extLst>
                    <a:ext uri="{9D8B030D-6E8A-4147-A177-3AD203B41FA5}">
                      <a16:colId xmlns:a16="http://schemas.microsoft.com/office/drawing/2014/main" val="638271523"/>
                    </a:ext>
                  </a:extLst>
                </a:gridCol>
              </a:tblGrid>
              <a:tr h="286820">
                <a:tc>
                  <a:txBody>
                    <a:bodyPr/>
                    <a:lstStyle/>
                    <a:p>
                      <a:pPr marL="0" marR="0">
                        <a:lnSpc>
                          <a:spcPct val="107000"/>
                        </a:lnSpc>
                        <a:spcBef>
                          <a:spcPts val="0"/>
                        </a:spcBef>
                        <a:spcAft>
                          <a:spcPts val="0"/>
                        </a:spcAft>
                      </a:pPr>
                      <a:r>
                        <a:rPr lang="en-US" sz="1400">
                          <a:effectLst/>
                        </a:rPr>
                        <a:t>Member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Task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4821927"/>
                  </a:ext>
                </a:extLst>
              </a:tr>
              <a:tr h="2518677">
                <a:tc>
                  <a:txBody>
                    <a:bodyPr/>
                    <a:lstStyle/>
                    <a:p>
                      <a:pPr marL="0" marR="0">
                        <a:lnSpc>
                          <a:spcPct val="107000"/>
                        </a:lnSpc>
                        <a:spcBef>
                          <a:spcPts val="0"/>
                        </a:spcBef>
                        <a:spcAft>
                          <a:spcPts val="0"/>
                        </a:spcAft>
                      </a:pPr>
                      <a:r>
                        <a:rPr lang="en-US" sz="1200" dirty="0">
                          <a:effectLst/>
                        </a:rPr>
                        <a:t> </a:t>
                      </a:r>
                    </a:p>
                    <a:p>
                      <a:pPr marL="0" marR="0">
                        <a:lnSpc>
                          <a:spcPct val="107000"/>
                        </a:lnSpc>
                        <a:spcBef>
                          <a:spcPts val="0"/>
                        </a:spcBef>
                        <a:spcAft>
                          <a:spcPts val="0"/>
                        </a:spcAft>
                      </a:pPr>
                      <a:r>
                        <a:rPr lang="en-US" sz="1400" dirty="0">
                          <a:effectLst/>
                        </a:rPr>
                        <a:t>IT16167742</a:t>
                      </a:r>
                    </a:p>
                    <a:p>
                      <a:pPr marL="0" marR="0">
                        <a:lnSpc>
                          <a:spcPct val="107000"/>
                        </a:lnSpc>
                        <a:spcBef>
                          <a:spcPts val="0"/>
                        </a:spcBef>
                        <a:spcAft>
                          <a:spcPts val="0"/>
                        </a:spcAft>
                      </a:pPr>
                      <a:r>
                        <a:rPr lang="en-US" sz="1600" dirty="0">
                          <a:effectLst/>
                        </a:rPr>
                        <a:t>W.M.K.M.W </a:t>
                      </a:r>
                      <a:r>
                        <a:rPr lang="en-US" sz="1600" dirty="0" err="1">
                          <a:effectLst/>
                        </a:rPr>
                        <a:t>Wijekoon</a:t>
                      </a: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rPr>
                        <a:t>Implement audit checklist.</a:t>
                      </a: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rPr>
                        <a:t>Create Ansible configuration files by CIS benchmarks for separate OS/DB/Application versions.</a:t>
                      </a: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rPr>
                        <a:t>Implement follow up sheets to track audit progress. </a:t>
                      </a: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rPr>
                        <a:t>Implement customizable configuration files. (Network configuration and Firewalls / Logging and Auditing / System Access and Environment)</a:t>
                      </a: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rPr>
                        <a:t>Generate detailed reports and implement export functions for reports.</a:t>
                      </a:r>
                    </a:p>
                    <a:p>
                      <a:pPr marL="342900" marR="0" lvl="0" indent="-342900">
                        <a:lnSpc>
                          <a:spcPct val="115000"/>
                        </a:lnSpc>
                        <a:spcBef>
                          <a:spcPts val="0"/>
                        </a:spcBef>
                        <a:spcAft>
                          <a:spcPts val="1000"/>
                        </a:spcAft>
                        <a:buFont typeface="Symbol" panose="05050102010706020507" pitchFamily="18" charset="2"/>
                        <a:buChar char=""/>
                      </a:pPr>
                      <a:r>
                        <a:rPr lang="en-US" sz="1100" dirty="0">
                          <a:effectLst/>
                        </a:rPr>
                        <a:t>Perform Dry-Run and make a report for every hardening.</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Design interface for reporting.</a:t>
                      </a:r>
                    </a:p>
                    <a:p>
                      <a:pPr marL="457200" marR="0">
                        <a:lnSpc>
                          <a:spcPct val="115000"/>
                        </a:lnSpc>
                        <a:spcBef>
                          <a:spcPts val="0"/>
                        </a:spcBef>
                        <a:spcAft>
                          <a:spcPts val="100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4946062"/>
                  </a:ext>
                </a:extLst>
              </a:tr>
              <a:tr h="1996689">
                <a:tc>
                  <a:txBody>
                    <a:bodyPr/>
                    <a:lstStyle/>
                    <a:p>
                      <a:pPr marL="0" marR="0">
                        <a:lnSpc>
                          <a:spcPct val="107000"/>
                        </a:lnSpc>
                        <a:spcBef>
                          <a:spcPts val="0"/>
                        </a:spcBef>
                        <a:spcAft>
                          <a:spcPts val="0"/>
                        </a:spcAft>
                      </a:pPr>
                      <a:r>
                        <a:rPr lang="en-US" sz="1200" dirty="0">
                          <a:effectLst/>
                        </a:rPr>
                        <a:t> </a:t>
                      </a:r>
                    </a:p>
                    <a:p>
                      <a:pPr marL="0" marR="0">
                        <a:lnSpc>
                          <a:spcPct val="107000"/>
                        </a:lnSpc>
                        <a:spcBef>
                          <a:spcPts val="0"/>
                        </a:spcBef>
                        <a:spcAft>
                          <a:spcPts val="0"/>
                        </a:spcAft>
                      </a:pPr>
                      <a:r>
                        <a:rPr lang="en-US" sz="1600" dirty="0">
                          <a:effectLst/>
                        </a:rPr>
                        <a:t>IT16099746</a:t>
                      </a:r>
                    </a:p>
                    <a:p>
                      <a:pPr marL="0" marR="0">
                        <a:lnSpc>
                          <a:spcPct val="107000"/>
                        </a:lnSpc>
                        <a:spcBef>
                          <a:spcPts val="0"/>
                        </a:spcBef>
                        <a:spcAft>
                          <a:spcPts val="0"/>
                        </a:spcAft>
                      </a:pPr>
                      <a:r>
                        <a:rPr lang="en-US" sz="1600" dirty="0" err="1">
                          <a:effectLst/>
                        </a:rPr>
                        <a:t>Aruna</a:t>
                      </a:r>
                      <a:r>
                        <a:rPr lang="en-US" sz="1600" dirty="0">
                          <a:effectLst/>
                        </a:rPr>
                        <a:t> Shan H.G.R</a:t>
                      </a:r>
                    </a:p>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1000"/>
                        </a:spcAft>
                        <a:buFont typeface="Symbol" panose="05050102010706020507" pitchFamily="18" charset="2"/>
                        <a:buChar char=""/>
                      </a:pPr>
                      <a:r>
                        <a:rPr lang="en-US" sz="1200" dirty="0">
                          <a:effectLst/>
                        </a:rPr>
                        <a:t>Create Ansible configuration files by CIS benchmarks for separate OS/DB/Application versions.</a:t>
                      </a:r>
                    </a:p>
                    <a:p>
                      <a:pPr marL="342900" marR="0" lvl="0" indent="-342900" algn="just">
                        <a:lnSpc>
                          <a:spcPct val="100000"/>
                        </a:lnSpc>
                        <a:spcBef>
                          <a:spcPts val="0"/>
                        </a:spcBef>
                        <a:spcAft>
                          <a:spcPts val="1000"/>
                        </a:spcAft>
                        <a:buFont typeface="Symbol" panose="05050102010706020507" pitchFamily="18" charset="2"/>
                        <a:buChar char=""/>
                      </a:pPr>
                      <a:r>
                        <a:rPr lang="en-US" sz="1200" dirty="0">
                          <a:effectLst/>
                        </a:rPr>
                        <a:t>Implement customizable configuration files. (Warning Banners / System maintenance)</a:t>
                      </a:r>
                    </a:p>
                    <a:p>
                      <a:pPr marL="342900" marR="0" lvl="0" indent="-342900" algn="just">
                        <a:lnSpc>
                          <a:spcPct val="100000"/>
                        </a:lnSpc>
                        <a:spcBef>
                          <a:spcPts val="0"/>
                        </a:spcBef>
                        <a:spcAft>
                          <a:spcPts val="1000"/>
                        </a:spcAft>
                        <a:buFont typeface="Symbol" panose="05050102010706020507" pitchFamily="18" charset="2"/>
                        <a:buChar char=""/>
                      </a:pPr>
                      <a:r>
                        <a:rPr lang="en-US" sz="1200" dirty="0">
                          <a:effectLst/>
                        </a:rPr>
                        <a:t>Implement scan function using Ansible audits.</a:t>
                      </a:r>
                    </a:p>
                    <a:p>
                      <a:pPr marL="342900" marR="0" lvl="0" indent="-342900" algn="just">
                        <a:lnSpc>
                          <a:spcPct val="100000"/>
                        </a:lnSpc>
                        <a:spcBef>
                          <a:spcPts val="0"/>
                        </a:spcBef>
                        <a:spcAft>
                          <a:spcPts val="1000"/>
                        </a:spcAft>
                        <a:buFont typeface="Symbol" panose="05050102010706020507" pitchFamily="18" charset="2"/>
                        <a:buChar char=""/>
                      </a:pPr>
                      <a:r>
                        <a:rPr lang="en-US" sz="1200" dirty="0">
                          <a:effectLst/>
                        </a:rPr>
                        <a:t>Track performance of Applied fixes and </a:t>
                      </a:r>
                      <a:r>
                        <a:rPr lang="en-US" sz="1200" dirty="0" smtClean="0">
                          <a:effectLst/>
                        </a:rPr>
                        <a:t>logging.</a:t>
                      </a:r>
                    </a:p>
                    <a:p>
                      <a:pPr marL="342900" marR="0" lvl="0" indent="-342900" algn="just">
                        <a:lnSpc>
                          <a:spcPct val="100000"/>
                        </a:lnSpc>
                        <a:spcBef>
                          <a:spcPts val="0"/>
                        </a:spcBef>
                        <a:spcAft>
                          <a:spcPts val="1000"/>
                        </a:spcAft>
                        <a:buFont typeface="Symbol" panose="05050102010706020507" pitchFamily="18" charset="2"/>
                        <a:buChar char=""/>
                      </a:pPr>
                      <a:r>
                        <a:rPr lang="en-US" sz="1200" dirty="0" smtClean="0">
                          <a:effectLst/>
                        </a:rPr>
                        <a:t>Design interface for scanning.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0277489"/>
                  </a:ext>
                </a:extLst>
              </a:tr>
            </a:tbl>
          </a:graphicData>
        </a:graphic>
      </p:graphicFrame>
    </p:spTree>
    <p:extLst>
      <p:ext uri="{BB962C8B-B14F-4D97-AF65-F5344CB8AC3E}">
        <p14:creationId xmlns:p14="http://schemas.microsoft.com/office/powerpoint/2010/main" val="461705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337" y="-503731"/>
            <a:ext cx="4371973" cy="2368877"/>
          </a:xfrm>
          <a:prstGeom prst="rect">
            <a:avLst/>
          </a:prstGeom>
        </p:spPr>
      </p:pic>
      <p:sp>
        <p:nvSpPr>
          <p:cNvPr id="2" name="Title 1"/>
          <p:cNvSpPr>
            <a:spLocks noGrp="1"/>
          </p:cNvSpPr>
          <p:nvPr>
            <p:ph type="title"/>
          </p:nvPr>
        </p:nvSpPr>
        <p:spPr>
          <a:xfrm>
            <a:off x="1056564" y="500062"/>
            <a:ext cx="9214250" cy="1325563"/>
          </a:xfrm>
        </p:spPr>
        <p:txBody>
          <a:bodyPr>
            <a:normAutofit/>
          </a:bodyPr>
          <a:lstStyle/>
          <a:p>
            <a:r>
              <a:rPr lang="en-US" sz="3200" dirty="0">
                <a:latin typeface="Arial Black" panose="020B0A04020102020204" pitchFamily="34" charset="0"/>
              </a:rPr>
              <a:t>Setup connection and perform hardening </a:t>
            </a:r>
          </a:p>
        </p:txBody>
      </p:sp>
      <p:sp>
        <p:nvSpPr>
          <p:cNvPr id="3" name="Content Placeholder 2"/>
          <p:cNvSpPr>
            <a:spLocks noGrp="1"/>
          </p:cNvSpPr>
          <p:nvPr>
            <p:ph idx="1"/>
          </p:nvPr>
        </p:nvSpPr>
        <p:spPr>
          <a:xfrm>
            <a:off x="879143" y="2079083"/>
            <a:ext cx="10515600" cy="4351338"/>
          </a:xfrm>
        </p:spPr>
        <p:txBody>
          <a:bodyPr/>
          <a:lstStyle/>
          <a:p>
            <a:pPr>
              <a:lnSpc>
                <a:spcPct val="70000"/>
              </a:lnSpc>
            </a:pPr>
            <a:r>
              <a:rPr lang="en-US" dirty="0" smtClean="0"/>
              <a:t>Eliminate </a:t>
            </a:r>
            <a:r>
              <a:rPr lang="en-US" dirty="0"/>
              <a:t>potential attacks by attack vectors and minimize the system's attack surface. </a:t>
            </a:r>
          </a:p>
          <a:p>
            <a:pPr>
              <a:lnSpc>
                <a:spcPct val="70000"/>
              </a:lnSpc>
            </a:pPr>
            <a:r>
              <a:rPr lang="en-US" dirty="0"/>
              <a:t>Remote access is more commonly accomplished using a secure software solution like a VPN software, by connecting hosts through a hard-wired network interface or Wi-Fi network interface or by connecting via the internet</a:t>
            </a:r>
          </a:p>
          <a:p>
            <a:pPr>
              <a:lnSpc>
                <a:spcPct val="70000"/>
              </a:lnSpc>
            </a:pPr>
            <a:r>
              <a:rPr lang="en-US" dirty="0"/>
              <a:t>After identifying the system type hardening is carried out by Ansible scripts according to industry best practices or CIS benchmark's best practices</a:t>
            </a:r>
          </a:p>
          <a:p>
            <a:endParaRPr lang="en-US" dirty="0"/>
          </a:p>
          <a:p>
            <a:pPr marL="0" indent="0">
              <a:buNone/>
            </a:pPr>
            <a:endParaRPr lang="en-US" dirty="0"/>
          </a:p>
        </p:txBody>
      </p:sp>
    </p:spTree>
    <p:extLst>
      <p:ext uri="{BB962C8B-B14F-4D97-AF65-F5344CB8AC3E}">
        <p14:creationId xmlns:p14="http://schemas.microsoft.com/office/powerpoint/2010/main" val="1896298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852" y="4939806"/>
            <a:ext cx="4049995" cy="2194419"/>
          </a:xfrm>
          <a:prstGeom prst="rect">
            <a:avLst/>
          </a:prstGeom>
        </p:spPr>
      </p:pic>
      <p:sp>
        <p:nvSpPr>
          <p:cNvPr id="2" name="Title 1"/>
          <p:cNvSpPr>
            <a:spLocks noGrp="1"/>
          </p:cNvSpPr>
          <p:nvPr>
            <p:ph type="title"/>
          </p:nvPr>
        </p:nvSpPr>
        <p:spPr/>
        <p:txBody>
          <a:bodyPr>
            <a:normAutofit/>
          </a:bodyPr>
          <a:lstStyle/>
          <a:p>
            <a:r>
              <a:rPr lang="en-US" sz="3200" dirty="0">
                <a:latin typeface="Arial Black" panose="020B0A04020102020204" pitchFamily="34" charset="0"/>
              </a:rPr>
              <a:t>Implementation of backup functions</a:t>
            </a:r>
          </a:p>
        </p:txBody>
      </p:sp>
      <p:sp>
        <p:nvSpPr>
          <p:cNvPr id="3" name="Content Placeholder 2"/>
          <p:cNvSpPr>
            <a:spLocks noGrp="1"/>
          </p:cNvSpPr>
          <p:nvPr>
            <p:ph idx="1"/>
          </p:nvPr>
        </p:nvSpPr>
        <p:spPr/>
        <p:txBody>
          <a:bodyPr/>
          <a:lstStyle/>
          <a:p>
            <a:pPr>
              <a:lnSpc>
                <a:spcPct val="70000"/>
              </a:lnSpc>
            </a:pPr>
            <a:r>
              <a:rPr lang="en-US" dirty="0"/>
              <a:t>The good way of hardening is hardening the backup image of the system.</a:t>
            </a:r>
            <a:r>
              <a:rPr lang="en-US" sz="2400" dirty="0"/>
              <a:t> </a:t>
            </a:r>
          </a:p>
          <a:p>
            <a:pPr>
              <a:lnSpc>
                <a:spcPct val="70000"/>
              </a:lnSpc>
            </a:pPr>
            <a:r>
              <a:rPr lang="en-US" dirty="0"/>
              <a:t>This backup server is responsible for restoring files, folders, databases in order to prevent the loss of data in the event of a hardening failure, user error, disaster or accident.</a:t>
            </a:r>
          </a:p>
          <a:p>
            <a:pPr>
              <a:lnSpc>
                <a:spcPct val="70000"/>
              </a:lnSpc>
            </a:pPr>
            <a:r>
              <a:rPr lang="en-US" dirty="0"/>
              <a:t>This backup server should have or Create/Use a local account with administrative access which has suitable privileges to perform hardening. </a:t>
            </a:r>
          </a:p>
          <a:p>
            <a:pPr>
              <a:lnSpc>
                <a:spcPct val="70000"/>
              </a:lnSpc>
            </a:pPr>
            <a:r>
              <a:rPr lang="en-US" dirty="0" smtClean="0"/>
              <a:t>As </a:t>
            </a:r>
            <a:r>
              <a:rPr lang="en-US" dirty="0"/>
              <a:t>an example backup should be stored in a cloud storage, hard drive or a network share folder.</a:t>
            </a:r>
          </a:p>
          <a:p>
            <a:pPr>
              <a:lnSpc>
                <a:spcPct val="70000"/>
              </a:lnSpc>
            </a:pPr>
            <a:endParaRPr lang="en-US" dirty="0"/>
          </a:p>
        </p:txBody>
      </p:sp>
    </p:spTree>
    <p:extLst>
      <p:ext uri="{BB962C8B-B14F-4D97-AF65-F5344CB8AC3E}">
        <p14:creationId xmlns:p14="http://schemas.microsoft.com/office/powerpoint/2010/main" val="120287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1479" y="4582619"/>
            <a:ext cx="4686300" cy="2539190"/>
          </a:xfrm>
          <a:prstGeom prst="rect">
            <a:avLst/>
          </a:prstGeom>
        </p:spPr>
      </p:pic>
      <p:sp>
        <p:nvSpPr>
          <p:cNvPr id="2" name="Title 1"/>
          <p:cNvSpPr>
            <a:spLocks noGrp="1"/>
          </p:cNvSpPr>
          <p:nvPr>
            <p:ph type="title"/>
          </p:nvPr>
        </p:nvSpPr>
        <p:spPr>
          <a:xfrm>
            <a:off x="360528" y="337829"/>
            <a:ext cx="10515600" cy="1325563"/>
          </a:xfrm>
        </p:spPr>
        <p:txBody>
          <a:bodyPr>
            <a:normAutofit/>
          </a:bodyPr>
          <a:lstStyle/>
          <a:p>
            <a:pPr algn="ctr"/>
            <a:r>
              <a:rPr lang="en-US" sz="3200" dirty="0">
                <a:latin typeface="Arial Black" panose="020B0A04020102020204" pitchFamily="34" charset="0"/>
              </a:rPr>
              <a:t>Implementation of Audit and Reporting </a:t>
            </a:r>
          </a:p>
        </p:txBody>
      </p:sp>
      <p:sp>
        <p:nvSpPr>
          <p:cNvPr id="3" name="Content Placeholder 2"/>
          <p:cNvSpPr>
            <a:spLocks noGrp="1"/>
          </p:cNvSpPr>
          <p:nvPr>
            <p:ph idx="1"/>
          </p:nvPr>
        </p:nvSpPr>
        <p:spPr>
          <a:xfrm>
            <a:off x="961029" y="2079083"/>
            <a:ext cx="10515600" cy="4351338"/>
          </a:xfrm>
        </p:spPr>
        <p:txBody>
          <a:bodyPr/>
          <a:lstStyle/>
          <a:p>
            <a:pPr>
              <a:lnSpc>
                <a:spcPct val="70000"/>
              </a:lnSpc>
            </a:pPr>
            <a:r>
              <a:rPr lang="en-US" dirty="0"/>
              <a:t>Before the hardening process starts, the software needs to audit the server to find any failed compliances which is generally called as “server compliance audit”, and then if any failed compliances exist, the software needs to launch fixes against them.</a:t>
            </a:r>
          </a:p>
          <a:p>
            <a:pPr>
              <a:lnSpc>
                <a:spcPct val="70000"/>
              </a:lnSpc>
            </a:pPr>
            <a:r>
              <a:rPr lang="en-US" dirty="0"/>
              <a:t>Also, these repots must be consists with all the applied fixes when carrying out the hardening process so that later the company’s information security team can use for their monthly and yearly general and board meetings</a:t>
            </a:r>
          </a:p>
          <a:p>
            <a:pPr>
              <a:lnSpc>
                <a:spcPct val="70000"/>
              </a:lnSpc>
            </a:pPr>
            <a:r>
              <a:rPr lang="en-US" dirty="0"/>
              <a:t>addition to report generation this software will track the audit progress using follow-up lists.</a:t>
            </a:r>
            <a:endParaRPr lang="en-US" sz="2400" dirty="0"/>
          </a:p>
          <a:p>
            <a:pPr>
              <a:lnSpc>
                <a:spcPct val="70000"/>
              </a:lnSpc>
            </a:pPr>
            <a:endParaRPr lang="en-US" sz="2400" dirty="0"/>
          </a:p>
        </p:txBody>
      </p:sp>
    </p:spTree>
    <p:extLst>
      <p:ext uri="{BB962C8B-B14F-4D97-AF65-F5344CB8AC3E}">
        <p14:creationId xmlns:p14="http://schemas.microsoft.com/office/powerpoint/2010/main" val="796227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1150" y="5265687"/>
            <a:ext cx="3214686" cy="1741822"/>
          </a:xfrm>
          <a:prstGeom prst="rect">
            <a:avLst/>
          </a:prstGeom>
        </p:spPr>
      </p:pic>
      <p:sp>
        <p:nvSpPr>
          <p:cNvPr id="2" name="Title 1"/>
          <p:cNvSpPr>
            <a:spLocks noGrp="1"/>
          </p:cNvSpPr>
          <p:nvPr>
            <p:ph type="title"/>
          </p:nvPr>
        </p:nvSpPr>
        <p:spPr>
          <a:xfrm>
            <a:off x="1001973" y="527358"/>
            <a:ext cx="10515600" cy="1325563"/>
          </a:xfrm>
        </p:spPr>
        <p:txBody>
          <a:bodyPr>
            <a:normAutofit/>
          </a:bodyPr>
          <a:lstStyle/>
          <a:p>
            <a:r>
              <a:rPr lang="en-US" sz="3200" dirty="0">
                <a:latin typeface="Arial Black" panose="020B0A04020102020204" pitchFamily="34" charset="0"/>
              </a:rPr>
              <a:t>Implementation of scan function using Ansible audits </a:t>
            </a:r>
          </a:p>
        </p:txBody>
      </p:sp>
      <p:sp>
        <p:nvSpPr>
          <p:cNvPr id="3" name="Content Placeholder 2"/>
          <p:cNvSpPr>
            <a:spLocks noGrp="1"/>
          </p:cNvSpPr>
          <p:nvPr>
            <p:ph idx="1"/>
          </p:nvPr>
        </p:nvSpPr>
        <p:spPr>
          <a:xfrm>
            <a:off x="1001973" y="2112228"/>
            <a:ext cx="10515600" cy="4351338"/>
          </a:xfrm>
        </p:spPr>
        <p:txBody>
          <a:bodyPr>
            <a:normAutofit/>
          </a:bodyPr>
          <a:lstStyle/>
          <a:p>
            <a:pPr>
              <a:lnSpc>
                <a:spcPct val="70000"/>
              </a:lnSpc>
            </a:pPr>
            <a:r>
              <a:rPr lang="en-US" dirty="0"/>
              <a:t>Main and basic task of our tool is to scan a </a:t>
            </a:r>
            <a:r>
              <a:rPr lang="en-US" dirty="0" err="1"/>
              <a:t>unix</a:t>
            </a:r>
            <a:r>
              <a:rPr lang="en-US" dirty="0"/>
              <a:t> based server and find any information security related issues, such as poor policy configurations, security banner issues, etc..</a:t>
            </a:r>
          </a:p>
          <a:p>
            <a:pPr>
              <a:lnSpc>
                <a:spcPct val="70000"/>
              </a:lnSpc>
            </a:pPr>
            <a:r>
              <a:rPr lang="en-US" dirty="0"/>
              <a:t>. This task is performed using the operating system vendor’s guidelines (CIS Benchmarks) or configured guidelines according to the company’s information security policy. </a:t>
            </a:r>
          </a:p>
          <a:p>
            <a:pPr>
              <a:lnSpc>
                <a:spcPct val="70000"/>
              </a:lnSpc>
            </a:pPr>
            <a:r>
              <a:rPr lang="en-US" dirty="0"/>
              <a:t>This tool needs to perform an audit scan using ansible audits. </a:t>
            </a:r>
          </a:p>
          <a:p>
            <a:pPr>
              <a:lnSpc>
                <a:spcPct val="70000"/>
              </a:lnSpc>
            </a:pPr>
            <a:r>
              <a:rPr lang="en-US" dirty="0"/>
              <a:t>Also, by applying correction countermeasures by automated hardening process (which is the main task of or tool) the tool also needs to track the performance of these applied fixes (countermeasures) and automatically generate a log file.</a:t>
            </a:r>
            <a:endParaRPr lang="en-US" sz="2000" dirty="0"/>
          </a:p>
        </p:txBody>
      </p:sp>
    </p:spTree>
    <p:extLst>
      <p:ext uri="{BB962C8B-B14F-4D97-AF65-F5344CB8AC3E}">
        <p14:creationId xmlns:p14="http://schemas.microsoft.com/office/powerpoint/2010/main" val="3407619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50" y="650613"/>
            <a:ext cx="10756068" cy="5556773"/>
          </a:xfrm>
        </p:spPr>
        <p:txBody>
          <a:bodyPr>
            <a:normAutofit/>
          </a:bodyPr>
          <a:lstStyle/>
          <a:p>
            <a:pPr algn="ctr"/>
            <a:r>
              <a:rPr lang="en-US" sz="3200" dirty="0">
                <a:latin typeface="Arial Black" panose="020B0A04020102020204" pitchFamily="34" charset="0"/>
              </a:rPr>
              <a:t>System </a:t>
            </a:r>
            <a:r>
              <a:rPr lang="en-US" sz="3200" dirty="0" smtClean="0">
                <a:latin typeface="Arial Black" panose="020B0A04020102020204" pitchFamily="34" charset="0"/>
              </a:rPr>
              <a:t>Diagram </a:t>
            </a:r>
            <a:endParaRPr lang="en-US" sz="3200" dirty="0">
              <a:latin typeface="Arial Black" panose="020B0A040201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1150" y="5265687"/>
            <a:ext cx="3214686" cy="1741822"/>
          </a:xfrm>
          <a:prstGeom prst="rect">
            <a:avLst/>
          </a:prstGeom>
        </p:spPr>
      </p:pic>
    </p:spTree>
    <p:extLst>
      <p:ext uri="{BB962C8B-B14F-4D97-AF65-F5344CB8AC3E}">
        <p14:creationId xmlns:p14="http://schemas.microsoft.com/office/powerpoint/2010/main" val="3183640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649F4DF-7519-47E2-A193-42A5E488C5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95" y="144379"/>
            <a:ext cx="11871158" cy="6495236"/>
          </a:xfrm>
        </p:spPr>
      </p:pic>
    </p:spTree>
    <p:extLst>
      <p:ext uri="{BB962C8B-B14F-4D97-AF65-F5344CB8AC3E}">
        <p14:creationId xmlns:p14="http://schemas.microsoft.com/office/powerpoint/2010/main" val="424556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Black" panose="020B0A04020102020204" pitchFamily="34" charset="0"/>
              </a:rPr>
              <a:t>Work Breakdown</a:t>
            </a:r>
          </a:p>
        </p:txBody>
      </p:sp>
      <p:pic>
        <p:nvPicPr>
          <p:cNvPr id="8" name="Content Placeholder 7">
            <a:extLst>
              <a:ext uri="{FF2B5EF4-FFF2-40B4-BE49-F238E27FC236}">
                <a16:creationId xmlns:a16="http://schemas.microsoft.com/office/drawing/2014/main" id="{0335509B-9B5A-43F1-82D1-E11174F10E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12233"/>
            <a:ext cx="10764253" cy="4645944"/>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1150" y="5265687"/>
            <a:ext cx="3214686" cy="1741822"/>
          </a:xfrm>
          <a:prstGeom prst="rect">
            <a:avLst/>
          </a:prstGeom>
        </p:spPr>
      </p:pic>
    </p:spTree>
    <p:extLst>
      <p:ext uri="{BB962C8B-B14F-4D97-AF65-F5344CB8AC3E}">
        <p14:creationId xmlns:p14="http://schemas.microsoft.com/office/powerpoint/2010/main" val="435647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71" y="218386"/>
            <a:ext cx="10515600" cy="904562"/>
          </a:xfrm>
        </p:spPr>
        <p:txBody>
          <a:bodyPr>
            <a:normAutofit/>
          </a:bodyPr>
          <a:lstStyle/>
          <a:p>
            <a:pPr algn="ctr"/>
            <a:r>
              <a:rPr lang="en-US" sz="3200" dirty="0">
                <a:latin typeface="Arial Black" panose="020B0A04020102020204" pitchFamily="34" charset="0"/>
              </a:rPr>
              <a:t>Evaluation Plan</a:t>
            </a:r>
          </a:p>
        </p:txBody>
      </p:sp>
      <p:pic>
        <p:nvPicPr>
          <p:cNvPr id="8" name="Content Placeholder 7">
            <a:extLst>
              <a:ext uri="{FF2B5EF4-FFF2-40B4-BE49-F238E27FC236}">
                <a16:creationId xmlns:a16="http://schemas.microsoft.com/office/drawing/2014/main" id="{DEF33E2B-DCB7-4F3B-8001-C60F58368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885" y="1122947"/>
            <a:ext cx="11026844" cy="5404373"/>
          </a:xfrm>
        </p:spPr>
      </p:pic>
    </p:spTree>
    <p:extLst>
      <p:ext uri="{BB962C8B-B14F-4D97-AF65-F5344CB8AC3E}">
        <p14:creationId xmlns:p14="http://schemas.microsoft.com/office/powerpoint/2010/main" val="484518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smtClean="0">
                <a:solidFill>
                  <a:srgbClr val="FFFFFF"/>
                </a:solidFill>
                <a:latin typeface="Franklin Gothic Book" panose="020B0503020102020204" pitchFamily="34" charset="0"/>
                <a:cs typeface="Segoe UI" panose="020B0502040204020203" pitchFamily="34" charset="0"/>
              </a:rPr>
              <a:t>Thank You</a:t>
            </a:r>
            <a:endParaRPr lang="en-US" sz="5400"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412" y="-152466"/>
            <a:ext cx="4686300" cy="2539190"/>
          </a:xfrm>
          <a:prstGeom prst="rect">
            <a:avLst/>
          </a:prstGeom>
        </p:spPr>
      </p:pic>
      <p:sp>
        <p:nvSpPr>
          <p:cNvPr id="2" name="Title 1"/>
          <p:cNvSpPr>
            <a:spLocks noGrp="1"/>
          </p:cNvSpPr>
          <p:nvPr>
            <p:ph type="title"/>
          </p:nvPr>
        </p:nvSpPr>
        <p:spPr>
          <a:xfrm>
            <a:off x="742665" y="1061161"/>
            <a:ext cx="10515600" cy="1325563"/>
          </a:xfrm>
        </p:spPr>
        <p:txBody>
          <a:bodyPr>
            <a:normAutofit/>
          </a:bodyPr>
          <a:lstStyle/>
          <a:p>
            <a:pPr algn="ctr"/>
            <a:r>
              <a:rPr lang="en-US" sz="4000" dirty="0">
                <a:latin typeface="Arial Black" panose="020B0A04020102020204" pitchFamily="34" charset="0"/>
              </a:rPr>
              <a:t>Research Crew</a:t>
            </a:r>
          </a:p>
        </p:txBody>
      </p:sp>
      <p:sp>
        <p:nvSpPr>
          <p:cNvPr id="3" name="Content Placeholder 2"/>
          <p:cNvSpPr>
            <a:spLocks noGrp="1"/>
          </p:cNvSpPr>
          <p:nvPr>
            <p:ph idx="1"/>
          </p:nvPr>
        </p:nvSpPr>
        <p:spPr>
          <a:xfrm>
            <a:off x="4454856" y="3236070"/>
            <a:ext cx="10515600" cy="2500715"/>
          </a:xfrm>
        </p:spPr>
        <p:txBody>
          <a:bodyPr>
            <a:normAutofit/>
          </a:bodyPr>
          <a:lstStyle/>
          <a:p>
            <a:r>
              <a:rPr lang="en-US" dirty="0"/>
              <a:t>IT16054400 -R.M </a:t>
            </a:r>
            <a:r>
              <a:rPr lang="en-US" dirty="0" err="1"/>
              <a:t>Budditha</a:t>
            </a:r>
            <a:r>
              <a:rPr lang="en-US" dirty="0"/>
              <a:t> </a:t>
            </a:r>
            <a:r>
              <a:rPr lang="en-US" dirty="0" err="1"/>
              <a:t>Rathnayake</a:t>
            </a:r>
            <a:endParaRPr lang="en-US" dirty="0"/>
          </a:p>
          <a:p>
            <a:r>
              <a:rPr lang="en-US" dirty="0"/>
              <a:t>IT16022416-G.G.L </a:t>
            </a:r>
            <a:r>
              <a:rPr lang="en-US" dirty="0" err="1"/>
              <a:t>Anjula</a:t>
            </a:r>
            <a:endParaRPr lang="en-US" dirty="0"/>
          </a:p>
          <a:p>
            <a:r>
              <a:rPr lang="en-US" dirty="0"/>
              <a:t>IT16167742-W.M.K.M.W </a:t>
            </a:r>
            <a:r>
              <a:rPr lang="en-US" dirty="0" err="1"/>
              <a:t>Wijekoon</a:t>
            </a:r>
            <a:r>
              <a:rPr lang="en-US" dirty="0"/>
              <a:t> </a:t>
            </a:r>
          </a:p>
          <a:p>
            <a:r>
              <a:rPr lang="en-US" dirty="0"/>
              <a:t>IT16099746-Aruna Shan H.G.R</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21743"/>
          <a:stretch/>
        </p:blipFill>
        <p:spPr>
          <a:xfrm>
            <a:off x="485388" y="2954713"/>
            <a:ext cx="3499759" cy="2329523"/>
          </a:xfrm>
          <a:prstGeom prst="rect">
            <a:avLst/>
          </a:prstGeom>
        </p:spPr>
      </p:pic>
    </p:spTree>
    <p:extLst>
      <p:ext uri="{BB962C8B-B14F-4D97-AF65-F5344CB8AC3E}">
        <p14:creationId xmlns:p14="http://schemas.microsoft.com/office/powerpoint/2010/main" val="2377081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011" y="-503731"/>
            <a:ext cx="4686300" cy="2539190"/>
          </a:xfrm>
          <a:prstGeom prst="rect">
            <a:avLst/>
          </a:prstGeom>
        </p:spPr>
      </p:pic>
      <p:sp>
        <p:nvSpPr>
          <p:cNvPr id="2" name="Title 1"/>
          <p:cNvSpPr>
            <a:spLocks noGrp="1"/>
          </p:cNvSpPr>
          <p:nvPr>
            <p:ph type="title"/>
          </p:nvPr>
        </p:nvSpPr>
        <p:spPr>
          <a:xfrm>
            <a:off x="1166813" y="493713"/>
            <a:ext cx="10515600" cy="1325563"/>
          </a:xfrm>
        </p:spPr>
        <p:txBody>
          <a:bodyPr>
            <a:normAutofit/>
          </a:bodyPr>
          <a:lstStyle/>
          <a:p>
            <a:r>
              <a:rPr lang="en-US" sz="4000" dirty="0">
                <a:latin typeface="Arial Black" panose="020B0A04020102020204" pitchFamily="34" charset="0"/>
              </a:rPr>
              <a:t>Introduction</a:t>
            </a:r>
          </a:p>
        </p:txBody>
      </p:sp>
      <p:sp>
        <p:nvSpPr>
          <p:cNvPr id="3" name="Content Placeholder 2"/>
          <p:cNvSpPr>
            <a:spLocks noGrp="1"/>
          </p:cNvSpPr>
          <p:nvPr>
            <p:ph idx="1"/>
          </p:nvPr>
        </p:nvSpPr>
        <p:spPr>
          <a:xfrm>
            <a:off x="1166813" y="1819276"/>
            <a:ext cx="10515600" cy="4351338"/>
          </a:xfrm>
        </p:spPr>
        <p:txBody>
          <a:bodyPr>
            <a:normAutofit lnSpcReduction="10000"/>
          </a:bodyPr>
          <a:lstStyle/>
          <a:p>
            <a:r>
              <a:rPr lang="en-US" dirty="0"/>
              <a:t>Here fully automated free open source hardening platform is developed with the capability to detect poor or non-compliant configurations in a system (OS/DB/Application) and applying industry recommended fixes/configurations and secure systems by reducing its surface of vulnerabilities.</a:t>
            </a:r>
          </a:p>
          <a:p>
            <a:r>
              <a:rPr lang="en-US" dirty="0"/>
              <a:t>This research composes a great business value as it can cover 90% of an Information Systems Audit and hardening process. </a:t>
            </a:r>
          </a:p>
          <a:p>
            <a:r>
              <a:rPr lang="en-US" dirty="0"/>
              <a:t>By helping the organization understand and control risks and identifying opportunities/industry best practices to embrace.</a:t>
            </a:r>
          </a:p>
          <a:p>
            <a:r>
              <a:rPr lang="en-US" dirty="0"/>
              <a:t>This software also will allow internal audit to position themselves as trusted advisors.</a:t>
            </a:r>
          </a:p>
          <a:p>
            <a:endParaRPr lang="en-US" dirty="0"/>
          </a:p>
          <a:p>
            <a:pPr marL="0" indent="0">
              <a:buNone/>
            </a:pPr>
            <a:endParaRPr lang="en-US" dirty="0"/>
          </a:p>
        </p:txBody>
      </p:sp>
    </p:spTree>
    <p:extLst>
      <p:ext uri="{BB962C8B-B14F-4D97-AF65-F5344CB8AC3E}">
        <p14:creationId xmlns:p14="http://schemas.microsoft.com/office/powerpoint/2010/main" val="2229189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011" y="-503731"/>
            <a:ext cx="4686300" cy="2539190"/>
          </a:xfrm>
          <a:prstGeom prst="rect">
            <a:avLst/>
          </a:prstGeom>
        </p:spPr>
      </p:pic>
      <p:sp>
        <p:nvSpPr>
          <p:cNvPr id="2" name="Title 1"/>
          <p:cNvSpPr>
            <a:spLocks noGrp="1"/>
          </p:cNvSpPr>
          <p:nvPr>
            <p:ph type="title"/>
          </p:nvPr>
        </p:nvSpPr>
        <p:spPr>
          <a:xfrm>
            <a:off x="1209675" y="608013"/>
            <a:ext cx="10515600" cy="1325563"/>
          </a:xfrm>
        </p:spPr>
        <p:txBody>
          <a:bodyPr>
            <a:normAutofit/>
          </a:bodyPr>
          <a:lstStyle/>
          <a:p>
            <a:r>
              <a:rPr lang="en-US" sz="4000" dirty="0">
                <a:latin typeface="Arial Black" panose="020B0A04020102020204" pitchFamily="34" charset="0"/>
              </a:rPr>
              <a:t>Research Problem</a:t>
            </a:r>
          </a:p>
        </p:txBody>
      </p:sp>
      <p:sp>
        <p:nvSpPr>
          <p:cNvPr id="3" name="Content Placeholder 2"/>
          <p:cNvSpPr>
            <a:spLocks noGrp="1"/>
          </p:cNvSpPr>
          <p:nvPr>
            <p:ph idx="1"/>
          </p:nvPr>
        </p:nvSpPr>
        <p:spPr>
          <a:xfrm>
            <a:off x="1002824" y="2035459"/>
            <a:ext cx="10515600" cy="4351338"/>
          </a:xfrm>
        </p:spPr>
        <p:txBody>
          <a:bodyPr>
            <a:normAutofit/>
          </a:bodyPr>
          <a:lstStyle/>
          <a:p>
            <a:r>
              <a:rPr lang="en-US" altLang="ko-KR" sz="2400" dirty="0">
                <a:cs typeface="Arial" pitchFamily="34" charset="0"/>
              </a:rPr>
              <a:t>Manual Server auditing and hardening is a process that  server custodian will manually audit the server for any compliance failures and correct them manually. </a:t>
            </a:r>
          </a:p>
          <a:p>
            <a:r>
              <a:rPr lang="en-US" sz="2400" dirty="0"/>
              <a:t>There is no fully automated hardening platform implemented yet. Even the network administrators plan to do the Hardening processes manually, it might take more than 6 hours for the complete harden processes to complete</a:t>
            </a:r>
            <a:r>
              <a:rPr lang="en-US" sz="2000" dirty="0"/>
              <a:t>. </a:t>
            </a:r>
            <a:endParaRPr lang="en-US" altLang="ko-KR" sz="2400" dirty="0">
              <a:cs typeface="Arial"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2029" y="4778918"/>
            <a:ext cx="2059083" cy="1865023"/>
          </a:xfrm>
          <a:prstGeom prst="rect">
            <a:avLst/>
          </a:prstGeom>
        </p:spPr>
      </p:pic>
    </p:spTree>
    <p:extLst>
      <p:ext uri="{BB962C8B-B14F-4D97-AF65-F5344CB8AC3E}">
        <p14:creationId xmlns:p14="http://schemas.microsoft.com/office/powerpoint/2010/main" val="1835726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128" y="379639"/>
            <a:ext cx="10515600" cy="1325563"/>
          </a:xfrm>
        </p:spPr>
        <p:txBody>
          <a:bodyPr>
            <a:normAutofit/>
          </a:bodyPr>
          <a:lstStyle/>
          <a:p>
            <a:r>
              <a:rPr lang="en-US" sz="4000" dirty="0">
                <a:latin typeface="Arial Black" panose="020B0A04020102020204" pitchFamily="34" charset="0"/>
              </a:rPr>
              <a:t>Research Gap</a:t>
            </a:r>
          </a:p>
        </p:txBody>
      </p:sp>
      <p:sp>
        <p:nvSpPr>
          <p:cNvPr id="3" name="Content Placeholder 2"/>
          <p:cNvSpPr>
            <a:spLocks noGrp="1"/>
          </p:cNvSpPr>
          <p:nvPr>
            <p:ph idx="1"/>
          </p:nvPr>
        </p:nvSpPr>
        <p:spPr>
          <a:xfrm>
            <a:off x="1038128" y="1945189"/>
            <a:ext cx="10515600" cy="4351338"/>
          </a:xfrm>
        </p:spPr>
        <p:txBody>
          <a:bodyPr>
            <a:normAutofit/>
          </a:bodyPr>
          <a:lstStyle/>
          <a:p>
            <a:r>
              <a:rPr lang="en-US" b="1" dirty="0"/>
              <a:t>Design formatted configuration libraries/Design Solution structures/libraries.</a:t>
            </a:r>
            <a:endParaRPr lang="en-US" dirty="0"/>
          </a:p>
          <a:p>
            <a:r>
              <a:rPr lang="en-US" b="1" dirty="0"/>
              <a:t>Design OS commands/Queries.</a:t>
            </a:r>
            <a:endParaRPr lang="en-US" dirty="0"/>
          </a:p>
          <a:p>
            <a:r>
              <a:rPr lang="en-US" b="1" dirty="0"/>
              <a:t>Implement scans to detect non-compliant parameters in OS/DB components</a:t>
            </a:r>
            <a:r>
              <a:rPr lang="en-US" dirty="0"/>
              <a:t>.    </a:t>
            </a:r>
          </a:p>
          <a:p>
            <a:r>
              <a:rPr lang="en-US" b="1" dirty="0"/>
              <a:t>Implement backup functions.</a:t>
            </a:r>
            <a:endParaRPr lang="en-US" dirty="0"/>
          </a:p>
          <a:p>
            <a:r>
              <a:rPr lang="en-US" b="1" dirty="0"/>
              <a:t>Implement methods to apply fixes.</a:t>
            </a:r>
            <a:endParaRPr lang="en-US" dirty="0"/>
          </a:p>
          <a:p>
            <a:r>
              <a:rPr lang="en-US" b="1" dirty="0"/>
              <a:t>Implement follow up sheets to track audit progress.</a:t>
            </a:r>
          </a:p>
          <a:p>
            <a:r>
              <a:rPr lang="en-US" b="1" dirty="0"/>
              <a:t>Track performance of applied fixes and logging.</a:t>
            </a:r>
            <a:endParaRPr lang="en-US" dirty="0"/>
          </a:p>
          <a:p>
            <a:pPr marL="0" indent="0">
              <a:buNone/>
            </a:pPr>
            <a:endParaRPr lang="en-US" dirty="0"/>
          </a:p>
          <a:p>
            <a:endParaRPr lang="en-US" dirty="0"/>
          </a:p>
          <a:p>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011" y="-503731"/>
            <a:ext cx="4686300" cy="2539190"/>
          </a:xfrm>
          <a:prstGeom prst="rect">
            <a:avLst/>
          </a:prstGeom>
        </p:spPr>
      </p:pic>
    </p:spTree>
    <p:extLst>
      <p:ext uri="{BB962C8B-B14F-4D97-AF65-F5344CB8AC3E}">
        <p14:creationId xmlns:p14="http://schemas.microsoft.com/office/powerpoint/2010/main" val="1196892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011" y="-503731"/>
            <a:ext cx="4686300" cy="2539190"/>
          </a:xfrm>
          <a:prstGeom prst="rect">
            <a:avLst/>
          </a:prstGeom>
        </p:spPr>
      </p:pic>
      <p:sp>
        <p:nvSpPr>
          <p:cNvPr id="2" name="Title 1"/>
          <p:cNvSpPr>
            <a:spLocks noGrp="1"/>
          </p:cNvSpPr>
          <p:nvPr>
            <p:ph type="title"/>
          </p:nvPr>
        </p:nvSpPr>
        <p:spPr/>
        <p:txBody>
          <a:bodyPr>
            <a:normAutofit/>
          </a:bodyPr>
          <a:lstStyle/>
          <a:p>
            <a:r>
              <a:rPr lang="en-US" sz="4000" dirty="0">
                <a:latin typeface="Arial Black" panose="020B0A04020102020204" pitchFamily="34" charset="0"/>
              </a:rPr>
              <a:t>Solution Proposed</a:t>
            </a:r>
          </a:p>
        </p:txBody>
      </p:sp>
      <p:sp>
        <p:nvSpPr>
          <p:cNvPr id="3" name="Content Placeholder 2"/>
          <p:cNvSpPr>
            <a:spLocks noGrp="1"/>
          </p:cNvSpPr>
          <p:nvPr>
            <p:ph idx="1"/>
          </p:nvPr>
        </p:nvSpPr>
        <p:spPr/>
        <p:txBody>
          <a:bodyPr>
            <a:normAutofit fontScale="85000" lnSpcReduction="20000"/>
          </a:bodyPr>
          <a:lstStyle/>
          <a:p>
            <a:pPr lvl="0"/>
            <a:r>
              <a:rPr lang="en-US" sz="2400" dirty="0"/>
              <a:t>Fully automated operations.</a:t>
            </a:r>
          </a:p>
          <a:p>
            <a:pPr lvl="0"/>
            <a:r>
              <a:rPr lang="en-US" sz="2400" dirty="0"/>
              <a:t>Automatically detect OS/Database/Application components. </a:t>
            </a:r>
          </a:p>
          <a:p>
            <a:pPr lvl="0"/>
            <a:r>
              <a:rPr lang="en-US" sz="2400" dirty="0"/>
              <a:t>Perform registry scans to identify registry errors. </a:t>
            </a:r>
          </a:p>
          <a:p>
            <a:pPr lvl="0"/>
            <a:r>
              <a:rPr lang="en-US" sz="2400" dirty="0"/>
              <a:t>Comprehensive scans on group policies.   </a:t>
            </a:r>
          </a:p>
          <a:p>
            <a:pPr lvl="0"/>
            <a:r>
              <a:rPr lang="en-US" sz="2400" dirty="0"/>
              <a:t>Automatically execute quarries to detect configurations (OS/DB).</a:t>
            </a:r>
          </a:p>
          <a:p>
            <a:pPr lvl="0"/>
            <a:r>
              <a:rPr lang="en-US" sz="2400" dirty="0"/>
              <a:t>Compare output with pre-defined configuration libraries.</a:t>
            </a:r>
          </a:p>
          <a:p>
            <a:pPr lvl="0"/>
            <a:r>
              <a:rPr lang="en-US" sz="2400" dirty="0"/>
              <a:t>Generate detailed reports on detected vulnerabilities.</a:t>
            </a:r>
          </a:p>
          <a:p>
            <a:pPr lvl="0"/>
            <a:r>
              <a:rPr lang="en-US" sz="2400" dirty="0"/>
              <a:t>Apply fixes upon user confirmation.</a:t>
            </a:r>
          </a:p>
          <a:p>
            <a:pPr lvl="0"/>
            <a:r>
              <a:rPr lang="en-US" sz="2400" dirty="0"/>
              <a:t>Brings industry best practices into your system configurations.</a:t>
            </a:r>
          </a:p>
          <a:p>
            <a:pPr lvl="0"/>
            <a:r>
              <a:rPr lang="en-US" sz="2400" dirty="0"/>
              <a:t>Provide audit checklists/questionnaires covering all functions of a comprehensive audit.</a:t>
            </a:r>
          </a:p>
          <a:p>
            <a:pPr lvl="0"/>
            <a:r>
              <a:rPr lang="en-US" sz="2400" dirty="0"/>
              <a:t>Maintain follow up sheets to track audit progress.</a:t>
            </a:r>
          </a:p>
          <a:p>
            <a:pPr lvl="0"/>
            <a:r>
              <a:rPr lang="en-US" sz="2400" dirty="0"/>
              <a:t>Backup system configurations before applying any fixes.</a:t>
            </a:r>
          </a:p>
          <a:p>
            <a:endParaRPr lang="en-US" dirty="0"/>
          </a:p>
        </p:txBody>
      </p:sp>
    </p:spTree>
    <p:extLst>
      <p:ext uri="{BB962C8B-B14F-4D97-AF65-F5344CB8AC3E}">
        <p14:creationId xmlns:p14="http://schemas.microsoft.com/office/powerpoint/2010/main" val="1323463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011" y="-503731"/>
            <a:ext cx="4686300" cy="2539190"/>
          </a:xfrm>
          <a:prstGeom prst="rect">
            <a:avLst/>
          </a:prstGeom>
        </p:spPr>
      </p:pic>
      <p:sp>
        <p:nvSpPr>
          <p:cNvPr id="2" name="Title 1"/>
          <p:cNvSpPr>
            <a:spLocks noGrp="1"/>
          </p:cNvSpPr>
          <p:nvPr>
            <p:ph type="title"/>
          </p:nvPr>
        </p:nvSpPr>
        <p:spPr/>
        <p:txBody>
          <a:bodyPr>
            <a:normAutofit/>
          </a:bodyPr>
          <a:lstStyle/>
          <a:p>
            <a:pPr algn="ctr"/>
            <a:r>
              <a:rPr lang="en-US" sz="4000" dirty="0">
                <a:latin typeface="Arial Black" panose="020B0A04020102020204" pitchFamily="34" charset="0"/>
              </a:rPr>
              <a:t>Product Comparison </a:t>
            </a:r>
          </a:p>
        </p:txBody>
      </p:sp>
      <p:graphicFrame>
        <p:nvGraphicFramePr>
          <p:cNvPr id="6" name="Content Placeholder 5">
            <a:extLst>
              <a:ext uri="{FF2B5EF4-FFF2-40B4-BE49-F238E27FC236}">
                <a16:creationId xmlns:a16="http://schemas.microsoft.com/office/drawing/2014/main" id="{84E5D4EA-5643-47CC-A68F-AF0A08A14735}"/>
              </a:ext>
            </a:extLst>
          </p:cNvPr>
          <p:cNvGraphicFramePr>
            <a:graphicFrameLocks noGrp="1"/>
          </p:cNvGraphicFramePr>
          <p:nvPr>
            <p:ph idx="1"/>
            <p:extLst/>
          </p:nvPr>
        </p:nvGraphicFramePr>
        <p:xfrm>
          <a:off x="593558" y="1491916"/>
          <a:ext cx="10988843" cy="5244453"/>
        </p:xfrm>
        <a:graphic>
          <a:graphicData uri="http://schemas.openxmlformats.org/drawingml/2006/table">
            <a:tbl>
              <a:tblPr firstRow="1" firstCol="1" bandRow="1">
                <a:tableStyleId>{5C22544A-7EE6-4342-B048-85BDC9FD1C3A}</a:tableStyleId>
              </a:tblPr>
              <a:tblGrid>
                <a:gridCol w="2020365">
                  <a:extLst>
                    <a:ext uri="{9D8B030D-6E8A-4147-A177-3AD203B41FA5}">
                      <a16:colId xmlns:a16="http://schemas.microsoft.com/office/drawing/2014/main" val="1250978687"/>
                    </a:ext>
                  </a:extLst>
                </a:gridCol>
                <a:gridCol w="1260382">
                  <a:extLst>
                    <a:ext uri="{9D8B030D-6E8A-4147-A177-3AD203B41FA5}">
                      <a16:colId xmlns:a16="http://schemas.microsoft.com/office/drawing/2014/main" val="3752093750"/>
                    </a:ext>
                  </a:extLst>
                </a:gridCol>
                <a:gridCol w="1192998">
                  <a:extLst>
                    <a:ext uri="{9D8B030D-6E8A-4147-A177-3AD203B41FA5}">
                      <a16:colId xmlns:a16="http://schemas.microsoft.com/office/drawing/2014/main" val="2704937069"/>
                    </a:ext>
                  </a:extLst>
                </a:gridCol>
                <a:gridCol w="1292415">
                  <a:extLst>
                    <a:ext uri="{9D8B030D-6E8A-4147-A177-3AD203B41FA5}">
                      <a16:colId xmlns:a16="http://schemas.microsoft.com/office/drawing/2014/main" val="3171910238"/>
                    </a:ext>
                  </a:extLst>
                </a:gridCol>
                <a:gridCol w="1292415">
                  <a:extLst>
                    <a:ext uri="{9D8B030D-6E8A-4147-A177-3AD203B41FA5}">
                      <a16:colId xmlns:a16="http://schemas.microsoft.com/office/drawing/2014/main" val="2791666949"/>
                    </a:ext>
                  </a:extLst>
                </a:gridCol>
                <a:gridCol w="1229451">
                  <a:extLst>
                    <a:ext uri="{9D8B030D-6E8A-4147-A177-3AD203B41FA5}">
                      <a16:colId xmlns:a16="http://schemas.microsoft.com/office/drawing/2014/main" val="1819820029"/>
                    </a:ext>
                  </a:extLst>
                </a:gridCol>
                <a:gridCol w="1387414">
                  <a:extLst>
                    <a:ext uri="{9D8B030D-6E8A-4147-A177-3AD203B41FA5}">
                      <a16:colId xmlns:a16="http://schemas.microsoft.com/office/drawing/2014/main" val="4201397244"/>
                    </a:ext>
                  </a:extLst>
                </a:gridCol>
                <a:gridCol w="1313403">
                  <a:extLst>
                    <a:ext uri="{9D8B030D-6E8A-4147-A177-3AD203B41FA5}">
                      <a16:colId xmlns:a16="http://schemas.microsoft.com/office/drawing/2014/main" val="813894559"/>
                    </a:ext>
                  </a:extLst>
                </a:gridCol>
              </a:tblGrid>
              <a:tr h="523512">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Features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Lynis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YoLinux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Open Audit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Pentana Software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NetWrix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SolarWinds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Audit Prodigy</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extLst>
                  <a:ext uri="{0D108BD9-81ED-4DB2-BD59-A6C34878D82A}">
                    <a16:rowId xmlns:a16="http://schemas.microsoft.com/office/drawing/2014/main" val="901686739"/>
                  </a:ext>
                </a:extLst>
              </a:tr>
              <a:tr h="714327">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No need to Expert knowledge for doing the audit</a:t>
                      </a:r>
                    </a:p>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extLst>
                  <a:ext uri="{0D108BD9-81ED-4DB2-BD59-A6C34878D82A}">
                    <a16:rowId xmlns:a16="http://schemas.microsoft.com/office/drawing/2014/main" val="2672730182"/>
                  </a:ext>
                </a:extLst>
              </a:tr>
              <a:tr h="570041">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Generate detailed reports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extLst>
                  <a:ext uri="{0D108BD9-81ED-4DB2-BD59-A6C34878D82A}">
                    <a16:rowId xmlns:a16="http://schemas.microsoft.com/office/drawing/2014/main" val="1940672785"/>
                  </a:ext>
                </a:extLst>
              </a:tr>
              <a:tr h="570041">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Risk Assessment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1050" dirty="0">
                          <a:effectLst/>
                        </a:rPr>
                        <a:t> </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extLst>
                  <a:ext uri="{0D108BD9-81ED-4DB2-BD59-A6C34878D82A}">
                    <a16:rowId xmlns:a16="http://schemas.microsoft.com/office/drawing/2014/main" val="3520713225"/>
                  </a:ext>
                </a:extLst>
              </a:tr>
              <a:tr h="570041">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Monitoring Network Devices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extLst>
                  <a:ext uri="{0D108BD9-81ED-4DB2-BD59-A6C34878D82A}">
                    <a16:rowId xmlns:a16="http://schemas.microsoft.com/office/drawing/2014/main" val="1170434611"/>
                  </a:ext>
                </a:extLst>
              </a:tr>
              <a:tr h="570041">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Backup Functions for all the settings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extLst>
                  <a:ext uri="{0D108BD9-81ED-4DB2-BD59-A6C34878D82A}">
                    <a16:rowId xmlns:a16="http://schemas.microsoft.com/office/drawing/2014/main" val="3421879282"/>
                  </a:ext>
                </a:extLst>
              </a:tr>
              <a:tr h="570041">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Compare with previous reports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extLst>
                  <a:ext uri="{0D108BD9-81ED-4DB2-BD59-A6C34878D82A}">
                    <a16:rowId xmlns:a16="http://schemas.microsoft.com/office/drawing/2014/main" val="2833607211"/>
                  </a:ext>
                </a:extLst>
              </a:tr>
              <a:tr h="523512">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Mobile Access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extLst>
                  <a:ext uri="{0D108BD9-81ED-4DB2-BD59-A6C34878D82A}">
                    <a16:rowId xmlns:a16="http://schemas.microsoft.com/office/drawing/2014/main" val="1967617145"/>
                  </a:ext>
                </a:extLst>
              </a:tr>
              <a:tr h="570041">
                <a:tc>
                  <a:txBody>
                    <a:bodyPr/>
                    <a:lstStyle/>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Vulnerability detection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p>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 </a:t>
                      </a:r>
                    </a:p>
                    <a:p>
                      <a:pPr marL="0" marR="0" algn="ctr">
                        <a:lnSpc>
                          <a:spcPct val="107000"/>
                        </a:lnSpc>
                        <a:spcBef>
                          <a:spcPts val="0"/>
                        </a:spcBef>
                        <a:spcAft>
                          <a:spcPts val="0"/>
                        </a:spcAft>
                      </a:pPr>
                      <a:r>
                        <a:rPr lang="en-US"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tc>
                  <a:txBody>
                    <a:bodyPr/>
                    <a:lstStyle/>
                    <a:p>
                      <a:pPr marL="0" marR="0" algn="ctr">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6322" marR="46322" marT="0" marB="0"/>
                </a:tc>
                <a:extLst>
                  <a:ext uri="{0D108BD9-81ED-4DB2-BD59-A6C34878D82A}">
                    <a16:rowId xmlns:a16="http://schemas.microsoft.com/office/drawing/2014/main" val="3587769991"/>
                  </a:ext>
                </a:extLst>
              </a:tr>
            </a:tbl>
          </a:graphicData>
        </a:graphic>
      </p:graphicFrame>
    </p:spTree>
    <p:extLst>
      <p:ext uri="{BB962C8B-B14F-4D97-AF65-F5344CB8AC3E}">
        <p14:creationId xmlns:p14="http://schemas.microsoft.com/office/powerpoint/2010/main" val="734691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7315" y="-503731"/>
            <a:ext cx="4049995" cy="2194419"/>
          </a:xfrm>
          <a:prstGeom prst="rect">
            <a:avLst/>
          </a:prstGeom>
        </p:spPr>
      </p:pic>
      <p:sp>
        <p:nvSpPr>
          <p:cNvPr id="2" name="Title 1"/>
          <p:cNvSpPr>
            <a:spLocks noGrp="1"/>
          </p:cNvSpPr>
          <p:nvPr>
            <p:ph type="title"/>
          </p:nvPr>
        </p:nvSpPr>
        <p:spPr>
          <a:xfrm>
            <a:off x="1081087" y="650875"/>
            <a:ext cx="10515600" cy="1325563"/>
          </a:xfrm>
        </p:spPr>
        <p:txBody>
          <a:bodyPr>
            <a:normAutofit/>
          </a:bodyPr>
          <a:lstStyle/>
          <a:p>
            <a:r>
              <a:rPr lang="en-US" sz="4000" dirty="0">
                <a:latin typeface="Arial Black" panose="020B0A04020102020204" pitchFamily="34" charset="0"/>
              </a:rPr>
              <a:t>Tools and Techniques</a:t>
            </a:r>
          </a:p>
        </p:txBody>
      </p:sp>
      <p:sp>
        <p:nvSpPr>
          <p:cNvPr id="3" name="Content Placeholder 2"/>
          <p:cNvSpPr>
            <a:spLocks noGrp="1"/>
          </p:cNvSpPr>
          <p:nvPr>
            <p:ph idx="1"/>
          </p:nvPr>
        </p:nvSpPr>
        <p:spPr>
          <a:xfrm>
            <a:off x="1081087" y="1976438"/>
            <a:ext cx="10515600" cy="4351338"/>
          </a:xfrm>
        </p:spPr>
        <p:txBody>
          <a:bodyPr numCol="2">
            <a:normAutofit/>
          </a:bodyPr>
          <a:lstStyle/>
          <a:p>
            <a:pPr marL="0" indent="0">
              <a:buNone/>
            </a:pPr>
            <a:r>
              <a:rPr lang="en-US" b="1" dirty="0"/>
              <a:t>Tools</a:t>
            </a:r>
            <a:endParaRPr lang="en-US" dirty="0"/>
          </a:p>
          <a:p>
            <a:pPr lvl="0"/>
            <a:r>
              <a:rPr lang="en-US" dirty="0"/>
              <a:t>Microsoft Visual Studio IDE</a:t>
            </a:r>
          </a:p>
          <a:p>
            <a:pPr lvl="0"/>
            <a:r>
              <a:rPr lang="en-US" dirty="0"/>
              <a:t>VMware Workstation</a:t>
            </a:r>
          </a:p>
          <a:p>
            <a:pPr lvl="0"/>
            <a:r>
              <a:rPr lang="en-US" dirty="0"/>
              <a:t>PuTTY</a:t>
            </a:r>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indent="0">
              <a:buNone/>
            </a:pPr>
            <a:r>
              <a:rPr lang="en-US" b="1" dirty="0"/>
              <a:t>Techniques</a:t>
            </a:r>
            <a:endParaRPr lang="en-US" dirty="0"/>
          </a:p>
          <a:p>
            <a:pPr lvl="0"/>
            <a:r>
              <a:rPr lang="en-US" dirty="0"/>
              <a:t>C#</a:t>
            </a:r>
          </a:p>
          <a:p>
            <a:pPr lvl="0"/>
            <a:r>
              <a:rPr lang="en-US" dirty="0"/>
              <a:t>Ansible</a:t>
            </a:r>
          </a:p>
          <a:p>
            <a:pPr lvl="0"/>
            <a:r>
              <a:rPr lang="en-US" dirty="0"/>
              <a:t>Python</a:t>
            </a:r>
          </a:p>
          <a:p>
            <a:pPr lvl="0"/>
            <a:r>
              <a:rPr lang="en-US" dirty="0"/>
              <a:t>Perl</a:t>
            </a:r>
          </a:p>
          <a:p>
            <a:pPr lvl="0"/>
            <a:r>
              <a:rPr lang="en-US" dirty="0"/>
              <a:t>Shell Script</a:t>
            </a:r>
          </a:p>
          <a:p>
            <a:endParaRPr lang="en-US" dirty="0"/>
          </a:p>
        </p:txBody>
      </p:sp>
    </p:spTree>
    <p:extLst>
      <p:ext uri="{BB962C8B-B14F-4D97-AF65-F5344CB8AC3E}">
        <p14:creationId xmlns:p14="http://schemas.microsoft.com/office/powerpoint/2010/main" val="311906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6799" y="-503731"/>
            <a:ext cx="4100511" cy="2221790"/>
          </a:xfrm>
          <a:prstGeom prst="rect">
            <a:avLst/>
          </a:prstGeom>
        </p:spPr>
      </p:pic>
      <p:sp>
        <p:nvSpPr>
          <p:cNvPr id="2" name="Title 1"/>
          <p:cNvSpPr>
            <a:spLocks noGrp="1"/>
          </p:cNvSpPr>
          <p:nvPr>
            <p:ph type="title"/>
          </p:nvPr>
        </p:nvSpPr>
        <p:spPr>
          <a:xfrm>
            <a:off x="473242" y="392496"/>
            <a:ext cx="10515600" cy="1325563"/>
          </a:xfrm>
        </p:spPr>
        <p:txBody>
          <a:bodyPr>
            <a:normAutofit/>
          </a:bodyPr>
          <a:lstStyle/>
          <a:p>
            <a:r>
              <a:rPr lang="en-US" sz="3200" dirty="0">
                <a:latin typeface="Arial Black" panose="020B0A04020102020204" pitchFamily="34" charset="0"/>
              </a:rPr>
              <a:t>Task Distribution</a:t>
            </a:r>
          </a:p>
        </p:txBody>
      </p:sp>
      <p:graphicFrame>
        <p:nvGraphicFramePr>
          <p:cNvPr id="7" name="Content Placeholder 6">
            <a:extLst>
              <a:ext uri="{FF2B5EF4-FFF2-40B4-BE49-F238E27FC236}">
                <a16:creationId xmlns:a16="http://schemas.microsoft.com/office/drawing/2014/main" id="{AE020F21-AE99-454D-BC5F-174390C49818}"/>
              </a:ext>
            </a:extLst>
          </p:cNvPr>
          <p:cNvGraphicFramePr>
            <a:graphicFrameLocks noGrp="1"/>
          </p:cNvGraphicFramePr>
          <p:nvPr>
            <p:ph idx="1"/>
            <p:extLst>
              <p:ext uri="{D42A27DB-BD31-4B8C-83A1-F6EECF244321}">
                <p14:modId xmlns:p14="http://schemas.microsoft.com/office/powerpoint/2010/main" val="4262803450"/>
              </p:ext>
            </p:extLst>
          </p:nvPr>
        </p:nvGraphicFramePr>
        <p:xfrm>
          <a:off x="473242" y="1389521"/>
          <a:ext cx="11245516" cy="5296077"/>
        </p:xfrm>
        <a:graphic>
          <a:graphicData uri="http://schemas.openxmlformats.org/drawingml/2006/table">
            <a:tbl>
              <a:tblPr firstRow="1" firstCol="1" bandRow="1">
                <a:tableStyleId>{5C22544A-7EE6-4342-B048-85BDC9FD1C3A}</a:tableStyleId>
              </a:tblPr>
              <a:tblGrid>
                <a:gridCol w="3241508">
                  <a:extLst>
                    <a:ext uri="{9D8B030D-6E8A-4147-A177-3AD203B41FA5}">
                      <a16:colId xmlns:a16="http://schemas.microsoft.com/office/drawing/2014/main" val="4014956920"/>
                    </a:ext>
                  </a:extLst>
                </a:gridCol>
                <a:gridCol w="8004008">
                  <a:extLst>
                    <a:ext uri="{9D8B030D-6E8A-4147-A177-3AD203B41FA5}">
                      <a16:colId xmlns:a16="http://schemas.microsoft.com/office/drawing/2014/main" val="3341919877"/>
                    </a:ext>
                  </a:extLst>
                </a:gridCol>
              </a:tblGrid>
              <a:tr h="547436">
                <a:tc>
                  <a:txBody>
                    <a:bodyPr/>
                    <a:lstStyle/>
                    <a:p>
                      <a:pPr marL="0" marR="0">
                        <a:lnSpc>
                          <a:spcPct val="107000"/>
                        </a:lnSpc>
                        <a:spcBef>
                          <a:spcPts val="0"/>
                        </a:spcBef>
                        <a:spcAft>
                          <a:spcPts val="0"/>
                        </a:spcAft>
                      </a:pPr>
                      <a:r>
                        <a:rPr lang="en-US" sz="1800">
                          <a:effectLst/>
                        </a:rPr>
                        <a:t>Member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4513716"/>
                  </a:ext>
                </a:extLst>
              </a:tr>
              <a:tr h="2340721">
                <a:tc>
                  <a:txBody>
                    <a:bodyPr/>
                    <a:lstStyle/>
                    <a:p>
                      <a:pPr marL="0" marR="0">
                        <a:lnSpc>
                          <a:spcPct val="107000"/>
                        </a:lnSpc>
                        <a:spcBef>
                          <a:spcPts val="0"/>
                        </a:spcBef>
                        <a:spcAft>
                          <a:spcPts val="0"/>
                        </a:spcAft>
                      </a:pPr>
                      <a:r>
                        <a:rPr lang="en-US" sz="1400" dirty="0">
                          <a:effectLst/>
                        </a:rPr>
                        <a:t> </a:t>
                      </a:r>
                    </a:p>
                    <a:p>
                      <a:pPr marL="0" marR="0">
                        <a:lnSpc>
                          <a:spcPct val="107000"/>
                        </a:lnSpc>
                        <a:spcBef>
                          <a:spcPts val="0"/>
                        </a:spcBef>
                        <a:spcAft>
                          <a:spcPts val="0"/>
                        </a:spcAft>
                      </a:pPr>
                      <a:r>
                        <a:rPr lang="en-US" sz="1600" dirty="0">
                          <a:effectLst/>
                        </a:rPr>
                        <a:t>IT16054400</a:t>
                      </a:r>
                    </a:p>
                    <a:p>
                      <a:pPr marL="0" marR="0">
                        <a:lnSpc>
                          <a:spcPct val="107000"/>
                        </a:lnSpc>
                        <a:spcBef>
                          <a:spcPts val="0"/>
                        </a:spcBef>
                        <a:spcAft>
                          <a:spcPts val="0"/>
                        </a:spcAft>
                      </a:pPr>
                      <a:r>
                        <a:rPr lang="en-US" sz="1600" dirty="0">
                          <a:effectLst/>
                        </a:rPr>
                        <a:t>R.M Budditha </a:t>
                      </a:r>
                      <a:r>
                        <a:rPr lang="en-US" sz="1600" dirty="0" smtClean="0">
                          <a:effectLst/>
                        </a:rPr>
                        <a:t>Rathnayake</a:t>
                      </a: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50000"/>
                        </a:lnSpc>
                        <a:spcBef>
                          <a:spcPts val="0"/>
                        </a:spcBef>
                        <a:spcAft>
                          <a:spcPts val="0"/>
                        </a:spcAft>
                        <a:buFont typeface="Symbol" panose="05050102010706020507" pitchFamily="18" charset="2"/>
                        <a:buChar char=""/>
                      </a:pPr>
                      <a:r>
                        <a:rPr lang="en-US" sz="1400" dirty="0">
                          <a:effectLst/>
                        </a:rPr>
                        <a:t>Design the main dashboard and integrate the system.   </a:t>
                      </a:r>
                    </a:p>
                    <a:p>
                      <a:pPr marL="342900" marR="0" lvl="0" indent="-342900">
                        <a:lnSpc>
                          <a:spcPct val="150000"/>
                        </a:lnSpc>
                        <a:spcBef>
                          <a:spcPts val="0"/>
                        </a:spcBef>
                        <a:spcAft>
                          <a:spcPts val="0"/>
                        </a:spcAft>
                        <a:buFont typeface="Symbol" panose="05050102010706020507" pitchFamily="18" charset="2"/>
                        <a:buChar char=""/>
                      </a:pPr>
                      <a:r>
                        <a:rPr lang="en-US" sz="1400" dirty="0">
                          <a:effectLst/>
                        </a:rPr>
                        <a:t>Setup SSH connection to servers through dashboard. </a:t>
                      </a:r>
                    </a:p>
                    <a:p>
                      <a:pPr marL="342900" marR="0" lvl="0" indent="-342900">
                        <a:lnSpc>
                          <a:spcPct val="150000"/>
                        </a:lnSpc>
                        <a:spcBef>
                          <a:spcPts val="0"/>
                        </a:spcBef>
                        <a:spcAft>
                          <a:spcPts val="0"/>
                        </a:spcAft>
                        <a:buFont typeface="Symbol" panose="05050102010706020507" pitchFamily="18" charset="2"/>
                        <a:buChar char=""/>
                      </a:pPr>
                      <a:r>
                        <a:rPr lang="en-US" sz="1400" dirty="0">
                          <a:effectLst/>
                        </a:rPr>
                        <a:t> Implement scans to detect OS/DB/Application components/versions.</a:t>
                      </a:r>
                    </a:p>
                    <a:p>
                      <a:pPr marL="342900" marR="0" lvl="0" indent="-342900">
                        <a:lnSpc>
                          <a:spcPct val="150000"/>
                        </a:lnSpc>
                        <a:spcBef>
                          <a:spcPts val="0"/>
                        </a:spcBef>
                        <a:spcAft>
                          <a:spcPts val="0"/>
                        </a:spcAft>
                        <a:buFont typeface="Symbol" panose="05050102010706020507" pitchFamily="18" charset="2"/>
                        <a:buChar char=""/>
                      </a:pPr>
                      <a:r>
                        <a:rPr lang="en-US" sz="1400" dirty="0">
                          <a:effectLst/>
                        </a:rPr>
                        <a:t>Design OS commands/Query</a:t>
                      </a:r>
                    </a:p>
                    <a:p>
                      <a:pPr marL="342900" marR="0" lvl="0" indent="-342900">
                        <a:lnSpc>
                          <a:spcPct val="150000"/>
                        </a:lnSpc>
                        <a:spcBef>
                          <a:spcPts val="0"/>
                        </a:spcBef>
                        <a:spcAft>
                          <a:spcPts val="0"/>
                        </a:spcAft>
                        <a:buFont typeface="Symbol" panose="05050102010706020507" pitchFamily="18" charset="2"/>
                        <a:buChar char=""/>
                      </a:pPr>
                      <a:r>
                        <a:rPr lang="en-US" sz="1400" dirty="0">
                          <a:effectLst/>
                        </a:rPr>
                        <a:t>Ansible installation and its configurations</a:t>
                      </a:r>
                    </a:p>
                    <a:p>
                      <a:pPr marL="342900" marR="0" lvl="0" indent="-342900">
                        <a:lnSpc>
                          <a:spcPct val="150000"/>
                        </a:lnSpc>
                        <a:spcBef>
                          <a:spcPts val="0"/>
                        </a:spcBef>
                        <a:spcAft>
                          <a:spcPts val="0"/>
                        </a:spcAft>
                        <a:buFont typeface="Symbol" panose="05050102010706020507" pitchFamily="18" charset="2"/>
                        <a:buChar char=""/>
                      </a:pPr>
                      <a:r>
                        <a:rPr lang="en-US" sz="1400" dirty="0">
                          <a:effectLst/>
                        </a:rPr>
                        <a:t>Manage node requirements to communicate through SSH</a:t>
                      </a:r>
                    </a:p>
                    <a:p>
                      <a:pPr marL="342900" marR="0" lvl="0" indent="-342900">
                        <a:lnSpc>
                          <a:spcPct val="150000"/>
                        </a:lnSpc>
                        <a:spcBef>
                          <a:spcPts val="0"/>
                        </a:spcBef>
                        <a:spcAft>
                          <a:spcPts val="0"/>
                        </a:spcAft>
                        <a:buFont typeface="Symbol" panose="05050102010706020507" pitchFamily="18" charset="2"/>
                        <a:buChar char=""/>
                      </a:pPr>
                      <a:r>
                        <a:rPr lang="en-US" sz="1400" dirty="0">
                          <a:effectLst/>
                        </a:rPr>
                        <a:t>Create Ansible configuration files by CIS benchmarks for separate OS/DB/Application versions.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8003972"/>
                  </a:ext>
                </a:extLst>
              </a:tr>
              <a:tr h="2188417">
                <a:tc>
                  <a:txBody>
                    <a:bodyPr/>
                    <a:lstStyle/>
                    <a:p>
                      <a:pPr marL="0" marR="0">
                        <a:lnSpc>
                          <a:spcPct val="107000"/>
                        </a:lnSpc>
                        <a:spcBef>
                          <a:spcPts val="0"/>
                        </a:spcBef>
                        <a:spcAft>
                          <a:spcPts val="0"/>
                        </a:spcAft>
                      </a:pPr>
                      <a:r>
                        <a:rPr lang="en-US" sz="1600" dirty="0">
                          <a:effectLst/>
                        </a:rPr>
                        <a:t> </a:t>
                      </a:r>
                    </a:p>
                    <a:p>
                      <a:pPr marL="0" marR="0">
                        <a:lnSpc>
                          <a:spcPct val="107000"/>
                        </a:lnSpc>
                        <a:spcBef>
                          <a:spcPts val="0"/>
                        </a:spcBef>
                        <a:spcAft>
                          <a:spcPts val="0"/>
                        </a:spcAft>
                      </a:pPr>
                      <a:r>
                        <a:rPr lang="en-US" sz="1600" dirty="0">
                          <a:effectLst/>
                        </a:rPr>
                        <a:t>IT16022416</a:t>
                      </a:r>
                    </a:p>
                    <a:p>
                      <a:pPr marL="0" marR="0">
                        <a:lnSpc>
                          <a:spcPct val="107000"/>
                        </a:lnSpc>
                        <a:spcBef>
                          <a:spcPts val="0"/>
                        </a:spcBef>
                        <a:spcAft>
                          <a:spcPts val="0"/>
                        </a:spcAft>
                      </a:pPr>
                      <a:r>
                        <a:rPr lang="en-US" sz="1600" dirty="0">
                          <a:effectLst/>
                        </a:rPr>
                        <a:t>G.G.L </a:t>
                      </a:r>
                      <a:r>
                        <a:rPr lang="en-US" sz="1600" dirty="0" err="1">
                          <a:effectLst/>
                        </a:rPr>
                        <a:t>Anjula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1000"/>
                        </a:spcAft>
                        <a:buFont typeface="Symbol" panose="05050102010706020507" pitchFamily="18" charset="2"/>
                        <a:buChar char=""/>
                      </a:pPr>
                      <a:r>
                        <a:rPr lang="en-US" sz="1400" dirty="0">
                          <a:effectLst/>
                        </a:rPr>
                        <a:t>Design formatted external configuration files.</a:t>
                      </a:r>
                    </a:p>
                    <a:p>
                      <a:pPr marL="342900" marR="0" lvl="0" indent="-342900" algn="just">
                        <a:lnSpc>
                          <a:spcPct val="100000"/>
                        </a:lnSpc>
                        <a:spcBef>
                          <a:spcPts val="0"/>
                        </a:spcBef>
                        <a:spcAft>
                          <a:spcPts val="1000"/>
                        </a:spcAft>
                        <a:buFont typeface="Symbol" panose="05050102010706020507" pitchFamily="18" charset="2"/>
                        <a:buChar char=""/>
                      </a:pPr>
                      <a:r>
                        <a:rPr lang="en-US" sz="1400" dirty="0">
                          <a:effectLst/>
                        </a:rPr>
                        <a:t>Manage privileges.</a:t>
                      </a:r>
                    </a:p>
                    <a:p>
                      <a:pPr marL="342900" marR="0" lvl="0" indent="-342900" algn="just">
                        <a:lnSpc>
                          <a:spcPct val="100000"/>
                        </a:lnSpc>
                        <a:spcBef>
                          <a:spcPts val="0"/>
                        </a:spcBef>
                        <a:spcAft>
                          <a:spcPts val="1000"/>
                        </a:spcAft>
                        <a:buFont typeface="Symbol" panose="05050102010706020507" pitchFamily="18" charset="2"/>
                        <a:buChar char=""/>
                      </a:pPr>
                      <a:r>
                        <a:rPr lang="en-US" sz="1400" dirty="0">
                          <a:effectLst/>
                        </a:rPr>
                        <a:t>Implement customizable configuration files. (Install updates, patches and additional software’s/OS services /Special purpose services)</a:t>
                      </a:r>
                    </a:p>
                    <a:p>
                      <a:pPr marL="342900" marR="0" lvl="0" indent="-342900" algn="just">
                        <a:lnSpc>
                          <a:spcPct val="100000"/>
                        </a:lnSpc>
                        <a:spcBef>
                          <a:spcPts val="0"/>
                        </a:spcBef>
                        <a:spcAft>
                          <a:spcPts val="1000"/>
                        </a:spcAft>
                        <a:buFont typeface="Symbol" panose="05050102010706020507" pitchFamily="18" charset="2"/>
                        <a:buChar char=""/>
                      </a:pPr>
                      <a:r>
                        <a:rPr lang="en-US" sz="1400" dirty="0">
                          <a:effectLst/>
                        </a:rPr>
                        <a:t>Create Ansible configuration files by CIS benchmarks for separate OS/DB/Application versions.</a:t>
                      </a:r>
                    </a:p>
                    <a:p>
                      <a:pPr marL="342900" marR="0" lvl="0" indent="-342900" algn="just">
                        <a:lnSpc>
                          <a:spcPct val="100000"/>
                        </a:lnSpc>
                        <a:spcBef>
                          <a:spcPts val="0"/>
                        </a:spcBef>
                        <a:spcAft>
                          <a:spcPts val="1000"/>
                        </a:spcAft>
                        <a:buFont typeface="Symbol" panose="05050102010706020507" pitchFamily="18" charset="2"/>
                        <a:buChar char=""/>
                      </a:pPr>
                      <a:r>
                        <a:rPr lang="en-US" sz="1400" dirty="0">
                          <a:effectLst/>
                        </a:rPr>
                        <a:t>Design interface for backup and Implement backup functions.</a:t>
                      </a:r>
                    </a:p>
                    <a:p>
                      <a:pPr marL="342900" marR="0" lvl="0" indent="-342900" algn="just">
                        <a:lnSpc>
                          <a:spcPct val="100000"/>
                        </a:lnSpc>
                        <a:spcBef>
                          <a:spcPts val="0"/>
                        </a:spcBef>
                        <a:spcAft>
                          <a:spcPts val="1000"/>
                        </a:spcAft>
                        <a:buFont typeface="Symbol" panose="05050102010706020507" pitchFamily="18" charset="2"/>
                        <a:buChar char=""/>
                      </a:pPr>
                      <a:r>
                        <a:rPr lang="en-US" sz="1400" dirty="0">
                          <a:effectLst/>
                        </a:rPr>
                        <a:t>Setup secure VPN tunnel.</a:t>
                      </a:r>
                    </a:p>
                    <a:p>
                      <a:pPr marL="0" marR="0">
                        <a:lnSpc>
                          <a:spcPct val="100000"/>
                        </a:lnSpc>
                        <a:spcBef>
                          <a:spcPts val="0"/>
                        </a:spcBef>
                        <a:spcAft>
                          <a:spcPts val="0"/>
                        </a:spcAft>
                      </a:pPr>
                      <a:r>
                        <a:rPr lang="en-US" sz="10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2992112"/>
                  </a:ext>
                </a:extLst>
              </a:tr>
            </a:tbl>
          </a:graphicData>
        </a:graphic>
      </p:graphicFrame>
    </p:spTree>
    <p:extLst>
      <p:ext uri="{BB962C8B-B14F-4D97-AF65-F5344CB8AC3E}">
        <p14:creationId xmlns:p14="http://schemas.microsoft.com/office/powerpoint/2010/main" val="3200047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1169</Words>
  <Application>Microsoft Office PowerPoint</Application>
  <PresentationFormat>Widescreen</PresentationFormat>
  <Paragraphs>291</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Malgun Gothic</vt:lpstr>
      <vt:lpstr>Arial</vt:lpstr>
      <vt:lpstr>Arial Black</vt:lpstr>
      <vt:lpstr>Calibri</vt:lpstr>
      <vt:lpstr>Calibri Light</vt:lpstr>
      <vt:lpstr>Franklin Gothic Book</vt:lpstr>
      <vt:lpstr>Segoe UI</vt:lpstr>
      <vt:lpstr>Symbol</vt:lpstr>
      <vt:lpstr>Times New Roman</vt:lpstr>
      <vt:lpstr>Office Theme</vt:lpstr>
      <vt:lpstr>HardnBot :  Server Hardening Automation Software</vt:lpstr>
      <vt:lpstr>Research Crew</vt:lpstr>
      <vt:lpstr>Introduction</vt:lpstr>
      <vt:lpstr>Research Problem</vt:lpstr>
      <vt:lpstr>Research Gap</vt:lpstr>
      <vt:lpstr>Solution Proposed</vt:lpstr>
      <vt:lpstr>Product Comparison </vt:lpstr>
      <vt:lpstr>Tools and Techniques</vt:lpstr>
      <vt:lpstr>Task Distribution</vt:lpstr>
      <vt:lpstr>Task Distribution</vt:lpstr>
      <vt:lpstr>Setup connection and perform hardening </vt:lpstr>
      <vt:lpstr>Implementation of backup functions</vt:lpstr>
      <vt:lpstr>Implementation of Audit and Reporting </vt:lpstr>
      <vt:lpstr>Implementation of scan function using Ansible audits </vt:lpstr>
      <vt:lpstr>System Diagram </vt:lpstr>
      <vt:lpstr>PowerPoint Presentation</vt:lpstr>
      <vt:lpstr>Work Breakdown</vt:lpstr>
      <vt:lpstr>Evaluation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2019-08-29T02:35:55Z</dcterms:created>
  <dcterms:modified xsi:type="dcterms:W3CDTF">2019-08-29T03:26:27Z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