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7" r:id="rId2"/>
    <p:sldMasterId id="2147483685" r:id="rId3"/>
    <p:sldMasterId id="2147483709" r:id="rId4"/>
  </p:sldMasterIdLst>
  <p:notesMasterIdLst>
    <p:notesMasterId r:id="rId12"/>
  </p:notesMasterIdLst>
  <p:sldIdLst>
    <p:sldId id="260" r:id="rId5"/>
    <p:sldId id="301" r:id="rId6"/>
    <p:sldId id="304" r:id="rId7"/>
    <p:sldId id="306" r:id="rId8"/>
    <p:sldId id="305" r:id="rId9"/>
    <p:sldId id="307" r:id="rId10"/>
    <p:sldId id="295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8B0A473-9B17-445F-83AD-D0AA855850FE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3EFFECB-D504-4681-A242-7B9D313FC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EFFECB-D504-4681-A242-7B9D313FC12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EFFECB-D504-4681-A242-7B9D313FC1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7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9DFBE-75E8-4D01-A077-BFA9A0CEC431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7A285-7D14-47A0-9C6C-BC3C8BA3A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1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3752F-3A48-4A32-991D-D1520F86CDFC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41F9F-AC14-4928-BA4C-5666BE6F3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2A2B2-4F20-43CA-9CEB-D6FBF9B2C793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F04A-FCFA-4D76-943C-5FBDC5A93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4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8836E-7D53-4D8F-B798-49438DC3F658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1B1E9-747C-4FEA-9B65-9886EC262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5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78E1C-EF95-4EC2-A6AC-9BA671DCA247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9B1A8-BD0C-4BA7-94E0-D8407810F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32478-5319-445C-BCFC-3CF394885037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5302B-3E6B-4EF4-A286-DDA753035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94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0D006-6F44-44A8-A39D-4DCBDF76D4ED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07A29-5D83-477F-A387-F3E2B264C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86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6E35E-6C93-42B4-8DC1-C5C7680FC0B5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64464-99A6-4705-B760-069538443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20158-16DF-4EF5-A67A-ED771941E563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D472E-7AAA-44DD-8AB1-D58EE61DF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72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69C87-4DD0-4E62-88EF-8A2068BEF2C3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9F998-7C63-4EB4-9935-DE0EB1B1F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21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6B97D-B824-4ADC-92F6-293D9427C450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9F658-5927-414B-8680-2ECCCD50A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6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E8F60-1D99-4521-872B-523850C08F92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7154A-26CC-48E0-871F-6831BEEE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3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7884-94A7-4C38-89C8-0DBF9A772ED8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FFDB9-0D49-4700-A601-0BFC493B4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06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459F4-61F3-46A9-BC43-16102E3FEA6C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E4DBF-1CCA-4787-9504-5720F9930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6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83E52-BEFC-4BDC-AD4F-DA5D34161862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FBFA4-0710-45EA-BA74-B73EAFDFB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35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9B3EB-AA9D-40F4-AAA0-AF032103B5A1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D11F3-C771-4343-B002-57B00058A4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43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4D354-7B46-4773-8C58-D20AF2337B54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3BC42-04B7-4C49-8F70-628DA2800F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82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E2B4-48FF-43AA-9E4B-B89ED2B5DC56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5FB8-7849-4835-BECF-9E2A115A0D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56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58D61-E942-4FF9-8AD8-7E8D57E3C09F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F2A79-9C78-4624-BC28-8A4CB2C813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20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909C8-5685-4A49-A55B-4E754D9896EB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6F09E-7497-47E3-8070-352F94CC2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90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D3E39-EE75-43F7-B0D1-4AE0679B109D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2116B-E709-4BD6-9CC3-EF39C8267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688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558AE-3E3D-401C-851B-11DB57DE96D4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398DE-6700-4180-A2C7-0BC855BDB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94039-93F7-495F-8593-907AC6C458CC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C631B-716E-4092-AF00-5DECB123A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6290E-D6F7-447A-8F14-0DBAB3DD6EF9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2D447-F77F-43CD-8A65-22FDBDD73A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815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2973F-2440-4315-9351-1ECE235FE8D5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7A6E7-EE71-40B6-A28F-FA8441DF2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918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7EAFD-B647-4B5A-B02E-250610203D1A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E3F50-9EBA-4405-8A6F-D3F4DF2820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753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1D5A1-1937-4584-B243-4CF5BE4404E8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981FA-F2D2-48DB-B898-46B9F6F13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7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3FD1F-DD9E-4A15-ADF7-B06237C0EA0B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AAE4D-A008-4409-BA5F-F1B9863F07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733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3095-BF47-4BCA-85D4-BDF47EC49E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846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24E22-CEED-438D-8167-296CD2018B9D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4237F-C0B6-4C90-97C2-FA342D564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42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614E9-0817-4A9B-8AFF-F82A6B2CACF1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78DBD-8779-4E89-8DEC-EBAF13AE54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206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45E8D-6E32-4E5D-9686-6DFA996EDDCC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79EA9-42FB-49AB-82B1-17A558609A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224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9ECD6-E371-47B6-87F0-ECEE6C80F1F1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115AD-5256-41C8-B491-28CD28DF4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43012-1DBA-4E80-8CF9-A5D42E32D43D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49BCE-D99E-4757-92E9-CE3FE9281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45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D136C-46E5-4C1C-B253-59AE4BC53552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A21C6-0C11-47B9-951E-78A211FF95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137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BCC96-E9D1-4FDE-9800-4306715BFD5F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868A4-B0B9-4F7C-BD8F-5190E2F3DB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591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41C0-48AF-46FD-A8D0-A64F26B04EFF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38665-8E20-480E-98BB-F87CB90CAC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60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22D2-D31F-4C5B-B673-57040173418B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BE372-8A29-4255-ACCA-A6B374D8F9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908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C616A-AC21-4F2C-9B72-8DE1529503BF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EFC6C-4065-4155-BC22-3CD65FAFC5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284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CA530-A92C-4C92-9178-A760B23033AB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AE6A8-3499-4F3E-93AA-0D63A530FF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348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A5175-9CF2-40F7-8C16-3B04A2E3E25D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03044-72D3-42D6-885A-C1E57820CA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5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4201C-E469-4BAE-A6EC-50BF546478C3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74EBA-8748-4120-B0AF-7780E73408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9ABC5-8794-4466-B630-C0E2A13D2F62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6A813-549D-4AEB-8C0A-A4CF7B48E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0F88-143C-4A11-A092-498260D3A72F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0F17E-C8EE-41C9-A29C-AD7DFD65D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8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B7C3A-BB29-4E44-AECB-D903C2CCEB54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394C6-E81A-481A-8A24-D3C7FBE74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535FA-2F24-47BF-968B-B86EE13B6B91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B02E3-4322-4CF7-977D-C07197F0A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5610A0C-26F5-4BAE-99A0-9AAA9F1DA53A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F3CA46D-137F-426E-9DEE-030D54D24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64F76F3-BBE6-4C89-8217-9D005262C37B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1628D1-F26E-4811-97E7-F892536DB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1" t="31766" r="19312" b="31113"/>
          <a:stretch/>
        </p:blipFill>
        <p:spPr>
          <a:xfrm>
            <a:off x="9392529" y="5736785"/>
            <a:ext cx="2799471" cy="942535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81D6FF-9F41-4505-8EAE-748D2C1B5A3B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FFBAD3-AF85-4E21-A8B7-517A0FE01B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98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7BF9BC-1A50-4044-BBA6-6FC214397A5A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30992AC-44A8-4870-92C2-3BFDC2056D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5160963" y="4919663"/>
            <a:ext cx="7537450" cy="1363662"/>
          </a:xfrm>
        </p:spPr>
        <p:txBody>
          <a:bodyPr anchor="t"/>
          <a:lstStyle/>
          <a:p>
            <a:pPr algn="l" eaLnBrk="1" hangingPunct="1"/>
            <a:r>
              <a:rPr lang="en-US" altLang="en-US" sz="4800" dirty="0" smtClean="0"/>
              <a:t>HardnBot </a:t>
            </a:r>
            <a:br>
              <a:rPr lang="en-US" altLang="en-US" sz="4800" dirty="0" smtClean="0"/>
            </a:br>
            <a:r>
              <a:rPr lang="en-US" altLang="en-US" sz="3200" b="1" dirty="0" smtClean="0"/>
              <a:t>Intelligent</a:t>
            </a:r>
            <a:r>
              <a:rPr lang="en-US" altLang="en-US" sz="3200" dirty="0" smtClean="0"/>
              <a:t> </a:t>
            </a:r>
            <a:r>
              <a:rPr lang="en-US" altLang="en-US" sz="3200" b="1" dirty="0" smtClean="0"/>
              <a:t>Server Hardening Software</a:t>
            </a:r>
            <a:endParaRPr lang="en-US" altLang="en-US" sz="3200" b="1" dirty="0" smtClean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122488"/>
            <a:ext cx="3730625" cy="473551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87588"/>
            <a:ext cx="3563938" cy="4570412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2675" y="-4763"/>
            <a:ext cx="4241800" cy="2454276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6188" y="0"/>
            <a:ext cx="3914775" cy="2286000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199" name="Graphic 8" descr="Open Boo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165100"/>
            <a:ext cx="163512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03838" y="615950"/>
            <a:ext cx="3181350" cy="318135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67350" y="781050"/>
            <a:ext cx="2852738" cy="28527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202" name="Graphic 6" descr="Blackboar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3621088"/>
            <a:ext cx="2595563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51888" y="-4763"/>
            <a:ext cx="3440112" cy="3786188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18575" y="-4763"/>
            <a:ext cx="3273425" cy="3619501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205" name="Graphic 10" descr="Books on Shel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725" y="354013"/>
            <a:ext cx="2260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6889" r="16614" b="10434"/>
          <a:stretch>
            <a:fillRect/>
          </a:stretch>
        </p:blipFill>
        <p:spPr bwMode="auto">
          <a:xfrm>
            <a:off x="6032500" y="1304925"/>
            <a:ext cx="172402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71642"/>
            <a:ext cx="54632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HardnBot Solution Proposed in Brief</a:t>
            </a:r>
            <a:endParaRPr lang="en-US" altLang="en-US" sz="24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1" t="31766" r="19312" b="31113"/>
          <a:stretch/>
        </p:blipFill>
        <p:spPr>
          <a:xfrm>
            <a:off x="10011734" y="6049108"/>
            <a:ext cx="2180266" cy="734059"/>
          </a:xfrm>
          <a:prstGeom prst="rect">
            <a:avLst/>
          </a:prstGeom>
          <a:solidFill>
            <a:schemeClr val="accent1"/>
          </a:solidFill>
          <a:effectLst>
            <a:reflection stA="0" endPos="65000" dist="50800" dir="5400000" sy="-100000" algn="bl" rotWithShape="0"/>
            <a:softEdge rad="12700"/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8477" y="1253935"/>
            <a:ext cx="7546877" cy="5264852"/>
          </a:xfrm>
        </p:spPr>
        <p:txBody>
          <a:bodyPr/>
          <a:lstStyle/>
          <a:p>
            <a:r>
              <a:rPr lang="en-US" sz="2400" dirty="0"/>
              <a:t>Fully automated operations</a:t>
            </a:r>
            <a:r>
              <a:rPr lang="en-US" sz="2400" dirty="0" smtClean="0"/>
              <a:t>.	</a:t>
            </a:r>
            <a:endParaRPr lang="en-US" sz="2400" b="1" dirty="0" smtClean="0"/>
          </a:p>
          <a:p>
            <a:pPr lvl="0"/>
            <a:r>
              <a:rPr lang="en-US" sz="2400" dirty="0" smtClean="0"/>
              <a:t>Perform </a:t>
            </a:r>
            <a:r>
              <a:rPr lang="en-US" sz="2400" dirty="0"/>
              <a:t>scans to detect compliance issues.</a:t>
            </a:r>
          </a:p>
          <a:p>
            <a:pPr lvl="0"/>
            <a:r>
              <a:rPr lang="en-US" sz="2400" dirty="0" smtClean="0"/>
              <a:t>Classify </a:t>
            </a:r>
            <a:r>
              <a:rPr lang="en-US" sz="2400" dirty="0"/>
              <a:t>compliance issues according to a risk score. </a:t>
            </a:r>
          </a:p>
          <a:p>
            <a:pPr lvl="0"/>
            <a:r>
              <a:rPr lang="en-US" sz="2400" dirty="0" smtClean="0"/>
              <a:t>Predict </a:t>
            </a:r>
            <a:r>
              <a:rPr lang="en-US" sz="2400" dirty="0"/>
              <a:t>the overall risk score of the server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 smtClean="0"/>
              <a:t>Backup </a:t>
            </a:r>
            <a:r>
              <a:rPr lang="en-US" sz="2400" dirty="0"/>
              <a:t>system </a:t>
            </a:r>
            <a:r>
              <a:rPr lang="en-US" sz="2400" dirty="0" smtClean="0"/>
              <a:t>configurations.</a:t>
            </a:r>
          </a:p>
          <a:p>
            <a:pPr lvl="0"/>
            <a:r>
              <a:rPr lang="en-US" sz="2400" dirty="0" smtClean="0"/>
              <a:t>Brings </a:t>
            </a:r>
            <a:r>
              <a:rPr lang="en-US" sz="2400" dirty="0"/>
              <a:t>industry best practices into your system configurations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Apply fixes upon user confirmation</a:t>
            </a:r>
            <a:r>
              <a:rPr lang="en-US" sz="2400" dirty="0" smtClean="0"/>
              <a:t>.</a:t>
            </a:r>
            <a:endParaRPr lang="en-US" sz="2400" dirty="0"/>
          </a:p>
          <a:p>
            <a:pPr lvl="0"/>
            <a:r>
              <a:rPr lang="en-US" sz="2400" dirty="0" smtClean="0"/>
              <a:t>Automatically </a:t>
            </a:r>
            <a:r>
              <a:rPr lang="en-US" sz="2400" dirty="0"/>
              <a:t>harden the system to classified compliance issues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Automatically rollback when abnormal behavior is detected.</a:t>
            </a:r>
          </a:p>
          <a:p>
            <a:pPr lvl="0"/>
            <a:endParaRPr lang="en-US" sz="24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3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9" b="5809"/>
          <a:stretch>
            <a:fillRect/>
          </a:stretch>
        </p:blipFill>
        <p:spPr>
          <a:xfrm>
            <a:off x="8326464" y="1797356"/>
            <a:ext cx="2957584" cy="2613997"/>
          </a:xfrm>
        </p:spPr>
      </p:pic>
    </p:spTree>
    <p:extLst>
      <p:ext uri="{BB962C8B-B14F-4D97-AF65-F5344CB8AC3E}">
        <p14:creationId xmlns:p14="http://schemas.microsoft.com/office/powerpoint/2010/main" val="22173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38006D-81DD-4A76-99FE-A11AD27F2657}"/>
              </a:ext>
            </a:extLst>
          </p:cNvPr>
          <p:cNvSpPr/>
          <p:nvPr/>
        </p:nvSpPr>
        <p:spPr>
          <a:xfrm>
            <a:off x="6210847" y="1951503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6C0E6D-5D4E-484D-A948-378A52A543AD}"/>
              </a:ext>
            </a:extLst>
          </p:cNvPr>
          <p:cNvGrpSpPr/>
          <p:nvPr/>
        </p:nvGrpSpPr>
        <p:grpSpPr>
          <a:xfrm>
            <a:off x="673795" y="1224493"/>
            <a:ext cx="4480351" cy="931716"/>
            <a:chOff x="5784061" y="2384490"/>
            <a:chExt cx="4480351" cy="9317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604107-783E-4014-B93B-69998F52DBB2}"/>
                </a:ext>
              </a:extLst>
            </p:cNvPr>
            <p:cNvSpPr/>
            <p:nvPr/>
          </p:nvSpPr>
          <p:spPr>
            <a:xfrm>
              <a:off x="5784061" y="3111500"/>
              <a:ext cx="3971331" cy="204706"/>
            </a:xfrm>
            <a:prstGeom prst="rect">
              <a:avLst/>
            </a:prstGeom>
            <a:solidFill>
              <a:srgbClr val="FB6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F37B5E-2C83-4956-B1D6-160E04AC0B6A}"/>
                </a:ext>
              </a:extLst>
            </p:cNvPr>
            <p:cNvGrpSpPr/>
            <p:nvPr/>
          </p:nvGrpSpPr>
          <p:grpSpPr>
            <a:xfrm>
              <a:off x="9151230" y="2384490"/>
              <a:ext cx="1113182" cy="690300"/>
              <a:chOff x="9151230" y="2384490"/>
              <a:chExt cx="1113182" cy="6903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43A74F2-0E07-42C8-8151-F38B814EC739}"/>
                  </a:ext>
                </a:extLst>
              </p:cNvPr>
              <p:cNvSpPr/>
              <p:nvPr/>
            </p:nvSpPr>
            <p:spPr>
              <a:xfrm flipV="1">
                <a:off x="9298192" y="2384490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B6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3A0B0-AE4C-4B09-947D-8E9F569ECB8A}"/>
                  </a:ext>
                </a:extLst>
              </p:cNvPr>
              <p:cNvSpPr txBox="1"/>
              <p:nvPr/>
            </p:nvSpPr>
            <p:spPr>
              <a:xfrm>
                <a:off x="9151230" y="2384490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78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C01030D-0591-4E32-ADEF-27577C84DD93}"/>
              </a:ext>
            </a:extLst>
          </p:cNvPr>
          <p:cNvSpPr/>
          <p:nvPr/>
        </p:nvSpPr>
        <p:spPr>
          <a:xfrm>
            <a:off x="6210847" y="3032223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8D669C-41D2-4EF1-BD44-E7534D5919FF}"/>
              </a:ext>
            </a:extLst>
          </p:cNvPr>
          <p:cNvGrpSpPr/>
          <p:nvPr/>
        </p:nvGrpSpPr>
        <p:grpSpPr>
          <a:xfrm>
            <a:off x="850994" y="2338241"/>
            <a:ext cx="5470678" cy="843883"/>
            <a:chOff x="4899372" y="2417518"/>
            <a:chExt cx="5470678" cy="8438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6C6FF1-C716-4DFD-BD67-344D3E36C756}"/>
                </a:ext>
              </a:extLst>
            </p:cNvPr>
            <p:cNvSpPr/>
            <p:nvPr/>
          </p:nvSpPr>
          <p:spPr>
            <a:xfrm>
              <a:off x="4899372" y="3111500"/>
              <a:ext cx="5048364" cy="149901"/>
            </a:xfrm>
            <a:prstGeom prst="rect">
              <a:avLst/>
            </a:prstGeom>
            <a:solidFill>
              <a:srgbClr val="6F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248667-953E-45C7-9FED-478BA07EB6D9}"/>
                </a:ext>
              </a:extLst>
            </p:cNvPr>
            <p:cNvGrpSpPr/>
            <p:nvPr/>
          </p:nvGrpSpPr>
          <p:grpSpPr>
            <a:xfrm>
              <a:off x="9256868" y="2417518"/>
              <a:ext cx="1113182" cy="690300"/>
              <a:chOff x="9256868" y="2417518"/>
              <a:chExt cx="1113182" cy="6903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1F04E8F-C200-4553-916E-7312A46E6251}"/>
                  </a:ext>
                </a:extLst>
              </p:cNvPr>
              <p:cNvSpPr/>
              <p:nvPr/>
            </p:nvSpPr>
            <p:spPr>
              <a:xfrm flipV="1">
                <a:off x="9407118" y="2417518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6FA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FCEA3F-0546-4742-A7A7-2D9ED1A14D8E}"/>
                  </a:ext>
                </a:extLst>
              </p:cNvPr>
              <p:cNvSpPr txBox="1"/>
              <p:nvPr/>
            </p:nvSpPr>
            <p:spPr>
              <a:xfrm>
                <a:off x="9256868" y="2440063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100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B7500-3D38-43C8-822F-E1C1FC038806}"/>
              </a:ext>
            </a:extLst>
          </p:cNvPr>
          <p:cNvSpPr/>
          <p:nvPr/>
        </p:nvSpPr>
        <p:spPr>
          <a:xfrm>
            <a:off x="6210847" y="4112943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BA3220-71E1-42BA-A35D-1926D28CB741}"/>
              </a:ext>
            </a:extLst>
          </p:cNvPr>
          <p:cNvSpPr/>
          <p:nvPr/>
        </p:nvSpPr>
        <p:spPr>
          <a:xfrm>
            <a:off x="6210847" y="5193663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A1212-4498-4235-BB2C-109130E434F1}"/>
              </a:ext>
            </a:extLst>
          </p:cNvPr>
          <p:cNvSpPr/>
          <p:nvPr/>
        </p:nvSpPr>
        <p:spPr>
          <a:xfrm>
            <a:off x="159657" y="1064958"/>
            <a:ext cx="6051190" cy="492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26019E-F27B-4669-891D-E4C420F9FF96}"/>
              </a:ext>
            </a:extLst>
          </p:cNvPr>
          <p:cNvSpPr txBox="1"/>
          <p:nvPr/>
        </p:nvSpPr>
        <p:spPr>
          <a:xfrm>
            <a:off x="837492" y="1754914"/>
            <a:ext cx="486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24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Design </a:t>
            </a:r>
            <a:r>
              <a:rPr lang="en-US" sz="2400" b="1" dirty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interface for </a:t>
            </a:r>
            <a:r>
              <a:rPr lang="en-US" sz="24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Scanning</a:t>
            </a:r>
            <a:endParaRPr lang="en-US" altLang="en-US" sz="2400" dirty="0"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B664F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1BF933-C831-429C-BC66-39A9F27A659D}"/>
              </a:ext>
            </a:extLst>
          </p:cNvPr>
          <p:cNvSpPr txBox="1"/>
          <p:nvPr/>
        </p:nvSpPr>
        <p:spPr>
          <a:xfrm>
            <a:off x="749709" y="2602202"/>
            <a:ext cx="5320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Scan </a:t>
            </a:r>
            <a:r>
              <a:rPr lang="en-US" altLang="en-US" sz="2400" b="1" dirty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server and identify failed </a:t>
            </a:r>
            <a:r>
              <a:rPr lang="en-US" altLang="en-US" sz="2400" b="1" dirty="0" smtClean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Compliance Issues</a:t>
            </a:r>
            <a:endParaRPr lang="en-US" sz="2400" b="1" dirty="0">
              <a:solidFill>
                <a:srgbClr val="6FA4CA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6FA4CA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7EBF27-16BC-47FA-9E3E-A343D38D62BB}"/>
              </a:ext>
            </a:extLst>
          </p:cNvPr>
          <p:cNvSpPr txBox="1"/>
          <p:nvPr/>
        </p:nvSpPr>
        <p:spPr>
          <a:xfrm>
            <a:off x="715440" y="3846610"/>
            <a:ext cx="5459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Classify </a:t>
            </a:r>
            <a:r>
              <a:rPr lang="en-US" altLang="en-US" sz="2400" b="1" dirty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those compliance issues according to  a risk score </a:t>
            </a:r>
            <a:endParaRPr lang="en-US" altLang="en-US" sz="2400" b="1" dirty="0" smtClean="0">
              <a:solidFill>
                <a:srgbClr val="FEBB6E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EBB6E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A37375-AA3D-4801-B347-F61D9EACCB80}"/>
              </a:ext>
            </a:extLst>
          </p:cNvPr>
          <p:cNvSpPr txBox="1"/>
          <p:nvPr/>
        </p:nvSpPr>
        <p:spPr>
          <a:xfrm>
            <a:off x="749709" y="4953388"/>
            <a:ext cx="5273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solidFill>
                  <a:srgbClr val="7D9A62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Display </a:t>
            </a:r>
            <a:r>
              <a:rPr lang="en-US" altLang="en-US" sz="2400" b="1" dirty="0">
                <a:solidFill>
                  <a:srgbClr val="7D9A62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overall risk score with percentages</a:t>
            </a:r>
            <a:endParaRPr lang="en-US" sz="2400" b="1" dirty="0">
              <a:solidFill>
                <a:srgbClr val="7D9A62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73795" y="481514"/>
            <a:ext cx="5397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Task </a:t>
            </a:r>
            <a:r>
              <a:rPr lang="en-US" altLang="en-US" sz="2000" b="1" dirty="0" smtClean="0"/>
              <a:t>| </a:t>
            </a:r>
            <a:r>
              <a:rPr lang="en-US" altLang="en-US" sz="2400" dirty="0"/>
              <a:t>W.M.K.M.W Wijekoon</a:t>
            </a:r>
            <a:r>
              <a:rPr lang="en-US" altLang="en-US" sz="2000" dirty="0"/>
              <a:t> </a:t>
            </a:r>
            <a:r>
              <a:rPr lang="en-US" altLang="en-US" sz="2400" dirty="0"/>
              <a:t>  IT16167742</a:t>
            </a:r>
            <a:endParaRPr lang="en-US" altLang="en-US" sz="20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1" t="31766" r="19312" b="31113"/>
          <a:stretch/>
        </p:blipFill>
        <p:spPr>
          <a:xfrm>
            <a:off x="9674942" y="6010549"/>
            <a:ext cx="2517058" cy="847451"/>
          </a:xfrm>
          <a:prstGeom prst="rect">
            <a:avLst/>
          </a:prstGeom>
          <a:solidFill>
            <a:schemeClr val="accent1"/>
          </a:solidFill>
          <a:effectLst>
            <a:reflection stA="0" endPos="65000" dist="50800" dir="5400000" sy="-100000" algn="bl" rotWithShape="0"/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88099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5 -0.0007 L 0.45221 -0.0020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43646 -0.0039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38006D-81DD-4A76-99FE-A11AD27F2657}"/>
              </a:ext>
            </a:extLst>
          </p:cNvPr>
          <p:cNvSpPr/>
          <p:nvPr/>
        </p:nvSpPr>
        <p:spPr>
          <a:xfrm>
            <a:off x="6210847" y="2098985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6C0E6D-5D4E-484D-A948-378A52A543AD}"/>
              </a:ext>
            </a:extLst>
          </p:cNvPr>
          <p:cNvGrpSpPr/>
          <p:nvPr/>
        </p:nvGrpSpPr>
        <p:grpSpPr>
          <a:xfrm>
            <a:off x="2422600" y="1342727"/>
            <a:ext cx="2864279" cy="923714"/>
            <a:chOff x="5866297" y="2355242"/>
            <a:chExt cx="2864279" cy="9237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604107-783E-4014-B93B-69998F52DBB2}"/>
                </a:ext>
              </a:extLst>
            </p:cNvPr>
            <p:cNvSpPr/>
            <p:nvPr/>
          </p:nvSpPr>
          <p:spPr>
            <a:xfrm>
              <a:off x="5866297" y="3111500"/>
              <a:ext cx="2503362" cy="167456"/>
            </a:xfrm>
            <a:prstGeom prst="rect">
              <a:avLst/>
            </a:prstGeom>
            <a:solidFill>
              <a:srgbClr val="FB6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F37B5E-2C83-4956-B1D6-160E04AC0B6A}"/>
                </a:ext>
              </a:extLst>
            </p:cNvPr>
            <p:cNvGrpSpPr/>
            <p:nvPr/>
          </p:nvGrpSpPr>
          <p:grpSpPr>
            <a:xfrm>
              <a:off x="7617394" y="2355242"/>
              <a:ext cx="1113182" cy="690300"/>
              <a:chOff x="7617394" y="2355242"/>
              <a:chExt cx="1113182" cy="6903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43A74F2-0E07-42C8-8151-F38B814EC739}"/>
                  </a:ext>
                </a:extLst>
              </p:cNvPr>
              <p:cNvSpPr/>
              <p:nvPr/>
            </p:nvSpPr>
            <p:spPr>
              <a:xfrm flipV="1">
                <a:off x="782336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B6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3A0B0-AE4C-4B09-947D-8E9F569ECB8A}"/>
                  </a:ext>
                </a:extLst>
              </p:cNvPr>
              <p:cNvSpPr txBox="1"/>
              <p:nvPr/>
            </p:nvSpPr>
            <p:spPr>
              <a:xfrm>
                <a:off x="7617394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50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C01030D-0591-4E32-ADEF-27577C84DD93}"/>
              </a:ext>
            </a:extLst>
          </p:cNvPr>
          <p:cNvSpPr/>
          <p:nvPr/>
        </p:nvSpPr>
        <p:spPr>
          <a:xfrm>
            <a:off x="6210847" y="3179705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8D669C-41D2-4EF1-BD44-E7534D5919FF}"/>
              </a:ext>
            </a:extLst>
          </p:cNvPr>
          <p:cNvGrpSpPr/>
          <p:nvPr/>
        </p:nvGrpSpPr>
        <p:grpSpPr>
          <a:xfrm>
            <a:off x="766826" y="2423447"/>
            <a:ext cx="1113182" cy="908658"/>
            <a:chOff x="4520237" y="2355242"/>
            <a:chExt cx="1113182" cy="9086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6C6FF1-C716-4DFD-BD67-344D3E36C756}"/>
                </a:ext>
              </a:extLst>
            </p:cNvPr>
            <p:cNvSpPr/>
            <p:nvPr/>
          </p:nvSpPr>
          <p:spPr>
            <a:xfrm>
              <a:off x="4552032" y="3111500"/>
              <a:ext cx="534959" cy="152400"/>
            </a:xfrm>
            <a:prstGeom prst="rect">
              <a:avLst/>
            </a:prstGeom>
            <a:solidFill>
              <a:srgbClr val="6F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248667-953E-45C7-9FED-478BA07EB6D9}"/>
                </a:ext>
              </a:extLst>
            </p:cNvPr>
            <p:cNvGrpSpPr/>
            <p:nvPr/>
          </p:nvGrpSpPr>
          <p:grpSpPr>
            <a:xfrm>
              <a:off x="4520237" y="2355242"/>
              <a:ext cx="1113182" cy="690300"/>
              <a:chOff x="4520237" y="2355242"/>
              <a:chExt cx="1113182" cy="6903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1F04E8F-C200-4553-916E-7312A46E6251}"/>
                  </a:ext>
                </a:extLst>
              </p:cNvPr>
              <p:cNvSpPr/>
              <p:nvPr/>
            </p:nvSpPr>
            <p:spPr>
              <a:xfrm flipV="1">
                <a:off x="4652457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6FA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FCEA3F-0546-4742-A7A7-2D9ED1A14D8E}"/>
                  </a:ext>
                </a:extLst>
              </p:cNvPr>
              <p:cNvSpPr txBox="1"/>
              <p:nvPr/>
            </p:nvSpPr>
            <p:spPr>
              <a:xfrm>
                <a:off x="4520237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B7500-3D38-43C8-822F-E1C1FC038806}"/>
              </a:ext>
            </a:extLst>
          </p:cNvPr>
          <p:cNvSpPr/>
          <p:nvPr/>
        </p:nvSpPr>
        <p:spPr>
          <a:xfrm>
            <a:off x="6210847" y="4260425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4F5251-92E8-46F3-A6FE-C2BAACD46D1E}"/>
              </a:ext>
            </a:extLst>
          </p:cNvPr>
          <p:cNvGrpSpPr/>
          <p:nvPr/>
        </p:nvGrpSpPr>
        <p:grpSpPr>
          <a:xfrm>
            <a:off x="2974806" y="3504167"/>
            <a:ext cx="1511279" cy="908658"/>
            <a:chOff x="6422887" y="2355242"/>
            <a:chExt cx="1511279" cy="9086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EB4241-AB46-4EBC-8674-545EEDA6C47B}"/>
                </a:ext>
              </a:extLst>
            </p:cNvPr>
            <p:cNvSpPr/>
            <p:nvPr/>
          </p:nvSpPr>
          <p:spPr>
            <a:xfrm>
              <a:off x="6422887" y="3111500"/>
              <a:ext cx="992510" cy="152400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DC783D-0C64-42BC-A892-22DCDDCDEFE4}"/>
                </a:ext>
              </a:extLst>
            </p:cNvPr>
            <p:cNvGrpSpPr/>
            <p:nvPr/>
          </p:nvGrpSpPr>
          <p:grpSpPr>
            <a:xfrm>
              <a:off x="6820984" y="2355242"/>
              <a:ext cx="1113182" cy="690300"/>
              <a:chOff x="6820984" y="2355242"/>
              <a:chExt cx="1113182" cy="69030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D474568-92B0-431D-A047-A0DA97911F3D}"/>
                  </a:ext>
                </a:extLst>
              </p:cNvPr>
              <p:cNvSpPr/>
              <p:nvPr/>
            </p:nvSpPr>
            <p:spPr>
              <a:xfrm flipV="1">
                <a:off x="6982702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E530BE-4CC4-4FC2-8E56-056AD5D60627}"/>
                  </a:ext>
                </a:extLst>
              </p:cNvPr>
              <p:cNvSpPr txBox="1"/>
              <p:nvPr/>
            </p:nvSpPr>
            <p:spPr>
              <a:xfrm>
                <a:off x="6820984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CA1212-4498-4235-BB2C-109130E434F1}"/>
              </a:ext>
            </a:extLst>
          </p:cNvPr>
          <p:cNvSpPr/>
          <p:nvPr/>
        </p:nvSpPr>
        <p:spPr>
          <a:xfrm>
            <a:off x="84059" y="1339847"/>
            <a:ext cx="6051190" cy="3679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26019E-F27B-4669-891D-E4C420F9FF96}"/>
              </a:ext>
            </a:extLst>
          </p:cNvPr>
          <p:cNvSpPr txBox="1"/>
          <p:nvPr/>
        </p:nvSpPr>
        <p:spPr>
          <a:xfrm>
            <a:off x="751028" y="1717558"/>
            <a:ext cx="5177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Using </a:t>
            </a:r>
            <a:r>
              <a:rPr lang="en-US" altLang="en-US" sz="2400" b="1" dirty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classified compliance issues , Predict the overall risk score of the </a:t>
            </a:r>
            <a:r>
              <a:rPr lang="en-US" altLang="en-US" sz="24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server</a:t>
            </a:r>
            <a:endParaRPr lang="en-US" altLang="en-US" sz="2400" b="1" dirty="0">
              <a:solidFill>
                <a:srgbClr val="FB664F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1BF933-C831-429C-BC66-39A9F27A659D}"/>
              </a:ext>
            </a:extLst>
          </p:cNvPr>
          <p:cNvSpPr txBox="1"/>
          <p:nvPr/>
        </p:nvSpPr>
        <p:spPr>
          <a:xfrm>
            <a:off x="751028" y="3018538"/>
            <a:ext cx="499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Display </a:t>
            </a:r>
            <a:r>
              <a:rPr lang="en-US" altLang="en-US" sz="2400" b="1" dirty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asset value to be threaten</a:t>
            </a:r>
            <a:endParaRPr lang="en-US" sz="2400" b="1" dirty="0">
              <a:solidFill>
                <a:srgbClr val="6FA4CA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6FA4CA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7EBF27-16BC-47FA-9E3E-A343D38D62BB}"/>
              </a:ext>
            </a:extLst>
          </p:cNvPr>
          <p:cNvSpPr txBox="1"/>
          <p:nvPr/>
        </p:nvSpPr>
        <p:spPr>
          <a:xfrm>
            <a:off x="790616" y="4068032"/>
            <a:ext cx="5164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Design </a:t>
            </a:r>
            <a:r>
              <a:rPr lang="en-US" altLang="en-US" sz="2400" b="1" dirty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interface for Reporting.</a:t>
            </a:r>
          </a:p>
          <a:p>
            <a:endParaRPr lang="en-US" sz="2400" b="1" dirty="0">
              <a:solidFill>
                <a:srgbClr val="FEBB6E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73795" y="481514"/>
            <a:ext cx="48717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Task </a:t>
            </a:r>
            <a:r>
              <a:rPr lang="en-US" altLang="en-US" sz="2000" b="1" dirty="0" smtClean="0"/>
              <a:t>| </a:t>
            </a:r>
            <a:r>
              <a:rPr lang="en-US" altLang="en-US" sz="2400" dirty="0"/>
              <a:t>Aruna Shan H.G.R   IT16099746</a:t>
            </a:r>
            <a:endParaRPr lang="en-US" altLang="en-US" sz="20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1" t="31766" r="19312" b="31113"/>
          <a:stretch/>
        </p:blipFill>
        <p:spPr>
          <a:xfrm>
            <a:off x="9674942" y="6010549"/>
            <a:ext cx="2517058" cy="847451"/>
          </a:xfrm>
          <a:prstGeom prst="rect">
            <a:avLst/>
          </a:prstGeom>
          <a:solidFill>
            <a:schemeClr val="accent1"/>
          </a:solidFill>
          <a:effectLst>
            <a:reflection stA="0" endPos="65000" dist="50800" dir="5400000" sy="-100000" algn="bl" rotWithShape="0"/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50490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31094 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43516 -0.0016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26549 -3.33333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38006D-81DD-4A76-99FE-A11AD27F2657}"/>
              </a:ext>
            </a:extLst>
          </p:cNvPr>
          <p:cNvSpPr/>
          <p:nvPr/>
        </p:nvSpPr>
        <p:spPr>
          <a:xfrm>
            <a:off x="6210847" y="2187476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6C0E6D-5D4E-484D-A948-378A52A543AD}"/>
              </a:ext>
            </a:extLst>
          </p:cNvPr>
          <p:cNvGrpSpPr/>
          <p:nvPr/>
        </p:nvGrpSpPr>
        <p:grpSpPr>
          <a:xfrm>
            <a:off x="673795" y="1431218"/>
            <a:ext cx="5630722" cy="908658"/>
            <a:chOff x="4117492" y="2355242"/>
            <a:chExt cx="5630722" cy="908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604107-783E-4014-B93B-69998F52DBB2}"/>
                </a:ext>
              </a:extLst>
            </p:cNvPr>
            <p:cNvSpPr/>
            <p:nvPr/>
          </p:nvSpPr>
          <p:spPr>
            <a:xfrm>
              <a:off x="4117492" y="3111499"/>
              <a:ext cx="5464622" cy="152401"/>
            </a:xfrm>
            <a:prstGeom prst="rect">
              <a:avLst/>
            </a:prstGeom>
            <a:solidFill>
              <a:srgbClr val="FB6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F37B5E-2C83-4956-B1D6-160E04AC0B6A}"/>
                </a:ext>
              </a:extLst>
            </p:cNvPr>
            <p:cNvGrpSpPr/>
            <p:nvPr/>
          </p:nvGrpSpPr>
          <p:grpSpPr>
            <a:xfrm>
              <a:off x="8635032" y="2355242"/>
              <a:ext cx="1113182" cy="690300"/>
              <a:chOff x="8635032" y="2355242"/>
              <a:chExt cx="1113182" cy="6903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43A74F2-0E07-42C8-8151-F38B814EC739}"/>
                  </a:ext>
                </a:extLst>
              </p:cNvPr>
              <p:cNvSpPr/>
              <p:nvPr/>
            </p:nvSpPr>
            <p:spPr>
              <a:xfrm flipV="1">
                <a:off x="8811503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B6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3A0B0-AE4C-4B09-947D-8E9F569ECB8A}"/>
                  </a:ext>
                </a:extLst>
              </p:cNvPr>
              <p:cNvSpPr txBox="1"/>
              <p:nvPr/>
            </p:nvSpPr>
            <p:spPr>
              <a:xfrm>
                <a:off x="8635032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100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C01030D-0591-4E32-ADEF-27577C84DD93}"/>
              </a:ext>
            </a:extLst>
          </p:cNvPr>
          <p:cNvSpPr/>
          <p:nvPr/>
        </p:nvSpPr>
        <p:spPr>
          <a:xfrm>
            <a:off x="6210847" y="3268196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8D669C-41D2-4EF1-BD44-E7534D5919FF}"/>
              </a:ext>
            </a:extLst>
          </p:cNvPr>
          <p:cNvGrpSpPr/>
          <p:nvPr/>
        </p:nvGrpSpPr>
        <p:grpSpPr>
          <a:xfrm>
            <a:off x="798621" y="2511938"/>
            <a:ext cx="4458763" cy="908658"/>
            <a:chOff x="4552032" y="2355242"/>
            <a:chExt cx="4458763" cy="9086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6C6FF1-C716-4DFD-BD67-344D3E36C756}"/>
                </a:ext>
              </a:extLst>
            </p:cNvPr>
            <p:cNvSpPr/>
            <p:nvPr/>
          </p:nvSpPr>
          <p:spPr>
            <a:xfrm>
              <a:off x="4552032" y="3111500"/>
              <a:ext cx="3998290" cy="152400"/>
            </a:xfrm>
            <a:prstGeom prst="rect">
              <a:avLst/>
            </a:prstGeom>
            <a:solidFill>
              <a:srgbClr val="6F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248667-953E-45C7-9FED-478BA07EB6D9}"/>
                </a:ext>
              </a:extLst>
            </p:cNvPr>
            <p:cNvGrpSpPr/>
            <p:nvPr/>
          </p:nvGrpSpPr>
          <p:grpSpPr>
            <a:xfrm>
              <a:off x="7897613" y="2355242"/>
              <a:ext cx="1113182" cy="690300"/>
              <a:chOff x="7897613" y="2355242"/>
              <a:chExt cx="1113182" cy="6903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1F04E8F-C200-4553-916E-7312A46E6251}"/>
                  </a:ext>
                </a:extLst>
              </p:cNvPr>
              <p:cNvSpPr/>
              <p:nvPr/>
            </p:nvSpPr>
            <p:spPr>
              <a:xfrm flipV="1">
                <a:off x="8029833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6FA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FCEA3F-0546-4742-A7A7-2D9ED1A14D8E}"/>
                  </a:ext>
                </a:extLst>
              </p:cNvPr>
              <p:cNvSpPr txBox="1"/>
              <p:nvPr/>
            </p:nvSpPr>
            <p:spPr>
              <a:xfrm>
                <a:off x="789761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80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B7500-3D38-43C8-822F-E1C1FC038806}"/>
              </a:ext>
            </a:extLst>
          </p:cNvPr>
          <p:cNvSpPr/>
          <p:nvPr/>
        </p:nvSpPr>
        <p:spPr>
          <a:xfrm>
            <a:off x="6210847" y="4348916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A1212-4498-4235-BB2C-109130E434F1}"/>
              </a:ext>
            </a:extLst>
          </p:cNvPr>
          <p:cNvSpPr/>
          <p:nvPr/>
        </p:nvSpPr>
        <p:spPr>
          <a:xfrm>
            <a:off x="159657" y="1086088"/>
            <a:ext cx="6051190" cy="492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26019E-F27B-4669-891D-E4C420F9FF96}"/>
              </a:ext>
            </a:extLst>
          </p:cNvPr>
          <p:cNvSpPr txBox="1"/>
          <p:nvPr/>
        </p:nvSpPr>
        <p:spPr>
          <a:xfrm>
            <a:off x="751028" y="1981145"/>
            <a:ext cx="486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Setup </a:t>
            </a:r>
            <a:r>
              <a:rPr lang="en-US" sz="2400" b="1" dirty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SSH connection to </a:t>
            </a:r>
            <a:r>
              <a:rPr lang="en-US" sz="24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servers</a:t>
            </a:r>
            <a:endParaRPr lang="en-US" sz="2400" b="1" dirty="0">
              <a:solidFill>
                <a:srgbClr val="FB664F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1BF933-C831-429C-BC66-39A9F27A659D}"/>
              </a:ext>
            </a:extLst>
          </p:cNvPr>
          <p:cNvSpPr txBox="1"/>
          <p:nvPr/>
        </p:nvSpPr>
        <p:spPr>
          <a:xfrm>
            <a:off x="751028" y="3107029"/>
            <a:ext cx="4616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Implement </a:t>
            </a:r>
            <a:r>
              <a:rPr lang="en-US" sz="2400" b="1" dirty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backup function</a:t>
            </a:r>
          </a:p>
          <a:p>
            <a:endParaRPr lang="en-US" sz="2400" b="1" dirty="0">
              <a:solidFill>
                <a:srgbClr val="6FA4CA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7EBF27-16BC-47FA-9E3E-A343D38D62BB}"/>
              </a:ext>
            </a:extLst>
          </p:cNvPr>
          <p:cNvSpPr txBox="1"/>
          <p:nvPr/>
        </p:nvSpPr>
        <p:spPr>
          <a:xfrm>
            <a:off x="751028" y="3964306"/>
            <a:ext cx="5164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Implement </a:t>
            </a:r>
            <a:r>
              <a:rPr lang="en-US" altLang="en-US" sz="2400" b="1" dirty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rollback function when abnormal behavior is detected.</a:t>
            </a:r>
          </a:p>
          <a:p>
            <a:endParaRPr lang="en-US" sz="2400" b="1" dirty="0">
              <a:solidFill>
                <a:srgbClr val="FEBB6E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73795" y="481514"/>
            <a:ext cx="412311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Task </a:t>
            </a:r>
            <a:r>
              <a:rPr lang="en-US" altLang="en-US" sz="2000" b="1" dirty="0" smtClean="0"/>
              <a:t>| </a:t>
            </a:r>
            <a:r>
              <a:rPr lang="en-US" altLang="en-US" sz="2400" dirty="0"/>
              <a:t>G.G.L Anjula  IT16022416</a:t>
            </a:r>
            <a:endParaRPr lang="en-US" alt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1" t="31766" r="19312" b="31113"/>
          <a:stretch/>
        </p:blipFill>
        <p:spPr>
          <a:xfrm>
            <a:off x="9674942" y="6010549"/>
            <a:ext cx="2517058" cy="847451"/>
          </a:xfrm>
          <a:prstGeom prst="rect">
            <a:avLst/>
          </a:prstGeom>
          <a:solidFill>
            <a:schemeClr val="accent1"/>
          </a:solidFill>
          <a:effectLst>
            <a:reflection stA="0" endPos="65000" dist="50800" dir="5400000" sy="-100000" algn="bl" rotWithShape="0"/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88401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41523 -0.005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0.43516 -0.0016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38006D-81DD-4A76-99FE-A11AD27F2657}"/>
              </a:ext>
            </a:extLst>
          </p:cNvPr>
          <p:cNvSpPr/>
          <p:nvPr/>
        </p:nvSpPr>
        <p:spPr>
          <a:xfrm>
            <a:off x="6210847" y="1951503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6C0E6D-5D4E-484D-A948-378A52A543AD}"/>
              </a:ext>
            </a:extLst>
          </p:cNvPr>
          <p:cNvGrpSpPr/>
          <p:nvPr/>
        </p:nvGrpSpPr>
        <p:grpSpPr>
          <a:xfrm>
            <a:off x="2422599" y="1195245"/>
            <a:ext cx="3881919" cy="908658"/>
            <a:chOff x="5866296" y="2355242"/>
            <a:chExt cx="3881919" cy="9086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604107-783E-4014-B93B-69998F52DBB2}"/>
                </a:ext>
              </a:extLst>
            </p:cNvPr>
            <p:cNvSpPr/>
            <p:nvPr/>
          </p:nvSpPr>
          <p:spPr>
            <a:xfrm>
              <a:off x="5866296" y="3111500"/>
              <a:ext cx="3325329" cy="152400"/>
            </a:xfrm>
            <a:prstGeom prst="rect">
              <a:avLst/>
            </a:prstGeom>
            <a:solidFill>
              <a:srgbClr val="FB6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F37B5E-2C83-4956-B1D6-160E04AC0B6A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43A74F2-0E07-42C8-8151-F38B814EC739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B66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3A0B0-AE4C-4B09-947D-8E9F569ECB8A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75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C01030D-0591-4E32-ADEF-27577C84DD93}"/>
              </a:ext>
            </a:extLst>
          </p:cNvPr>
          <p:cNvSpPr/>
          <p:nvPr/>
        </p:nvSpPr>
        <p:spPr>
          <a:xfrm>
            <a:off x="6210847" y="3032223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8D669C-41D2-4EF1-BD44-E7534D5919FF}"/>
              </a:ext>
            </a:extLst>
          </p:cNvPr>
          <p:cNvGrpSpPr/>
          <p:nvPr/>
        </p:nvGrpSpPr>
        <p:grpSpPr>
          <a:xfrm>
            <a:off x="798621" y="2275965"/>
            <a:ext cx="5550145" cy="908658"/>
            <a:chOff x="4552032" y="2355242"/>
            <a:chExt cx="5550145" cy="9086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6C6FF1-C716-4DFD-BD67-344D3E36C756}"/>
                </a:ext>
              </a:extLst>
            </p:cNvPr>
            <p:cNvSpPr/>
            <p:nvPr/>
          </p:nvSpPr>
          <p:spPr>
            <a:xfrm>
              <a:off x="4552032" y="3111500"/>
              <a:ext cx="5102512" cy="152400"/>
            </a:xfrm>
            <a:prstGeom prst="rect">
              <a:avLst/>
            </a:prstGeom>
            <a:solidFill>
              <a:srgbClr val="6F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A248667-953E-45C7-9FED-478BA07EB6D9}"/>
                </a:ext>
              </a:extLst>
            </p:cNvPr>
            <p:cNvGrpSpPr/>
            <p:nvPr/>
          </p:nvGrpSpPr>
          <p:grpSpPr>
            <a:xfrm>
              <a:off x="8988995" y="2355242"/>
              <a:ext cx="1113182" cy="690300"/>
              <a:chOff x="8988995" y="2355242"/>
              <a:chExt cx="1113182" cy="6903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1F04E8F-C200-4553-916E-7312A46E6251}"/>
                  </a:ext>
                </a:extLst>
              </p:cNvPr>
              <p:cNvSpPr/>
              <p:nvPr/>
            </p:nvSpPr>
            <p:spPr>
              <a:xfrm flipV="1">
                <a:off x="9121215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6FA4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FCEA3F-0546-4742-A7A7-2D9ED1A14D8E}"/>
                  </a:ext>
                </a:extLst>
              </p:cNvPr>
              <p:cNvSpPr txBox="1"/>
              <p:nvPr/>
            </p:nvSpPr>
            <p:spPr>
              <a:xfrm>
                <a:off x="8988995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100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B7500-3D38-43C8-822F-E1C1FC038806}"/>
              </a:ext>
            </a:extLst>
          </p:cNvPr>
          <p:cNvSpPr/>
          <p:nvPr/>
        </p:nvSpPr>
        <p:spPr>
          <a:xfrm>
            <a:off x="6210847" y="4112943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4F5251-92E8-46F3-A6FE-C2BAACD46D1E}"/>
              </a:ext>
            </a:extLst>
          </p:cNvPr>
          <p:cNvGrpSpPr/>
          <p:nvPr/>
        </p:nvGrpSpPr>
        <p:grpSpPr>
          <a:xfrm>
            <a:off x="2974806" y="3356685"/>
            <a:ext cx="3325328" cy="908658"/>
            <a:chOff x="6422887" y="2355242"/>
            <a:chExt cx="3325328" cy="9086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EB4241-AB46-4EBC-8674-545EEDA6C47B}"/>
                </a:ext>
              </a:extLst>
            </p:cNvPr>
            <p:cNvSpPr/>
            <p:nvPr/>
          </p:nvSpPr>
          <p:spPr>
            <a:xfrm>
              <a:off x="6422887" y="3111500"/>
              <a:ext cx="2768738" cy="152400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DC783D-0C64-42BC-A892-22DCDDCDEFE4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D474568-92B0-431D-A047-A0DA97911F3D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E530BE-4CC4-4FC2-8E56-056AD5D60627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52</a:t>
                </a: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6BA3220-71E1-42BA-A35D-1926D28CB741}"/>
              </a:ext>
            </a:extLst>
          </p:cNvPr>
          <p:cNvSpPr/>
          <p:nvPr/>
        </p:nvSpPr>
        <p:spPr>
          <a:xfrm>
            <a:off x="6210847" y="5193663"/>
            <a:ext cx="5016500" cy="1524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3B237-8B49-436C-B246-0B52AE9960E9}"/>
              </a:ext>
            </a:extLst>
          </p:cNvPr>
          <p:cNvGrpSpPr/>
          <p:nvPr/>
        </p:nvGrpSpPr>
        <p:grpSpPr>
          <a:xfrm>
            <a:off x="2007882" y="4469709"/>
            <a:ext cx="2650572" cy="876354"/>
            <a:chOff x="5455963" y="2387546"/>
            <a:chExt cx="2650572" cy="8763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17BC16-28EF-4AD7-884C-72BFF3B7C02D}"/>
                </a:ext>
              </a:extLst>
            </p:cNvPr>
            <p:cNvSpPr/>
            <p:nvPr/>
          </p:nvSpPr>
          <p:spPr>
            <a:xfrm>
              <a:off x="5455963" y="3111500"/>
              <a:ext cx="2161080" cy="152400"/>
            </a:xfrm>
            <a:prstGeom prst="rect">
              <a:avLst/>
            </a:prstGeom>
            <a:solidFill>
              <a:srgbClr val="7D9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8D0977-EF37-448D-8EFB-FBDD2696762E}"/>
                </a:ext>
              </a:extLst>
            </p:cNvPr>
            <p:cNvGrpSpPr/>
            <p:nvPr/>
          </p:nvGrpSpPr>
          <p:grpSpPr>
            <a:xfrm>
              <a:off x="6993353" y="2387546"/>
              <a:ext cx="1113182" cy="706344"/>
              <a:chOff x="6993353" y="2387546"/>
              <a:chExt cx="1113182" cy="706344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91F2C69-ED12-4626-9B63-07D08F8AD08E}"/>
                  </a:ext>
                </a:extLst>
              </p:cNvPr>
              <p:cNvSpPr/>
              <p:nvPr/>
            </p:nvSpPr>
            <p:spPr>
              <a:xfrm flipV="1">
                <a:off x="7114197" y="2403590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7D9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894B9C-9F43-42C6-92B2-2C4CE2FA3AEE}"/>
                  </a:ext>
                </a:extLst>
              </p:cNvPr>
              <p:cNvSpPr txBox="1"/>
              <p:nvPr/>
            </p:nvSpPr>
            <p:spPr>
              <a:xfrm>
                <a:off x="6993353" y="2387546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40</a:t>
                </a:r>
                <a:r>
                  <a:rPr lang="en-US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%</a:t>
                </a:r>
                <a:endPara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CA1212-4498-4235-BB2C-109130E434F1}"/>
              </a:ext>
            </a:extLst>
          </p:cNvPr>
          <p:cNvSpPr/>
          <p:nvPr/>
        </p:nvSpPr>
        <p:spPr>
          <a:xfrm>
            <a:off x="106361" y="1111744"/>
            <a:ext cx="6051190" cy="4924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26019E-F27B-4669-891D-E4C420F9FF96}"/>
              </a:ext>
            </a:extLst>
          </p:cNvPr>
          <p:cNvSpPr txBox="1"/>
          <p:nvPr/>
        </p:nvSpPr>
        <p:spPr>
          <a:xfrm>
            <a:off x="737776" y="1539618"/>
            <a:ext cx="486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Design </a:t>
            </a:r>
            <a:r>
              <a:rPr lang="en-US" sz="2400" b="1" dirty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interface for </a:t>
            </a:r>
            <a:r>
              <a:rPr lang="en-US" sz="24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Intelligent hardening </a:t>
            </a:r>
            <a:r>
              <a:rPr lang="en-US" sz="2400" b="1" dirty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and Implement hardening </a:t>
            </a:r>
            <a:r>
              <a:rPr lang="en-US" sz="2400" b="1" dirty="0" smtClean="0">
                <a:solidFill>
                  <a:srgbClr val="FB664F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function</a:t>
            </a:r>
            <a:endParaRPr lang="en-US" sz="2400" b="1" dirty="0">
              <a:solidFill>
                <a:srgbClr val="FB664F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1BF933-C831-429C-BC66-39A9F27A659D}"/>
              </a:ext>
            </a:extLst>
          </p:cNvPr>
          <p:cNvSpPr txBox="1"/>
          <p:nvPr/>
        </p:nvSpPr>
        <p:spPr>
          <a:xfrm>
            <a:off x="751028" y="2871056"/>
            <a:ext cx="3293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solidFill>
                  <a:srgbClr val="6FA4CA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Compliance audit</a:t>
            </a:r>
            <a:endParaRPr lang="en-US" sz="2400" b="1" dirty="0">
              <a:solidFill>
                <a:srgbClr val="6FA4CA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6FA4CA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7EBF27-16BC-47FA-9E3E-A343D38D62BB}"/>
              </a:ext>
            </a:extLst>
          </p:cNvPr>
          <p:cNvSpPr txBox="1"/>
          <p:nvPr/>
        </p:nvSpPr>
        <p:spPr>
          <a:xfrm>
            <a:off x="736560" y="3712135"/>
            <a:ext cx="5164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Implementation of Customizable Hardening functions/</a:t>
            </a:r>
            <a:r>
              <a:rPr lang="en-US" altLang="en-US" sz="2400" b="1" dirty="0">
                <a:solidFill>
                  <a:srgbClr val="7030A0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hardening scripts</a:t>
            </a:r>
            <a:r>
              <a:rPr lang="en-US" sz="2400" b="1" dirty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EBB6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and Interfaces</a:t>
            </a:r>
            <a:endParaRPr lang="en-US" sz="2400" b="1" dirty="0">
              <a:solidFill>
                <a:srgbClr val="FEBB6E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A37375-AA3D-4801-B347-F61D9EACCB80}"/>
              </a:ext>
            </a:extLst>
          </p:cNvPr>
          <p:cNvSpPr txBox="1"/>
          <p:nvPr/>
        </p:nvSpPr>
        <p:spPr>
          <a:xfrm>
            <a:off x="798621" y="5080685"/>
            <a:ext cx="329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D9A62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 Integration</a:t>
            </a:r>
            <a:endParaRPr lang="en-US" sz="2400" b="1" dirty="0">
              <a:solidFill>
                <a:srgbClr val="7D9A62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73795" y="481514"/>
            <a:ext cx="58206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Task </a:t>
            </a:r>
            <a:r>
              <a:rPr lang="en-US" altLang="en-US" sz="2000" b="1" dirty="0" smtClean="0"/>
              <a:t>| </a:t>
            </a:r>
            <a:r>
              <a:rPr lang="en-US" altLang="en-US" sz="2400" dirty="0"/>
              <a:t>R.M Budditha Rathnayake  IT16054400</a:t>
            </a:r>
            <a:endParaRPr lang="en-US" altLang="en-US" sz="20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1" t="31766" r="19312" b="31113"/>
          <a:stretch/>
        </p:blipFill>
        <p:spPr>
          <a:xfrm>
            <a:off x="9674942" y="6010549"/>
            <a:ext cx="2517058" cy="847451"/>
          </a:xfrm>
          <a:prstGeom prst="rect">
            <a:avLst/>
          </a:prstGeom>
          <a:solidFill>
            <a:schemeClr val="accent1"/>
          </a:solidFill>
          <a:effectLst>
            <a:reflection stA="0" endPos="65000" dist="50800" dir="5400000" sy="-100000" algn="bl" rotWithShape="0"/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05031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31094 -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0.43516 -0.0016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0.26549 -1.11111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3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34518 1.48148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5657850" y="5629275"/>
            <a:ext cx="6188075" cy="841375"/>
          </a:xfrm>
        </p:spPr>
        <p:txBody>
          <a:bodyPr anchor="t"/>
          <a:lstStyle/>
          <a:p>
            <a:pPr algn="r" eaLnBrk="1" hangingPunct="1"/>
            <a:r>
              <a:rPr lang="en-US" altLang="en-US" sz="4800" smtClean="0"/>
              <a:t>Thank You ! | HardnBot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122488"/>
            <a:ext cx="3730625" cy="473551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87588"/>
            <a:ext cx="3563938" cy="4570412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l="-49000" t="-21000" r="-24000" b="-1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2675" y="-4763"/>
            <a:ext cx="4241800" cy="2454276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6188" y="0"/>
            <a:ext cx="3914775" cy="2286000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blipFill dpi="0" rotWithShape="1">
            <a:blip r:embed="rId3"/>
            <a:srcRect/>
            <a:stretch>
              <a:fillRect l="-1000" t="-29000" b="-2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03838" y="615950"/>
            <a:ext cx="3181350" cy="318135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67350" y="781050"/>
            <a:ext cx="2852738" cy="28527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51888" y="-4763"/>
            <a:ext cx="3440112" cy="3786188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/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18575" y="-4763"/>
            <a:ext cx="3273425" cy="3619501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blipFill dpi="0" rotWithShape="1">
            <a:blip r:embed="rId4"/>
            <a:srcRect/>
            <a:stretch>
              <a:fillRect l="-10000" t="-24000" r="-30000" b="-1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5617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6889" r="16614" b="10434"/>
          <a:stretch>
            <a:fillRect/>
          </a:stretch>
        </p:blipFill>
        <p:spPr bwMode="auto">
          <a:xfrm>
            <a:off x="6032500" y="1304925"/>
            <a:ext cx="172402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7083</TotalTime>
  <Words>150</Words>
  <Application>Microsoft Office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Franklin Gothic Book</vt:lpstr>
      <vt:lpstr>Segoe UI</vt:lpstr>
      <vt:lpstr>Tahoma</vt:lpstr>
      <vt:lpstr>Times New Roman</vt:lpstr>
      <vt:lpstr>Tw Cen MT</vt:lpstr>
      <vt:lpstr>Custom Design</vt:lpstr>
      <vt:lpstr>1_Custom Design</vt:lpstr>
      <vt:lpstr>Office Theme</vt:lpstr>
      <vt:lpstr>1_Office Theme</vt:lpstr>
      <vt:lpstr>HardnBot  Intelligent Server Hardening Software</vt:lpstr>
      <vt:lpstr>HardnBot Solution Proposed in Brief</vt:lpstr>
      <vt:lpstr>PowerPoint Presentation</vt:lpstr>
      <vt:lpstr>PowerPoint Presentation</vt:lpstr>
      <vt:lpstr>PowerPoint Presentation</vt:lpstr>
      <vt:lpstr>PowerPoint Presentation</vt:lpstr>
      <vt:lpstr>Thank You ! | HardnBot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HardnBot :  Intelligent Server Hardening Software</dc:title>
  <dc:creator>Budditha Rathnayaka</dc:creator>
  <cp:lastModifiedBy>Budditha Rathnayake</cp:lastModifiedBy>
  <cp:revision>103</cp:revision>
  <dcterms:created xsi:type="dcterms:W3CDTF">2019-09-11T05:22:46Z</dcterms:created>
  <dcterms:modified xsi:type="dcterms:W3CDTF">2020-01-30T06:00:08Z</dcterms:modified>
</cp:coreProperties>
</file>