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A2D6A-A798-4D8F-882F-A077766AF0B2}" type="datetimeFigureOut">
              <a:rPr lang="en-US" smtClean="0"/>
              <a:t>6/17/2016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B5024-BE04-4674-A8F5-849D17466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3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5024-BE04-4674-A8F5-849D174669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5024-BE04-4674-A8F5-849D174669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43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5024-BE04-4674-A8F5-849D174669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74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5024-BE04-4674-A8F5-849D174669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45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5024-BE04-4674-A8F5-849D174669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84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5024-BE04-4674-A8F5-849D174669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28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5024-BE04-4674-A8F5-849D174669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27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5024-BE04-4674-A8F5-849D1746693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6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5024-BE04-4674-A8F5-849D1746693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2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5024-BE04-4674-A8F5-849D174669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9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5024-BE04-4674-A8F5-849D174669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1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5024-BE04-4674-A8F5-849D174669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87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5024-BE04-4674-A8F5-849D174669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1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5024-BE04-4674-A8F5-849D174669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1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5024-BE04-4674-A8F5-849D174669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83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5024-BE04-4674-A8F5-849D174669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4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B5024-BE04-4674-A8F5-849D174669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0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F821-1FF7-46C8-A230-A3B5B55E11A0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5E95-3E0A-4866-BCAC-86325B6A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2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F821-1FF7-46C8-A230-A3B5B55E11A0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5E95-3E0A-4866-BCAC-86325B6A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70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F821-1FF7-46C8-A230-A3B5B55E11A0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5E95-3E0A-4866-BCAC-86325B6A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69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F821-1FF7-46C8-A230-A3B5B55E11A0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5E95-3E0A-4866-BCAC-86325B6A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22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F821-1FF7-46C8-A230-A3B5B55E11A0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5E95-3E0A-4866-BCAC-86325B6A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1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F821-1FF7-46C8-A230-A3B5B55E11A0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5E95-3E0A-4866-BCAC-86325B6A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74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F821-1FF7-46C8-A230-A3B5B55E11A0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5E95-3E0A-4866-BCAC-86325B6A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F821-1FF7-46C8-A230-A3B5B55E11A0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5E95-3E0A-4866-BCAC-86325B6A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0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F821-1FF7-46C8-A230-A3B5B55E11A0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5E95-3E0A-4866-BCAC-86325B6A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51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F821-1FF7-46C8-A230-A3B5B55E11A0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5E95-3E0A-4866-BCAC-86325B6A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31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F821-1FF7-46C8-A230-A3B5B55E11A0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95E95-3E0A-4866-BCAC-86325B6A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27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F821-1FF7-46C8-A230-A3B5B55E11A0}" type="datetimeFigureOut">
              <a:rPr lang="en-GB" smtClean="0"/>
              <a:t>17/06/2016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95E95-3E0A-4866-BCAC-86325B6A7F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28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TF-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UTF-32" TargetMode="External"/><Relationship Id="rId4" Type="http://schemas.openxmlformats.org/officeDocument/2006/relationships/hyperlink" Target="https://en.wikipedia.org/wiki/UTF-16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C++ 11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Approved on 12</a:t>
            </a:r>
            <a:r>
              <a:rPr lang="en-US" baseline="30000" dirty="0" smtClean="0"/>
              <a:t>th</a:t>
            </a:r>
            <a:r>
              <a:rPr lang="en-US" dirty="0" smtClean="0"/>
              <a:t> August 2011, previously known as C++0x</a:t>
            </a:r>
          </a:p>
          <a:p>
            <a:r>
              <a:rPr lang="en-US" dirty="0" smtClean="0"/>
              <a:t>Compatible with previous standard C++98/C++03(TC)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Usability enhancements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Type inference</a:t>
            </a:r>
            <a:r>
              <a:rPr lang="en-US" b="1" dirty="0"/>
              <a:t>: Automatic Type Deduction and </a:t>
            </a:r>
            <a:r>
              <a:rPr lang="en-US" b="1" dirty="0" err="1"/>
              <a:t>decltype</a:t>
            </a:r>
            <a:endParaRPr lang="en-US" b="1" dirty="0" smtClean="0"/>
          </a:p>
          <a:p>
            <a:pPr marL="0" indent="0">
              <a:buNone/>
            </a:pPr>
            <a:r>
              <a:rPr lang="en-US" sz="1800" dirty="0"/>
              <a:t>C++11 lets you declare objects without specifying their types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auto x=0; //x has type </a:t>
            </a:r>
            <a:r>
              <a:rPr lang="en-US" sz="1800" dirty="0" err="1"/>
              <a:t>int</a:t>
            </a:r>
            <a:r>
              <a:rPr lang="en-US" sz="1800" dirty="0"/>
              <a:t> because 0 is </a:t>
            </a:r>
            <a:r>
              <a:rPr lang="en-US" sz="1800" dirty="0" err="1"/>
              <a:t>int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auto c='a'; //char</a:t>
            </a:r>
          </a:p>
          <a:p>
            <a:pPr marL="0" indent="0">
              <a:buNone/>
            </a:pPr>
            <a:r>
              <a:rPr lang="en-US" sz="1800" dirty="0"/>
              <a:t>auto d=0.5; //double</a:t>
            </a:r>
          </a:p>
          <a:p>
            <a:pPr marL="0" indent="0">
              <a:buNone/>
            </a:pPr>
            <a:r>
              <a:rPr lang="en-US" sz="1800" dirty="0"/>
              <a:t>auto </a:t>
            </a:r>
            <a:r>
              <a:rPr lang="en-US" sz="1800" dirty="0" err="1"/>
              <a:t>national_debt</a:t>
            </a:r>
            <a:r>
              <a:rPr lang="en-US" sz="1800" dirty="0"/>
              <a:t>=14400000000000LL;//long </a:t>
            </a:r>
            <a:r>
              <a:rPr lang="en-US" sz="1800" dirty="0" err="1" smtClean="0"/>
              <a:t>long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void </a:t>
            </a:r>
            <a:r>
              <a:rPr lang="en-US" sz="1800" dirty="0" err="1"/>
              <a:t>func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vector&lt;</a:t>
            </a:r>
            <a:r>
              <a:rPr lang="en-US" sz="1800" dirty="0" err="1"/>
              <a:t>int</a:t>
            </a:r>
            <a:r>
              <a:rPr lang="en-US" sz="1800" dirty="0"/>
              <a:t>&gt; &amp;vi)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vector&lt;</a:t>
            </a:r>
            <a:r>
              <a:rPr lang="en-US" sz="1800" dirty="0" err="1"/>
              <a:t>int</a:t>
            </a:r>
            <a:r>
              <a:rPr lang="en-US" sz="1800" dirty="0"/>
              <a:t>&gt;::</a:t>
            </a:r>
            <a:r>
              <a:rPr lang="en-US" sz="1800" dirty="0" err="1"/>
              <a:t>const_iterator</a:t>
            </a:r>
            <a:r>
              <a:rPr lang="en-US" sz="1800" dirty="0"/>
              <a:t> ci=</a:t>
            </a:r>
            <a:r>
              <a:rPr lang="en-US" sz="1800" dirty="0" err="1"/>
              <a:t>vi.begin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271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 inference: Automatic Type Deduction and </a:t>
            </a:r>
            <a:r>
              <a:rPr lang="en-US" b="1" dirty="0" err="1" smtClean="0"/>
              <a:t>decltype</a:t>
            </a:r>
            <a:r>
              <a:rPr lang="en-US" b="1" dirty="0" smtClean="0"/>
              <a:t>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Instead</a:t>
            </a:r>
            <a:r>
              <a:rPr lang="en-US" sz="1800" dirty="0"/>
              <a:t>, you can declare the iterator like this:</a:t>
            </a:r>
          </a:p>
          <a:p>
            <a:pPr marL="0" indent="0">
              <a:buNone/>
            </a:pPr>
            <a:r>
              <a:rPr lang="en-US" sz="1800" dirty="0" smtClean="0"/>
              <a:t>auto </a:t>
            </a:r>
            <a:r>
              <a:rPr lang="en-US" sz="1800" dirty="0"/>
              <a:t>ci=</a:t>
            </a:r>
            <a:r>
              <a:rPr lang="en-US" sz="1800" dirty="0" err="1"/>
              <a:t>vi.begin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The </a:t>
            </a:r>
            <a:r>
              <a:rPr lang="en-US" sz="1800" b="1" dirty="0"/>
              <a:t>old meaning of auto (object with automatic storage type) was removed from C++11 to avoid confusion</a:t>
            </a:r>
            <a:r>
              <a:rPr lang="en-US" sz="1800" b="1" dirty="0" smtClean="0"/>
              <a:t>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C++11 offers a similar mechanism for capturing the type of an object or an expression. The new operator </a:t>
            </a:r>
            <a:r>
              <a:rPr lang="en-US" sz="1800" dirty="0" err="1"/>
              <a:t>decltype</a:t>
            </a:r>
            <a:r>
              <a:rPr lang="en-US" sz="1800" dirty="0"/>
              <a:t> takes an expression and “returns” its type: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const</a:t>
            </a:r>
            <a:r>
              <a:rPr lang="en-US" sz="1800" dirty="0"/>
              <a:t> vector&lt;</a:t>
            </a:r>
            <a:r>
              <a:rPr lang="en-US" sz="1800" dirty="0" err="1"/>
              <a:t>int</a:t>
            </a:r>
            <a:r>
              <a:rPr lang="en-US" sz="1800" dirty="0"/>
              <a:t>&gt; vi;</a:t>
            </a:r>
          </a:p>
          <a:p>
            <a:pPr marL="0" indent="0">
              <a:buNone/>
            </a:pPr>
            <a:r>
              <a:rPr lang="en-US" sz="1800" dirty="0" err="1"/>
              <a:t>typedef</a:t>
            </a:r>
            <a:r>
              <a:rPr lang="en-US" sz="1800" dirty="0"/>
              <a:t> </a:t>
            </a:r>
            <a:r>
              <a:rPr lang="en-US" sz="1800" dirty="0" err="1"/>
              <a:t>decltype</a:t>
            </a:r>
            <a:r>
              <a:rPr lang="en-US" sz="1800" dirty="0"/>
              <a:t> (</a:t>
            </a:r>
            <a:r>
              <a:rPr lang="en-US" sz="1800" dirty="0" err="1"/>
              <a:t>vi.begin</a:t>
            </a:r>
            <a:r>
              <a:rPr lang="en-US" sz="1800" dirty="0"/>
              <a:t>()) CIT;</a:t>
            </a:r>
          </a:p>
          <a:p>
            <a:pPr marL="0" indent="0">
              <a:buNone/>
            </a:pPr>
            <a:r>
              <a:rPr lang="en-US" sz="1800" dirty="0"/>
              <a:t>CIT </a:t>
            </a:r>
            <a:r>
              <a:rPr lang="en-US" sz="1800" dirty="0" err="1"/>
              <a:t>another_const_iterator</a:t>
            </a:r>
            <a:r>
              <a:rPr lang="en-US" sz="1800" dirty="0"/>
              <a:t>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73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 inference: Automatic Type Deduction and </a:t>
            </a:r>
            <a:r>
              <a:rPr lang="en-US" b="1" dirty="0" err="1" smtClean="0"/>
              <a:t>decltype</a:t>
            </a:r>
            <a:r>
              <a:rPr lang="en-US" b="1" dirty="0" smtClean="0"/>
              <a:t>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Instead</a:t>
            </a:r>
            <a:r>
              <a:rPr lang="en-US" sz="1800" dirty="0"/>
              <a:t>, you can declare the iterator like this:</a:t>
            </a:r>
          </a:p>
          <a:p>
            <a:pPr marL="0" indent="0">
              <a:buNone/>
            </a:pPr>
            <a:r>
              <a:rPr lang="en-US" sz="1800" dirty="0" smtClean="0"/>
              <a:t>auto </a:t>
            </a:r>
            <a:r>
              <a:rPr lang="en-US" sz="1800" dirty="0"/>
              <a:t>ci=</a:t>
            </a:r>
            <a:r>
              <a:rPr lang="en-US" sz="1800" dirty="0" err="1"/>
              <a:t>vi.begin</a:t>
            </a:r>
            <a:r>
              <a:rPr lang="en-US" sz="1800" dirty="0" smtClean="0"/>
              <a:t>();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The </a:t>
            </a:r>
            <a:r>
              <a:rPr lang="en-US" sz="1800" b="1" dirty="0"/>
              <a:t>old meaning of auto (object with automatic storage type) was removed from C++11 to avoid confusion</a:t>
            </a:r>
            <a:r>
              <a:rPr lang="en-US" sz="1800" b="1" dirty="0" smtClean="0"/>
              <a:t>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C++11 offers a similar mechanism for capturing the type of an object or an expression. The new operator </a:t>
            </a:r>
            <a:r>
              <a:rPr lang="en-US" sz="1800" dirty="0" err="1"/>
              <a:t>decltype</a:t>
            </a:r>
            <a:r>
              <a:rPr lang="en-US" sz="1800" dirty="0"/>
              <a:t> takes an expression and “returns” its type: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const</a:t>
            </a:r>
            <a:r>
              <a:rPr lang="en-US" sz="1800" dirty="0"/>
              <a:t> vector&lt;</a:t>
            </a:r>
            <a:r>
              <a:rPr lang="en-US" sz="1800" dirty="0" err="1"/>
              <a:t>int</a:t>
            </a:r>
            <a:r>
              <a:rPr lang="en-US" sz="1800" dirty="0"/>
              <a:t>&gt; vi;</a:t>
            </a:r>
          </a:p>
          <a:p>
            <a:pPr marL="0" indent="0">
              <a:buNone/>
            </a:pPr>
            <a:r>
              <a:rPr lang="en-US" sz="1800" dirty="0" err="1"/>
              <a:t>typedef</a:t>
            </a:r>
            <a:r>
              <a:rPr lang="en-US" sz="1800" dirty="0"/>
              <a:t> </a:t>
            </a:r>
            <a:r>
              <a:rPr lang="en-US" sz="1800" dirty="0" err="1"/>
              <a:t>decltype</a:t>
            </a:r>
            <a:r>
              <a:rPr lang="en-US" sz="1800" dirty="0"/>
              <a:t> (</a:t>
            </a:r>
            <a:r>
              <a:rPr lang="en-US" sz="1800" dirty="0" err="1"/>
              <a:t>vi.begin</a:t>
            </a:r>
            <a:r>
              <a:rPr lang="en-US" sz="1800" dirty="0"/>
              <a:t>()) CIT;</a:t>
            </a:r>
          </a:p>
          <a:p>
            <a:pPr marL="0" indent="0">
              <a:buNone/>
            </a:pPr>
            <a:r>
              <a:rPr lang="en-US" sz="1800" dirty="0"/>
              <a:t>CIT </a:t>
            </a:r>
            <a:r>
              <a:rPr lang="en-US" sz="1800" dirty="0" err="1"/>
              <a:t>another_const_iterator</a:t>
            </a:r>
            <a:r>
              <a:rPr lang="en-US" sz="1800" dirty="0"/>
              <a:t>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126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Usability enhancements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Range-based for </a:t>
            </a:r>
            <a:r>
              <a:rPr lang="en-US" sz="1800" b="1" dirty="0" smtClean="0"/>
              <a:t>loop:</a:t>
            </a:r>
          </a:p>
          <a:p>
            <a:pPr marL="0" indent="0">
              <a:buNone/>
            </a:pPr>
            <a:r>
              <a:rPr lang="en-US" sz="1800" dirty="0"/>
              <a:t>C++11 extends the syntax of the for statement to allow for easy iteration over a range of elements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/>
              <a:t>my_array</a:t>
            </a:r>
            <a:r>
              <a:rPr lang="en-US" sz="1800" dirty="0"/>
              <a:t>[5] = {1, 2, 3, 4, 5};</a:t>
            </a:r>
          </a:p>
          <a:p>
            <a:pPr marL="0" indent="0">
              <a:buNone/>
            </a:pPr>
            <a:r>
              <a:rPr lang="en-US" sz="1800" dirty="0"/>
              <a:t>// double the value of each element in </a:t>
            </a:r>
            <a:r>
              <a:rPr lang="en-US" sz="1800" dirty="0" err="1"/>
              <a:t>my_array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 smtClean="0"/>
              <a:t>for </a:t>
            </a:r>
            <a:r>
              <a:rPr lang="en-US" sz="1800" dirty="0"/>
              <a:t>(auto &amp;x : </a:t>
            </a:r>
            <a:r>
              <a:rPr lang="en-US" sz="1800" dirty="0" err="1"/>
              <a:t>my_array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x *= 2;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This </a:t>
            </a:r>
            <a:r>
              <a:rPr lang="en-US" sz="1800" dirty="0"/>
              <a:t>form of for, called the “range-based for”, will iterate over each element in the list. It will work for C-style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arrays</a:t>
            </a:r>
            <a:r>
              <a:rPr lang="en-US" sz="1800" dirty="0"/>
              <a:t>, initializer lists, and any type that has begin() and end() functions defined for it that return iterators. All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standard library containers that have begin/end pairs will work with the range-based for statement.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Usability enhancements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b="1" dirty="0"/>
              <a:t>Lambda functions and expressions: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/>
              <a:t>C++11 provides the ability to create anonymous functions, called lambda functions. A lambda expression lets you define functions locally, at the place of the call.  These are defined as follows:</a:t>
            </a:r>
          </a:p>
          <a:p>
            <a:pPr marL="0" indent="0">
              <a:buNone/>
            </a:pPr>
            <a:r>
              <a:rPr lang="en-US" sz="1800" dirty="0"/>
              <a:t>[capture](parameters)-&gt;return-type {body}</a:t>
            </a:r>
          </a:p>
          <a:p>
            <a:pPr marL="0" indent="0">
              <a:buNone/>
            </a:pPr>
            <a:r>
              <a:rPr lang="en-US" sz="1800" dirty="0"/>
              <a:t>The [] construct inside a function call’s argument list indicates the beginning of a lambda expression. Let’s see a lambda example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char s[]="Hello World!";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int</a:t>
            </a:r>
            <a:r>
              <a:rPr lang="en-US" sz="1800" dirty="0"/>
              <a:t> Uppercase = 0; //modified by the lambda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for_each</a:t>
            </a:r>
            <a:r>
              <a:rPr lang="en-US" sz="1800" dirty="0"/>
              <a:t>(s, </a:t>
            </a:r>
            <a:r>
              <a:rPr lang="en-US" sz="1800" dirty="0" err="1"/>
              <a:t>s+sizeof</a:t>
            </a:r>
            <a:r>
              <a:rPr lang="en-US" sz="1800" dirty="0"/>
              <a:t>(s), [&amp;Uppercase] (char c) {</a:t>
            </a:r>
          </a:p>
          <a:p>
            <a:pPr marL="0" indent="0">
              <a:buNone/>
            </a:pPr>
            <a:r>
              <a:rPr lang="en-US" sz="1800" dirty="0"/>
              <a:t>    if (</a:t>
            </a:r>
            <a:r>
              <a:rPr lang="en-US" sz="1800" dirty="0" err="1"/>
              <a:t>isupper</a:t>
            </a:r>
            <a:r>
              <a:rPr lang="en-US" sz="1800" dirty="0"/>
              <a:t>(c))</a:t>
            </a:r>
          </a:p>
          <a:p>
            <a:pPr marL="0" indent="0">
              <a:buNone/>
            </a:pPr>
            <a:r>
              <a:rPr lang="en-US" sz="1800" dirty="0"/>
              <a:t>     Uppercase++;</a:t>
            </a:r>
          </a:p>
          <a:p>
            <a:pPr marL="0" indent="0">
              <a:buNone/>
            </a:pPr>
            <a:r>
              <a:rPr lang="en-US" sz="1800" dirty="0"/>
              <a:t>    });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cout</a:t>
            </a:r>
            <a:r>
              <a:rPr lang="en-US" sz="1800" dirty="0"/>
              <a:t>&lt;&lt; Uppercase&lt;&lt;" uppercase letters in: "&lt;&lt; s&lt;&lt;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b="1" dirty="0"/>
              <a:t>The ampersand in [&amp;Uppercase] means that the lambda body gets a reference to Uppercase so it can modify it. </a:t>
            </a:r>
            <a:endParaRPr lang="en-US" sz="1800" b="1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Usability enhancements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Object construction </a:t>
            </a:r>
            <a:r>
              <a:rPr lang="en-US" sz="1800" b="1" dirty="0" smtClean="0"/>
              <a:t>improvement:</a:t>
            </a:r>
          </a:p>
          <a:p>
            <a:pPr marL="0" indent="0">
              <a:buNone/>
            </a:pPr>
            <a:r>
              <a:rPr lang="en-US" sz="1800" dirty="0"/>
              <a:t>C++11 allows constructors to call other peer constructors (termed delegation). This allows constructors to utilize another constructor's behavior with a minimum of added code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SomeType</a:t>
            </a:r>
            <a:r>
              <a:rPr lang="en-US" sz="1800" dirty="0"/>
              <a:t> 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number;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public: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SomeType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new_number</a:t>
            </a:r>
            <a:r>
              <a:rPr lang="en-US" sz="1800" dirty="0"/>
              <a:t>) : number(</a:t>
            </a:r>
            <a:r>
              <a:rPr lang="en-US" sz="1800" dirty="0" err="1"/>
              <a:t>new_number</a:t>
            </a:r>
            <a:r>
              <a:rPr lang="en-US" sz="1800" dirty="0"/>
              <a:t>) {}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SomeType</a:t>
            </a:r>
            <a:r>
              <a:rPr lang="en-US" sz="1800" dirty="0"/>
              <a:t>() : </a:t>
            </a:r>
            <a:r>
              <a:rPr lang="en-US" sz="1800" dirty="0" err="1"/>
              <a:t>SomeType</a:t>
            </a:r>
            <a:r>
              <a:rPr lang="en-US" sz="1800" dirty="0"/>
              <a:t>(42) {}</a:t>
            </a:r>
          </a:p>
          <a:p>
            <a:pPr marL="0" indent="0">
              <a:buNone/>
            </a:pPr>
            <a:r>
              <a:rPr lang="en-US" sz="1800" dirty="0" smtClean="0"/>
              <a:t>};</a:t>
            </a:r>
          </a:p>
          <a:p>
            <a:pPr marL="0" indent="0">
              <a:buNone/>
            </a:pPr>
            <a:r>
              <a:rPr lang="en-US" sz="1800" dirty="0"/>
              <a:t>For member initialization, C++11 allows this syntax:</a:t>
            </a:r>
            <a:endParaRPr lang="en-US" sz="18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Usability enhancements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/>
              <a:t>Object construction </a:t>
            </a:r>
            <a:r>
              <a:rPr lang="en-US" sz="1800" b="1" dirty="0" smtClean="0"/>
              <a:t>improvement:</a:t>
            </a:r>
          </a:p>
          <a:p>
            <a:pPr marL="0" indent="0">
              <a:buNone/>
            </a:pPr>
            <a:r>
              <a:rPr lang="en-US" sz="1800" dirty="0"/>
              <a:t>For member initialization, C++11 allows this syntax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SomeClass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public: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SomeClass</a:t>
            </a:r>
            <a:r>
              <a:rPr lang="en-US" sz="1800" dirty="0"/>
              <a:t>() {}</a:t>
            </a:r>
          </a:p>
          <a:p>
            <a:pPr marL="0" indent="0">
              <a:buNone/>
            </a:pPr>
            <a:r>
              <a:rPr lang="en-US" sz="1800" dirty="0"/>
              <a:t>    explicit </a:t>
            </a:r>
            <a:r>
              <a:rPr lang="en-US" sz="1800" dirty="0" err="1"/>
              <a:t>SomeClass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new_value</a:t>
            </a:r>
            <a:r>
              <a:rPr lang="en-US" sz="1800" dirty="0"/>
              <a:t>) : value(</a:t>
            </a:r>
            <a:r>
              <a:rPr lang="en-US" sz="1800" dirty="0" err="1"/>
              <a:t>new_value</a:t>
            </a:r>
            <a:r>
              <a:rPr lang="en-US" sz="1800" dirty="0"/>
              <a:t>) {}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private: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value = 5;</a:t>
            </a:r>
          </a:p>
          <a:p>
            <a:pPr marL="0" indent="0">
              <a:buNone/>
            </a:pPr>
            <a:r>
              <a:rPr lang="en-US" sz="1800" dirty="0" smtClean="0"/>
              <a:t>};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C</a:t>
            </a:r>
            <a:r>
              <a:rPr lang="en-US" sz="1800" b="1" dirty="0"/>
              <a:t>++11 allows </a:t>
            </a:r>
            <a:r>
              <a:rPr lang="en-US" sz="1800" b="1" dirty="0" smtClean="0"/>
              <a:t>base </a:t>
            </a:r>
            <a:r>
              <a:rPr lang="en-US" sz="1800" b="1" dirty="0"/>
              <a:t>class constructors </a:t>
            </a:r>
            <a:r>
              <a:rPr lang="en-US" sz="1800" b="1" dirty="0" smtClean="0"/>
              <a:t>to be inherited (Details are skipped here).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0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Usability enhancements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b="1" dirty="0"/>
              <a:t>Explicit </a:t>
            </a:r>
            <a:r>
              <a:rPr lang="en-US" sz="1800" b="1" dirty="0" smtClean="0"/>
              <a:t>overrides:</a:t>
            </a:r>
          </a:p>
          <a:p>
            <a:pPr marL="0" indent="0">
              <a:buNone/>
            </a:pPr>
            <a:r>
              <a:rPr lang="en-US" sz="1800" dirty="0" err="1"/>
              <a:t>struct</a:t>
            </a:r>
            <a:r>
              <a:rPr lang="en-US" sz="1800" dirty="0"/>
              <a:t> Base {</a:t>
            </a:r>
          </a:p>
          <a:p>
            <a:pPr marL="0" indent="0">
              <a:buNone/>
            </a:pPr>
            <a:r>
              <a:rPr lang="en-US" sz="1800" dirty="0"/>
              <a:t>    virtual void </a:t>
            </a:r>
            <a:r>
              <a:rPr lang="en-US" sz="1800" dirty="0" err="1"/>
              <a:t>some_func</a:t>
            </a:r>
            <a:r>
              <a:rPr lang="en-US" sz="1800" dirty="0"/>
              <a:t>(float);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struct</a:t>
            </a:r>
            <a:r>
              <a:rPr lang="en-US" sz="1800" dirty="0"/>
              <a:t> Derived : Base {</a:t>
            </a:r>
          </a:p>
          <a:p>
            <a:pPr marL="0" indent="0">
              <a:buNone/>
            </a:pPr>
            <a:r>
              <a:rPr lang="en-US" sz="1800" dirty="0"/>
              <a:t>    virtual void </a:t>
            </a:r>
            <a:r>
              <a:rPr lang="en-US" sz="1800" dirty="0" err="1"/>
              <a:t>some_func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};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/>
              <a:t>struct</a:t>
            </a:r>
            <a:r>
              <a:rPr lang="en-US" sz="1800" dirty="0"/>
              <a:t> Base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smtClean="0"/>
              <a:t>explicit virtual </a:t>
            </a:r>
            <a:r>
              <a:rPr lang="en-US" sz="1800" dirty="0"/>
              <a:t>void </a:t>
            </a:r>
            <a:r>
              <a:rPr lang="en-US" sz="1800" dirty="0" err="1"/>
              <a:t>some_func</a:t>
            </a:r>
            <a:r>
              <a:rPr lang="en-US" sz="1800" dirty="0"/>
              <a:t>(float);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struct</a:t>
            </a:r>
            <a:r>
              <a:rPr lang="en-US" sz="1800" dirty="0"/>
              <a:t> Derived : Base {</a:t>
            </a:r>
          </a:p>
          <a:p>
            <a:pPr marL="0" indent="0">
              <a:buNone/>
            </a:pPr>
            <a:r>
              <a:rPr lang="en-US" sz="1800" dirty="0"/>
              <a:t>    virtual void </a:t>
            </a:r>
            <a:r>
              <a:rPr lang="en-US" sz="1800" dirty="0" err="1"/>
              <a:t>some_func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) override; // ill-formed - doesn't override a base class method</a:t>
            </a:r>
          </a:p>
          <a:p>
            <a:pPr marL="0" indent="0">
              <a:buNone/>
            </a:pPr>
            <a:r>
              <a:rPr lang="en-US" sz="1800" dirty="0"/>
              <a:t>};</a:t>
            </a:r>
            <a:endParaRPr lang="en-US" sz="18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Usability enhancements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b="1" dirty="0" smtClean="0"/>
              <a:t>final:</a:t>
            </a:r>
          </a:p>
          <a:p>
            <a:pPr marL="0" indent="0">
              <a:buNone/>
            </a:pPr>
            <a:r>
              <a:rPr lang="en-US" sz="2000" dirty="0" err="1"/>
              <a:t>struct</a:t>
            </a:r>
            <a:r>
              <a:rPr lang="en-US" sz="2000" dirty="0"/>
              <a:t> Base {</a:t>
            </a:r>
          </a:p>
          <a:p>
            <a:pPr marL="0" indent="0">
              <a:buNone/>
            </a:pPr>
            <a:r>
              <a:rPr lang="en-US" sz="2000" dirty="0"/>
              <a:t>    virtual void </a:t>
            </a:r>
            <a:r>
              <a:rPr lang="en-US" sz="2000" dirty="0" err="1"/>
              <a:t>some_func</a:t>
            </a:r>
            <a:r>
              <a:rPr lang="en-US" sz="2000" dirty="0"/>
              <a:t>(float);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struct</a:t>
            </a:r>
            <a:r>
              <a:rPr lang="en-US" sz="2000" dirty="0"/>
              <a:t> Derived : Base {</a:t>
            </a:r>
          </a:p>
          <a:p>
            <a:pPr marL="0" indent="0">
              <a:buNone/>
            </a:pPr>
            <a:r>
              <a:rPr lang="en-US" sz="2000" dirty="0"/>
              <a:t>    virtual void </a:t>
            </a:r>
            <a:r>
              <a:rPr lang="en-US" sz="2000" dirty="0" err="1"/>
              <a:t>some_func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struct</a:t>
            </a:r>
            <a:r>
              <a:rPr lang="en-US" sz="2000" dirty="0"/>
              <a:t> Base {</a:t>
            </a:r>
          </a:p>
          <a:p>
            <a:pPr marL="0" indent="0">
              <a:buNone/>
            </a:pPr>
            <a:r>
              <a:rPr lang="en-US" sz="2000" dirty="0"/>
              <a:t>    virtual void </a:t>
            </a:r>
            <a:r>
              <a:rPr lang="en-US" sz="2000" dirty="0" err="1"/>
              <a:t>some_func</a:t>
            </a:r>
            <a:r>
              <a:rPr lang="en-US" sz="2000" dirty="0"/>
              <a:t>(float);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struct</a:t>
            </a:r>
            <a:r>
              <a:rPr lang="en-US" sz="2000" dirty="0"/>
              <a:t> Derived : Base {</a:t>
            </a:r>
          </a:p>
          <a:p>
            <a:pPr marL="0" indent="0">
              <a:buNone/>
            </a:pPr>
            <a:r>
              <a:rPr lang="en-US" sz="2000" dirty="0"/>
              <a:t>    virtual void </a:t>
            </a:r>
            <a:r>
              <a:rPr lang="en-US" sz="2000" dirty="0" err="1"/>
              <a:t>some_func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) override; // ill-formed - doesn't override a base class method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endParaRPr lang="en-US" sz="2000" b="1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0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Usability enhancements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Null pointer constant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r>
              <a:rPr lang="en-US" sz="2200" baseline="-25000" dirty="0"/>
              <a:t>void foo(char *);</a:t>
            </a:r>
          </a:p>
          <a:p>
            <a:pPr marL="0" indent="0">
              <a:buNone/>
            </a:pPr>
            <a:r>
              <a:rPr lang="en-US" sz="2200" baseline="-25000" dirty="0"/>
              <a:t>void foo(</a:t>
            </a:r>
            <a:r>
              <a:rPr lang="en-US" sz="2200" baseline="-25000" dirty="0" err="1"/>
              <a:t>int</a:t>
            </a:r>
            <a:r>
              <a:rPr lang="en-US" sz="2200" baseline="-25000" dirty="0"/>
              <a:t>);</a:t>
            </a:r>
          </a:p>
          <a:p>
            <a:pPr marL="0" indent="0">
              <a:buNone/>
            </a:pPr>
            <a:r>
              <a:rPr lang="en-US" sz="2200" baseline="-25000" dirty="0"/>
              <a:t>foo(NULL); will call foo(</a:t>
            </a:r>
            <a:r>
              <a:rPr lang="en-US" sz="2200" baseline="-25000" dirty="0" err="1"/>
              <a:t>int</a:t>
            </a:r>
            <a:r>
              <a:rPr lang="en-US" sz="2200" baseline="-25000" dirty="0"/>
              <a:t>) or void foo(char *)?</a:t>
            </a:r>
          </a:p>
          <a:p>
            <a:pPr marL="0" indent="0">
              <a:buNone/>
            </a:pPr>
            <a:endParaRPr lang="en-US" sz="2200" baseline="-25000" dirty="0"/>
          </a:p>
          <a:p>
            <a:pPr marL="0" indent="0">
              <a:buNone/>
            </a:pPr>
            <a:r>
              <a:rPr lang="en-US" sz="2200" baseline="-25000" dirty="0"/>
              <a:t>C++11 corrects this by introducing a new keyword to serve as a distinguished null pointer constant: </a:t>
            </a:r>
            <a:r>
              <a:rPr lang="en-US" sz="2200" baseline="-25000" dirty="0" err="1"/>
              <a:t>nullptr</a:t>
            </a:r>
            <a:r>
              <a:rPr lang="en-US" sz="2200" baseline="-25000" dirty="0"/>
              <a:t>. It is of type </a:t>
            </a:r>
            <a:r>
              <a:rPr lang="en-US" sz="2200" baseline="-25000" dirty="0" err="1"/>
              <a:t>nullptr_t</a:t>
            </a:r>
            <a:r>
              <a:rPr lang="en-US" sz="2200" baseline="-25000" dirty="0"/>
              <a:t>, which is implicitly convertible and comparable to any pointer type or pointer-to-member type. It is not implicitly convertible or comparable to integral types, except for bool.</a:t>
            </a:r>
          </a:p>
          <a:p>
            <a:pPr marL="0" indent="0">
              <a:buNone/>
            </a:pPr>
            <a:r>
              <a:rPr lang="en-US" sz="2200" baseline="-25000" dirty="0"/>
              <a:t>For backwards compatibility reasons, 0 remains a valid null </a:t>
            </a:r>
            <a:r>
              <a:rPr lang="en-US" sz="2200" baseline="-25000" dirty="0" smtClean="0"/>
              <a:t>pointer </a:t>
            </a:r>
            <a:r>
              <a:rPr lang="en-US" sz="2200" baseline="-25000" dirty="0"/>
              <a:t>constant</a:t>
            </a:r>
            <a:r>
              <a:rPr lang="en-US" sz="2200" baseline="-25000" dirty="0" smtClean="0"/>
              <a:t>.</a:t>
            </a:r>
          </a:p>
          <a:p>
            <a:pPr marL="0" indent="0">
              <a:buNone/>
            </a:pPr>
            <a:r>
              <a:rPr lang="en-US" sz="2200" baseline="-25000" dirty="0" smtClean="0"/>
              <a:t>char </a:t>
            </a:r>
            <a:r>
              <a:rPr lang="en-US" sz="2200" baseline="-25000" dirty="0"/>
              <a:t>*pc = </a:t>
            </a:r>
            <a:r>
              <a:rPr lang="en-US" sz="2200" baseline="-25000" dirty="0" err="1"/>
              <a:t>nullptr</a:t>
            </a:r>
            <a:r>
              <a:rPr lang="en-US" sz="2200" baseline="-25000" dirty="0"/>
              <a:t>;     // OK</a:t>
            </a:r>
          </a:p>
          <a:p>
            <a:pPr marL="0" indent="0">
              <a:buNone/>
            </a:pPr>
            <a:r>
              <a:rPr lang="en-US" sz="2200" baseline="-25000" dirty="0" err="1"/>
              <a:t>int</a:t>
            </a:r>
            <a:r>
              <a:rPr lang="en-US" sz="2200" baseline="-25000" dirty="0"/>
              <a:t>  *pi = </a:t>
            </a:r>
            <a:r>
              <a:rPr lang="en-US" sz="2200" baseline="-25000" dirty="0" err="1"/>
              <a:t>nullptr</a:t>
            </a:r>
            <a:r>
              <a:rPr lang="en-US" sz="2200" baseline="-25000" dirty="0"/>
              <a:t>;     // OK</a:t>
            </a:r>
          </a:p>
          <a:p>
            <a:pPr marL="0" indent="0">
              <a:buNone/>
            </a:pPr>
            <a:r>
              <a:rPr lang="en-US" sz="2200" baseline="-25000" dirty="0"/>
              <a:t>bool   b = </a:t>
            </a:r>
            <a:r>
              <a:rPr lang="en-US" sz="2200" baseline="-25000" dirty="0" err="1"/>
              <a:t>nullptr</a:t>
            </a:r>
            <a:r>
              <a:rPr lang="en-US" sz="2200" baseline="-25000" dirty="0"/>
              <a:t>;     // OK. b is false.</a:t>
            </a:r>
          </a:p>
          <a:p>
            <a:pPr marL="0" indent="0">
              <a:buNone/>
            </a:pPr>
            <a:r>
              <a:rPr lang="en-US" sz="2200" baseline="-25000" dirty="0" err="1"/>
              <a:t>int</a:t>
            </a:r>
            <a:r>
              <a:rPr lang="en-US" sz="2200" baseline="-25000" dirty="0"/>
              <a:t>    </a:t>
            </a:r>
            <a:r>
              <a:rPr lang="en-US" sz="2200" baseline="-25000" dirty="0" err="1"/>
              <a:t>i</a:t>
            </a:r>
            <a:r>
              <a:rPr lang="en-US" sz="2200" baseline="-25000" dirty="0"/>
              <a:t> = </a:t>
            </a:r>
            <a:r>
              <a:rPr lang="en-US" sz="2200" baseline="-25000" dirty="0" err="1"/>
              <a:t>nullptr</a:t>
            </a:r>
            <a:r>
              <a:rPr lang="en-US" sz="2200" baseline="-25000" dirty="0"/>
              <a:t>;     // error</a:t>
            </a:r>
            <a:endParaRPr lang="en-US" sz="2200" baseline="-250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 in the Core language area</a:t>
            </a:r>
          </a:p>
          <a:p>
            <a:pPr lvl="1"/>
            <a:r>
              <a:rPr lang="en-US" dirty="0" smtClean="0"/>
              <a:t>multithreading support</a:t>
            </a:r>
          </a:p>
          <a:p>
            <a:pPr lvl="1"/>
            <a:r>
              <a:rPr lang="en-US" dirty="0" smtClean="0"/>
              <a:t>generic programming support</a:t>
            </a:r>
          </a:p>
          <a:p>
            <a:pPr lvl="1"/>
            <a:r>
              <a:rPr lang="en-US" dirty="0" smtClean="0"/>
              <a:t>uniform initialization</a:t>
            </a:r>
          </a:p>
          <a:p>
            <a:pPr lvl="1"/>
            <a:r>
              <a:rPr lang="en-US" dirty="0" smtClean="0"/>
              <a:t>performance</a:t>
            </a:r>
          </a:p>
          <a:p>
            <a:r>
              <a:rPr lang="en-US" dirty="0" smtClean="0"/>
              <a:t>Addition in the C++ Standard Library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Usability enhancements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Strongly typed </a:t>
            </a:r>
            <a:r>
              <a:rPr lang="en-US" sz="2400" b="1" dirty="0" smtClean="0"/>
              <a:t>enumerations:</a:t>
            </a:r>
          </a:p>
          <a:p>
            <a:pPr marL="0" indent="0">
              <a:buNone/>
            </a:pPr>
            <a:r>
              <a:rPr lang="en-US" sz="2200" baseline="-25000" dirty="0"/>
              <a:t>In C++03, enumerations are not type-safe. They are effectively integers, even when the enumeration types are distinct. This allows the comparison between two </a:t>
            </a:r>
            <a:r>
              <a:rPr lang="en-US" sz="2200" baseline="-25000" dirty="0" err="1"/>
              <a:t>enum</a:t>
            </a:r>
            <a:r>
              <a:rPr lang="en-US" sz="2200" baseline="-25000" dirty="0"/>
              <a:t> values of different enumeration types.</a:t>
            </a:r>
          </a:p>
          <a:p>
            <a:pPr marL="0" indent="0">
              <a:buNone/>
            </a:pPr>
            <a:r>
              <a:rPr lang="en-US" sz="2200" baseline="-25000" dirty="0"/>
              <a:t>Enumeration values are scoped to the enclosing scope. Thus, it is not possible for two separate enumerations to have matching member names</a:t>
            </a:r>
            <a:r>
              <a:rPr lang="en-US" sz="2200" baseline="-25000" dirty="0" smtClean="0"/>
              <a:t>.</a:t>
            </a:r>
          </a:p>
          <a:p>
            <a:pPr marL="0" indent="0">
              <a:buNone/>
            </a:pPr>
            <a:r>
              <a:rPr lang="en-US" sz="2200" baseline="-25000" dirty="0"/>
              <a:t>C++11 allows a special classification of enumeration that has none of these issues. This is expressed using the </a:t>
            </a:r>
            <a:r>
              <a:rPr lang="en-US" sz="2200" baseline="-25000" dirty="0" err="1"/>
              <a:t>enum</a:t>
            </a:r>
            <a:r>
              <a:rPr lang="en-US" sz="2200" baseline="-25000" dirty="0"/>
              <a:t> class </a:t>
            </a:r>
            <a:r>
              <a:rPr lang="en-US" sz="2200" baseline="-25000" dirty="0" smtClean="0"/>
              <a:t>/</a:t>
            </a:r>
            <a:r>
              <a:rPr lang="en-US" sz="2200" dirty="0" smtClean="0"/>
              <a:t> </a:t>
            </a:r>
            <a:r>
              <a:rPr lang="en-US" sz="2200" baseline="-25000" dirty="0" err="1" smtClean="0"/>
              <a:t>enum</a:t>
            </a:r>
            <a:r>
              <a:rPr lang="en-US" sz="2200" baseline="-25000" dirty="0" smtClean="0"/>
              <a:t> </a:t>
            </a:r>
            <a:r>
              <a:rPr lang="en-US" sz="2200" baseline="-25000" dirty="0" err="1" smtClean="0"/>
              <a:t>struct</a:t>
            </a:r>
            <a:r>
              <a:rPr lang="en-US" sz="2200" baseline="-25000" dirty="0" smtClean="0"/>
              <a:t>.</a:t>
            </a:r>
          </a:p>
          <a:p>
            <a:pPr marL="0" indent="0">
              <a:buNone/>
            </a:pPr>
            <a:r>
              <a:rPr lang="en-US" sz="2200" baseline="-25000" dirty="0" err="1"/>
              <a:t>enum</a:t>
            </a:r>
            <a:r>
              <a:rPr lang="en-US" sz="2200" baseline="-25000" dirty="0"/>
              <a:t> class Enumeration {</a:t>
            </a:r>
          </a:p>
          <a:p>
            <a:pPr marL="0" indent="0">
              <a:buNone/>
            </a:pPr>
            <a:r>
              <a:rPr lang="en-US" sz="2200" baseline="-25000" dirty="0"/>
              <a:t>    Val1,</a:t>
            </a:r>
          </a:p>
          <a:p>
            <a:pPr marL="0" indent="0">
              <a:buNone/>
            </a:pPr>
            <a:r>
              <a:rPr lang="en-US" sz="2200" baseline="-25000" dirty="0"/>
              <a:t>    Val2,</a:t>
            </a:r>
          </a:p>
          <a:p>
            <a:pPr marL="0" indent="0">
              <a:buNone/>
            </a:pPr>
            <a:r>
              <a:rPr lang="en-US" sz="2200" baseline="-25000" dirty="0"/>
              <a:t>    Val3 = 100,</a:t>
            </a:r>
          </a:p>
          <a:p>
            <a:pPr marL="0" indent="0">
              <a:buNone/>
            </a:pPr>
            <a:r>
              <a:rPr lang="en-US" sz="2200" baseline="-25000" dirty="0"/>
              <a:t>    Val4 // = 101</a:t>
            </a:r>
          </a:p>
          <a:p>
            <a:pPr marL="0" indent="0">
              <a:buNone/>
            </a:pPr>
            <a:r>
              <a:rPr lang="en-US" sz="2200" baseline="-25000" dirty="0"/>
              <a:t>};</a:t>
            </a:r>
          </a:p>
          <a:p>
            <a:pPr marL="0" indent="0">
              <a:buNone/>
            </a:pPr>
            <a:r>
              <a:rPr lang="en-US" sz="2200" baseline="-25000" dirty="0" smtClean="0"/>
              <a:t>This </a:t>
            </a:r>
            <a:r>
              <a:rPr lang="en-US" sz="2200" baseline="-25000" dirty="0"/>
              <a:t>enumeration is type-safe. </a:t>
            </a:r>
            <a:r>
              <a:rPr lang="en-US" sz="2200" baseline="-25000" dirty="0" err="1"/>
              <a:t>Enum</a:t>
            </a:r>
            <a:r>
              <a:rPr lang="en-US" sz="2200" baseline="-25000" dirty="0"/>
              <a:t> class values are not implicitly converted to integers. Thus, they cannot be compared to integers either (the expression Enumeration::Val4 == 101 gives a compile error).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5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Usability enhancements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Right angle </a:t>
            </a:r>
            <a:r>
              <a:rPr lang="en-US" sz="2400" b="1" dirty="0" smtClean="0"/>
              <a:t>bracket:</a:t>
            </a:r>
            <a:endParaRPr lang="en-US" sz="2400" b="1" dirty="0"/>
          </a:p>
          <a:p>
            <a:pPr marL="0" indent="0">
              <a:buNone/>
            </a:pPr>
            <a:r>
              <a:rPr lang="en-US" sz="3100" baseline="-25000" dirty="0"/>
              <a:t>C++03's parser defines “&gt;&gt;” as the right shift operator or stream extraction operator in all cases. However, with nested template declarations, there is a tendency for the programmer to neglect to place a space between the two right angle brackets, thus causing a compiler syntax error.</a:t>
            </a:r>
          </a:p>
          <a:p>
            <a:pPr marL="0" indent="0">
              <a:buNone/>
            </a:pPr>
            <a:endParaRPr lang="en-US" sz="3100" baseline="-25000" dirty="0"/>
          </a:p>
          <a:p>
            <a:pPr marL="0" indent="0">
              <a:buNone/>
            </a:pPr>
            <a:r>
              <a:rPr lang="en-US" sz="3100" baseline="-25000" dirty="0"/>
              <a:t>C++11 improves the specification of the parser so that multiple right angle brackets will be interpreted as closing the template argument list where it is reasonable</a:t>
            </a:r>
            <a:r>
              <a:rPr lang="en-US" sz="3100" baseline="-25000" dirty="0" smtClean="0"/>
              <a:t>.</a:t>
            </a:r>
            <a:endParaRPr lang="en-US" sz="3100" baseline="-25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Usability enhancements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/>
              <a:t>Explicit conversion </a:t>
            </a:r>
            <a:r>
              <a:rPr lang="en-US" sz="2400" b="1" dirty="0" smtClean="0"/>
              <a:t>operators:</a:t>
            </a:r>
            <a:endParaRPr lang="en-US" sz="24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The ‘explicit’ </a:t>
            </a:r>
            <a:r>
              <a:rPr lang="en-US" sz="2200" dirty="0"/>
              <a:t>keyword as a modifier on constructors to prevent single-argument constructors from being used as implicit type conversion operators. However, this does nothing for actual conversion operators. For example, a smart pointer class may have an operator bool() to allow it to act more like a primitive pointer: if it includes this conversion, it can be tested with if (</a:t>
            </a:r>
            <a:r>
              <a:rPr lang="en-US" sz="2200" dirty="0" err="1"/>
              <a:t>smart_ptr_variable</a:t>
            </a:r>
            <a:r>
              <a:rPr lang="en-US" sz="2200" dirty="0"/>
              <a:t>) (which would be true if the pointer was non-null and false otherwise). However, this allows other, unintended conversions as well. Because C++ bool is defined as an arithmetic type, it can be implicitly converted to integral or even floating-point types, which allows for mathematical operations that are not intended by the user.</a:t>
            </a:r>
          </a:p>
          <a:p>
            <a:pPr marL="0" indent="0">
              <a:buNone/>
            </a:pPr>
            <a:r>
              <a:rPr lang="en-US" sz="2200" dirty="0" smtClean="0"/>
              <a:t>In </a:t>
            </a:r>
            <a:r>
              <a:rPr lang="en-US" sz="2200" dirty="0"/>
              <a:t>C++11, the explicit keyword can now be applied to conversion operators. As with constructors, it prevents using those conversion functions in implicit conversions. However, language contexts that specifically need a </a:t>
            </a:r>
            <a:r>
              <a:rPr lang="en-US" sz="2200" dirty="0" err="1"/>
              <a:t>boolean</a:t>
            </a:r>
            <a:r>
              <a:rPr lang="en-US" sz="2200" dirty="0"/>
              <a:t> value (the conditions of if-statements and loops, and operands to the logical operators) count as explicit conversions and can thus use a bool conversion operator.</a:t>
            </a:r>
            <a:endParaRPr lang="en-US" sz="2200" baseline="-25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Usability enhancements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800" b="1" dirty="0"/>
              <a:t>Template aliases:</a:t>
            </a:r>
          </a:p>
          <a:p>
            <a:pPr marL="0" indent="0">
              <a:buNone/>
            </a:pPr>
            <a:r>
              <a:rPr lang="en-US" sz="8000" dirty="0"/>
              <a:t>In C++03, it is possible to define a </a:t>
            </a:r>
            <a:r>
              <a:rPr lang="en-US" sz="8000" dirty="0" err="1"/>
              <a:t>typedef</a:t>
            </a:r>
            <a:r>
              <a:rPr lang="en-US" sz="8000" dirty="0"/>
              <a:t> only as a synonym for another type. But it is not possible to create a </a:t>
            </a:r>
            <a:r>
              <a:rPr lang="en-US" sz="8000" dirty="0" err="1"/>
              <a:t>typedef</a:t>
            </a:r>
            <a:r>
              <a:rPr lang="en-US" sz="8000" dirty="0"/>
              <a:t> template. For example:</a:t>
            </a:r>
          </a:p>
          <a:p>
            <a:pPr marL="0" indent="0">
              <a:buNone/>
            </a:pPr>
            <a:r>
              <a:rPr lang="en-US" sz="8000" dirty="0"/>
              <a:t>template &lt;</a:t>
            </a:r>
            <a:r>
              <a:rPr lang="en-US" sz="8000" dirty="0" err="1"/>
              <a:t>typename</a:t>
            </a:r>
            <a:r>
              <a:rPr lang="en-US" sz="8000" dirty="0"/>
              <a:t> First, </a:t>
            </a:r>
            <a:r>
              <a:rPr lang="en-US" sz="8000" dirty="0" err="1"/>
              <a:t>typename</a:t>
            </a:r>
            <a:r>
              <a:rPr lang="en-US" sz="8000" dirty="0"/>
              <a:t> Second, </a:t>
            </a:r>
            <a:r>
              <a:rPr lang="en-US" sz="8000" dirty="0" err="1"/>
              <a:t>int</a:t>
            </a:r>
            <a:r>
              <a:rPr lang="en-US" sz="8000" dirty="0"/>
              <a:t> Third&gt;</a:t>
            </a:r>
          </a:p>
          <a:p>
            <a:pPr marL="0" indent="0">
              <a:buNone/>
            </a:pPr>
            <a:r>
              <a:rPr lang="en-US" sz="8000" dirty="0"/>
              <a:t>class </a:t>
            </a:r>
            <a:r>
              <a:rPr lang="en-US" sz="8000" dirty="0" err="1"/>
              <a:t>SomeType</a:t>
            </a:r>
            <a:r>
              <a:rPr lang="en-US" sz="8000" dirty="0"/>
              <a:t>;</a:t>
            </a:r>
          </a:p>
          <a:p>
            <a:pPr marL="0" indent="0">
              <a:buNone/>
            </a:pPr>
            <a:r>
              <a:rPr lang="en-US" sz="8000" dirty="0"/>
              <a:t>template &lt;</a:t>
            </a:r>
            <a:r>
              <a:rPr lang="en-US" sz="8000" dirty="0" err="1"/>
              <a:t>typename</a:t>
            </a:r>
            <a:r>
              <a:rPr lang="en-US" sz="8000" dirty="0"/>
              <a:t> Second&gt;</a:t>
            </a:r>
          </a:p>
          <a:p>
            <a:pPr marL="0" indent="0">
              <a:buNone/>
            </a:pPr>
            <a:r>
              <a:rPr lang="en-US" sz="8000" dirty="0" err="1"/>
              <a:t>typedef</a:t>
            </a:r>
            <a:r>
              <a:rPr lang="en-US" sz="8000" dirty="0"/>
              <a:t> </a:t>
            </a:r>
            <a:r>
              <a:rPr lang="en-US" sz="8000" dirty="0" err="1"/>
              <a:t>SomeType</a:t>
            </a:r>
            <a:r>
              <a:rPr lang="en-US" sz="8000" dirty="0"/>
              <a:t>&lt;</a:t>
            </a:r>
            <a:r>
              <a:rPr lang="en-US" sz="8000" dirty="0" err="1"/>
              <a:t>OtherType</a:t>
            </a:r>
            <a:r>
              <a:rPr lang="en-US" sz="8000" dirty="0"/>
              <a:t>, Second, 5&gt; </a:t>
            </a:r>
            <a:r>
              <a:rPr lang="en-US" sz="8000" dirty="0" err="1"/>
              <a:t>TypedefName</a:t>
            </a:r>
            <a:r>
              <a:rPr lang="en-US" sz="8000" dirty="0"/>
              <a:t>; // Illegal in C++03 This will not compile.</a:t>
            </a:r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/>
              <a:t>C++11 adds this ability with this syntax:</a:t>
            </a:r>
          </a:p>
          <a:p>
            <a:pPr marL="0" indent="0">
              <a:buNone/>
            </a:pPr>
            <a:r>
              <a:rPr lang="en-US" sz="8000" dirty="0"/>
              <a:t>using </a:t>
            </a:r>
            <a:r>
              <a:rPr lang="en-US" sz="8000" dirty="0" err="1"/>
              <a:t>TypedefName</a:t>
            </a:r>
            <a:r>
              <a:rPr lang="en-US" sz="8000" dirty="0"/>
              <a:t> = </a:t>
            </a:r>
            <a:r>
              <a:rPr lang="en-US" sz="8000" dirty="0" err="1"/>
              <a:t>SomeType</a:t>
            </a:r>
            <a:r>
              <a:rPr lang="en-US" sz="8000" dirty="0"/>
              <a:t>&lt;</a:t>
            </a:r>
            <a:r>
              <a:rPr lang="en-US" sz="8000" dirty="0" err="1"/>
              <a:t>OtherType</a:t>
            </a:r>
            <a:r>
              <a:rPr lang="en-US" sz="8000" dirty="0"/>
              <a:t>, Second, 5&gt;;</a:t>
            </a:r>
          </a:p>
          <a:p>
            <a:pPr marL="0" indent="0">
              <a:buNone/>
            </a:pPr>
            <a:r>
              <a:rPr lang="en-US" sz="8000" dirty="0"/>
              <a:t>The using syntax can be also used as type aliasing in C++11:</a:t>
            </a:r>
          </a:p>
          <a:p>
            <a:pPr marL="0" indent="0">
              <a:buNone/>
            </a:pPr>
            <a:r>
              <a:rPr lang="en-US" sz="8000" dirty="0" err="1"/>
              <a:t>typedef</a:t>
            </a:r>
            <a:r>
              <a:rPr lang="en-US" sz="8000" dirty="0"/>
              <a:t> void (*</a:t>
            </a:r>
            <a:r>
              <a:rPr lang="en-US" sz="8000" dirty="0" err="1"/>
              <a:t>FunctionType</a:t>
            </a:r>
            <a:r>
              <a:rPr lang="en-US" sz="8000" dirty="0"/>
              <a:t>)(double);       // Old style</a:t>
            </a:r>
          </a:p>
          <a:p>
            <a:pPr marL="0" indent="0">
              <a:buNone/>
            </a:pPr>
            <a:r>
              <a:rPr lang="en-US" sz="8000" dirty="0"/>
              <a:t>using </a:t>
            </a:r>
            <a:r>
              <a:rPr lang="en-US" sz="8000" dirty="0" err="1"/>
              <a:t>FunctionType</a:t>
            </a:r>
            <a:r>
              <a:rPr lang="en-US" sz="8000" dirty="0"/>
              <a:t> = void (*)(double); // New introduced syntax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50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language functionality </a:t>
            </a:r>
            <a:r>
              <a:rPr lang="en-US" b="1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templates can take variable numbers of template parameters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C++11 supports three Unicode encodings: </a:t>
            </a:r>
            <a:r>
              <a:rPr lang="en-US" sz="1800" dirty="0">
                <a:hlinkClick r:id="rId3" tooltip="UTF-8"/>
              </a:rPr>
              <a:t>UTF-8</a:t>
            </a:r>
            <a:r>
              <a:rPr lang="en-US" sz="1800" dirty="0"/>
              <a:t>, </a:t>
            </a:r>
            <a:r>
              <a:rPr lang="en-US" sz="1800" dirty="0">
                <a:hlinkClick r:id="rId4" tooltip="UTF-16"/>
              </a:rPr>
              <a:t>UTF-16</a:t>
            </a:r>
            <a:r>
              <a:rPr lang="en-US" sz="1800" dirty="0"/>
              <a:t>, and </a:t>
            </a:r>
            <a:r>
              <a:rPr lang="en-US" sz="1800" dirty="0">
                <a:hlinkClick r:id="rId5" tooltip="UTF-32"/>
              </a:rPr>
              <a:t>UTF-32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Type long </a:t>
            </a:r>
            <a:r>
              <a:rPr lang="en-US" sz="1800" dirty="0" err="1"/>
              <a:t>long</a:t>
            </a:r>
            <a:r>
              <a:rPr lang="en-US" sz="1800" dirty="0"/>
              <a:t> </a:t>
            </a:r>
            <a:r>
              <a:rPr lang="en-US" sz="1800" dirty="0" err="1" smtClean="0"/>
              <a:t>int</a:t>
            </a:r>
            <a:r>
              <a:rPr lang="en-US" sz="1800" dirty="0"/>
              <a:t>: have no fewer than 64 bits</a:t>
            </a:r>
            <a:r>
              <a:rPr lang="en-US" sz="1800" dirty="0" smtClean="0"/>
              <a:t>.</a:t>
            </a:r>
          </a:p>
          <a:p>
            <a:r>
              <a:rPr lang="en-US" sz="1800" b="1" dirty="0"/>
              <a:t>Static </a:t>
            </a:r>
            <a:r>
              <a:rPr lang="en-US" sz="1800" b="1" dirty="0" smtClean="0"/>
              <a:t>assertions : </a:t>
            </a:r>
            <a:r>
              <a:rPr lang="en-US" sz="1800" dirty="0"/>
              <a:t>new way to test assertions at </a:t>
            </a:r>
            <a:r>
              <a:rPr lang="en-US" sz="1800" dirty="0" smtClean="0"/>
              <a:t>compile-time</a:t>
            </a:r>
          </a:p>
          <a:p>
            <a:r>
              <a:rPr lang="en-US" sz="1800" b="1" dirty="0"/>
              <a:t>Allow </a:t>
            </a:r>
            <a:r>
              <a:rPr lang="en-US" sz="1800" b="1" dirty="0" err="1"/>
              <a:t>sizeof</a:t>
            </a:r>
            <a:r>
              <a:rPr lang="en-US" sz="1800" b="1" dirty="0"/>
              <a:t> to work on members of classes: </a:t>
            </a:r>
            <a:r>
              <a:rPr lang="en-US" sz="1800" b="1" dirty="0" err="1"/>
              <a:t>struct</a:t>
            </a:r>
            <a:r>
              <a:rPr lang="en-US" sz="1800" b="1" dirty="0"/>
              <a:t> </a:t>
            </a:r>
            <a:r>
              <a:rPr lang="en-US" sz="1800" b="1" dirty="0" err="1"/>
              <a:t>SomeType</a:t>
            </a:r>
            <a:r>
              <a:rPr lang="en-US" sz="1800" b="1" dirty="0"/>
              <a:t> { </a:t>
            </a:r>
            <a:r>
              <a:rPr lang="en-US" sz="1800" b="1" dirty="0" err="1"/>
              <a:t>OtherType</a:t>
            </a:r>
            <a:r>
              <a:rPr lang="en-US" sz="1800" b="1" dirty="0"/>
              <a:t> member; };</a:t>
            </a:r>
            <a:r>
              <a:rPr lang="en-US" sz="1800" b="1" dirty="0" err="1"/>
              <a:t>sizeof</a:t>
            </a:r>
            <a:r>
              <a:rPr lang="en-US" sz="1800" b="1" dirty="0"/>
              <a:t>(</a:t>
            </a:r>
            <a:r>
              <a:rPr lang="en-US" sz="1800" b="1" dirty="0" err="1"/>
              <a:t>SomeType</a:t>
            </a:r>
            <a:r>
              <a:rPr lang="en-US" sz="1800" b="1" dirty="0"/>
              <a:t>::member);</a:t>
            </a:r>
          </a:p>
          <a:p>
            <a:endParaRPr lang="en-US" sz="1800" dirty="0" smtClean="0"/>
          </a:p>
          <a:p>
            <a:endParaRPr lang="en-US" sz="1800" b="1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GCC 4.8.1 is the first feature-complete implementation </a:t>
            </a:r>
          </a:p>
          <a:p>
            <a:r>
              <a:rPr lang="en-US" dirty="0" smtClean="0"/>
              <a:t>GCC 4.7 minimal and experimental features</a:t>
            </a:r>
          </a:p>
          <a:p>
            <a:r>
              <a:rPr lang="en-US" dirty="0" smtClean="0"/>
              <a:t>Clang 3.0/3.1/3.4/3.7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Extensions to the C++ core language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runtime performance</a:t>
            </a:r>
          </a:p>
          <a:p>
            <a:pPr lvl="1"/>
            <a:r>
              <a:rPr lang="en-US" b="1" dirty="0" err="1" smtClean="0"/>
              <a:t>Rvalue</a:t>
            </a:r>
            <a:r>
              <a:rPr lang="en-US" b="1" dirty="0" smtClean="0"/>
              <a:t> references and move constructors</a:t>
            </a:r>
            <a:endParaRPr lang="en-US" b="1" dirty="0"/>
          </a:p>
          <a:p>
            <a:pPr marL="457200" lvl="1" indent="0">
              <a:buNone/>
            </a:pPr>
            <a:endParaRPr lang="en-US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86523" y="3184264"/>
            <a:ext cx="34747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naiveswap</a:t>
            </a:r>
            <a:r>
              <a:rPr lang="en-US" dirty="0" smtClean="0"/>
              <a:t>(string &amp;a, string &amp; b)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string temp = a;</a:t>
            </a:r>
          </a:p>
          <a:p>
            <a:r>
              <a:rPr lang="en-US" dirty="0" smtClean="0"/>
              <a:t> a=b;</a:t>
            </a:r>
          </a:p>
          <a:p>
            <a:r>
              <a:rPr lang="en-US" dirty="0" smtClean="0"/>
              <a:t> b=temp;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00339" y="3184264"/>
            <a:ext cx="52604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moveswapstr</a:t>
            </a:r>
            <a:r>
              <a:rPr lang="en-US" dirty="0" smtClean="0"/>
              <a:t>(string&amp; empty, string &amp; filled)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//pseudo code, but you get the idea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sz</a:t>
            </a:r>
            <a:r>
              <a:rPr lang="en-US" dirty="0" smtClean="0"/>
              <a:t>=</a:t>
            </a:r>
            <a:r>
              <a:rPr lang="en-US" dirty="0" err="1" smtClean="0"/>
              <a:t>empty.size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const</a:t>
            </a:r>
            <a:r>
              <a:rPr lang="en-US" dirty="0" smtClean="0"/>
              <a:t> char *p= </a:t>
            </a:r>
            <a:r>
              <a:rPr lang="en-US" dirty="0" err="1" smtClean="0"/>
              <a:t>empty.data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//move </a:t>
            </a:r>
            <a:r>
              <a:rPr lang="en-US" dirty="0" err="1" smtClean="0"/>
              <a:t>filled's</a:t>
            </a:r>
            <a:r>
              <a:rPr lang="en-US" dirty="0" smtClean="0"/>
              <a:t> resources to empty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empty.setsize</a:t>
            </a:r>
            <a:r>
              <a:rPr lang="en-US" dirty="0" smtClean="0"/>
              <a:t>(</a:t>
            </a:r>
            <a:r>
              <a:rPr lang="en-US" dirty="0" err="1" smtClean="0"/>
              <a:t>filled.size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empty.setdata</a:t>
            </a:r>
            <a:r>
              <a:rPr lang="en-US" dirty="0" smtClean="0"/>
              <a:t>(</a:t>
            </a:r>
            <a:r>
              <a:rPr lang="en-US" dirty="0" err="1" smtClean="0"/>
              <a:t>filled.data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//filled becomes empty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filled.setsize</a:t>
            </a:r>
            <a:r>
              <a:rPr lang="en-US" dirty="0" smtClean="0"/>
              <a:t>(</a:t>
            </a:r>
            <a:r>
              <a:rPr lang="en-US" dirty="0" err="1" smtClean="0"/>
              <a:t>sz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filled.setdata</a:t>
            </a:r>
            <a:r>
              <a:rPr lang="en-US" dirty="0" smtClean="0"/>
              <a:t>(p);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13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move constructors contd.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114920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intends to support moving, can declare a move constructor and a move assignment operator like this: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A52A2A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/>
              <a:t>class Movable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/>
              <a:t>{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/>
              <a:t>Movable (Movable&amp;&amp;); //move constructor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/>
              <a:t>Movable&amp;&amp; operator=(Movable&amp;&amp;); //move assignment operator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/>
              <a:t>};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 smtClean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/>
              <a:t>The C++11 Standard Library uses move semantics extensively.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/>
              <a:t>Many algorithms and containers are now move-optimized</a:t>
            </a:r>
            <a:endParaRPr lang="en-US" altLang="en-US" sz="1800" dirty="0"/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842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constexpr</a:t>
            </a:r>
            <a:r>
              <a:rPr lang="en-US" b="1" dirty="0" smtClean="0"/>
              <a:t> – constant expressions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882395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/>
              <a:t>Constant expressions are optimization opportunities for compilers, and compilers frequently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/>
              <a:t>execute them at compile time and hardcode the results in the program.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get_five</a:t>
            </a:r>
            <a:r>
              <a:rPr lang="en-US" altLang="en-US" sz="1800" dirty="0" smtClean="0"/>
              <a:t>() {return 5;}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some_value</a:t>
            </a:r>
            <a:r>
              <a:rPr lang="en-US" altLang="en-US" sz="1800" dirty="0" smtClean="0"/>
              <a:t>[</a:t>
            </a:r>
            <a:r>
              <a:rPr lang="en-US" altLang="en-US" sz="1800" dirty="0" err="1" smtClean="0"/>
              <a:t>get_five</a:t>
            </a:r>
            <a:r>
              <a:rPr lang="en-US" altLang="en-US" sz="1800" dirty="0" smtClean="0"/>
              <a:t>() + 7]; // Create an array of 12 integers. Ill-formed C++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 smtClean="0"/>
              <a:t>constexpr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get_five</a:t>
            </a:r>
            <a:r>
              <a:rPr lang="en-US" altLang="en-US" sz="1800" dirty="0" smtClean="0"/>
              <a:t>() {return 5;}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some_value</a:t>
            </a:r>
            <a:r>
              <a:rPr lang="en-US" altLang="en-US" sz="1800" dirty="0" smtClean="0"/>
              <a:t>[</a:t>
            </a:r>
            <a:r>
              <a:rPr lang="en-US" altLang="en-US" sz="1800" dirty="0" err="1" smtClean="0"/>
              <a:t>get_five</a:t>
            </a:r>
            <a:r>
              <a:rPr lang="en-US" altLang="en-US" sz="1800" dirty="0" smtClean="0"/>
              <a:t>() + 7]; // Create an array of 12 integers. Legal C++11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294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build-time performance enhancements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8309262" cy="3361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 smtClean="0"/>
              <a:t>Extern template</a:t>
            </a:r>
          </a:p>
          <a:p>
            <a:pPr marL="0" indent="0">
              <a:buNone/>
            </a:pPr>
            <a:r>
              <a:rPr lang="en-US" sz="1800" dirty="0" smtClean="0"/>
              <a:t>template class </a:t>
            </a:r>
            <a:r>
              <a:rPr lang="en-US" sz="1800" dirty="0" err="1" smtClean="0"/>
              <a:t>std</a:t>
            </a:r>
            <a:r>
              <a:rPr lang="en-US" sz="1800" dirty="0" smtClean="0"/>
              <a:t>::vector&lt;</a:t>
            </a:r>
            <a:r>
              <a:rPr lang="en-US" sz="1800" dirty="0" err="1" smtClean="0"/>
              <a:t>MyClass</a:t>
            </a:r>
            <a:r>
              <a:rPr lang="en-US" sz="1800" dirty="0" smtClean="0"/>
              <a:t>&gt;;</a:t>
            </a:r>
          </a:p>
          <a:p>
            <a:pPr marL="0" indent="0">
              <a:buNone/>
            </a:pPr>
            <a:r>
              <a:rPr lang="en-US" sz="1800" dirty="0" smtClean="0"/>
              <a:t>C++03 has the above syntax to oblige the compiler to instantiate a template.</a:t>
            </a:r>
          </a:p>
          <a:p>
            <a:pPr marL="0" indent="0">
              <a:buNone/>
            </a:pPr>
            <a:r>
              <a:rPr lang="en-US" sz="1800" dirty="0" smtClean="0"/>
              <a:t>If the template is instantiated with the same types in many translation units, </a:t>
            </a:r>
          </a:p>
          <a:p>
            <a:pPr marL="0" indent="0">
              <a:buNone/>
            </a:pPr>
            <a:r>
              <a:rPr lang="en-US" sz="1800" dirty="0" smtClean="0"/>
              <a:t>this can dramatically increase compile times. There is no way to prevent this in C++03.</a:t>
            </a:r>
          </a:p>
          <a:p>
            <a:pPr marL="0" indent="0">
              <a:buNone/>
            </a:pPr>
            <a:r>
              <a:rPr lang="en-US" sz="1800" dirty="0" smtClean="0"/>
              <a:t>C++11 introduced extern template declarations, analogous to extern data declarations.</a:t>
            </a:r>
          </a:p>
          <a:p>
            <a:pPr marL="0" indent="0">
              <a:buNone/>
            </a:pPr>
            <a:r>
              <a:rPr lang="en-US" sz="1800" dirty="0" smtClean="0"/>
              <a:t>C++11 now provides this syntax:</a:t>
            </a:r>
          </a:p>
          <a:p>
            <a:pPr marL="0" indent="0">
              <a:buNone/>
            </a:pPr>
            <a:r>
              <a:rPr lang="en-US" sz="1800" b="1" u="sng" dirty="0" smtClean="0"/>
              <a:t>extern </a:t>
            </a:r>
            <a:r>
              <a:rPr lang="en-US" sz="1800" dirty="0" smtClean="0"/>
              <a:t>template class </a:t>
            </a:r>
            <a:r>
              <a:rPr lang="en-US" sz="1800" dirty="0" err="1" smtClean="0"/>
              <a:t>std</a:t>
            </a:r>
            <a:r>
              <a:rPr lang="en-US" sz="1800" dirty="0" smtClean="0"/>
              <a:t>::vector&lt;</a:t>
            </a:r>
            <a:r>
              <a:rPr lang="en-US" sz="1800" dirty="0" err="1" smtClean="0"/>
              <a:t>MyClass</a:t>
            </a:r>
            <a:r>
              <a:rPr lang="en-US" sz="1800" dirty="0" smtClean="0"/>
              <a:t>&gt;;</a:t>
            </a:r>
          </a:p>
          <a:p>
            <a:pPr marL="0" indent="0">
              <a:buNone/>
            </a:pPr>
            <a:r>
              <a:rPr lang="en-US" sz="1800" dirty="0" smtClean="0"/>
              <a:t>which tells the compiler </a:t>
            </a:r>
            <a:r>
              <a:rPr lang="en-US" sz="1800" i="1" dirty="0" smtClean="0"/>
              <a:t>not</a:t>
            </a:r>
            <a:r>
              <a:rPr lang="en-US" sz="1800" dirty="0" smtClean="0"/>
              <a:t> to instantiate the template in this translation unit.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614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Core language usability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8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Initializer lists</a:t>
            </a:r>
          </a:p>
          <a:p>
            <a:pPr marL="0" indent="0">
              <a:buNone/>
            </a:pPr>
            <a:r>
              <a:rPr lang="en-US" dirty="0" smtClean="0"/>
              <a:t>C++11 introduces a new template type, called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initializer_list</a:t>
            </a:r>
            <a:r>
              <a:rPr lang="en-US" dirty="0" smtClean="0"/>
              <a:t>. This allows constructors and other functions to take initializer-lists as parameters. For example: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SequenceClass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SequenceClass</a:t>
            </a:r>
            <a:r>
              <a:rPr lang="en-US" dirty="0" smtClean="0"/>
              <a:t>(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initializer_list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 list);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smtClean="0"/>
              <a:t>This allows </a:t>
            </a:r>
            <a:r>
              <a:rPr lang="en-US" dirty="0" err="1" smtClean="0"/>
              <a:t>SequenceClass</a:t>
            </a:r>
            <a:r>
              <a:rPr lang="en-US" dirty="0" smtClean="0"/>
              <a:t> to be constructed from a sequence of integers, such as: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SequenceClass</a:t>
            </a:r>
            <a:r>
              <a:rPr lang="en-US" dirty="0" smtClean="0"/>
              <a:t> </a:t>
            </a:r>
            <a:r>
              <a:rPr lang="en-US" dirty="0" err="1" smtClean="0"/>
              <a:t>some_var</a:t>
            </a:r>
            <a:r>
              <a:rPr lang="en-US" dirty="0" smtClean="0"/>
              <a:t> = {1, 4, 5, 6};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Core language usability enhancements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Uniform initialization</a:t>
            </a:r>
          </a:p>
          <a:p>
            <a:pPr marL="0" indent="0">
              <a:buNone/>
            </a:pPr>
            <a:r>
              <a:rPr lang="en-US" b="1" dirty="0" smtClean="0"/>
              <a:t>C++11 provides a syntax that allows for fully uniform type initialization that works on any object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BasicStruct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0" indent="0">
              <a:buNone/>
            </a:pPr>
            <a:r>
              <a:rPr lang="en-US" dirty="0" smtClean="0"/>
              <a:t>    double y;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AltStruct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AltStruct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double y) : x_{x}, y_{y} {}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private: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x_;</a:t>
            </a:r>
          </a:p>
          <a:p>
            <a:pPr marL="0" indent="0">
              <a:buNone/>
            </a:pPr>
            <a:r>
              <a:rPr lang="en-US" dirty="0" smtClean="0"/>
              <a:t>        double y_;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 smtClean="0"/>
              <a:t>BasicStruct</a:t>
            </a:r>
            <a:r>
              <a:rPr lang="en-US" dirty="0" smtClean="0"/>
              <a:t> var1{5, 3.2};</a:t>
            </a:r>
          </a:p>
          <a:p>
            <a:pPr marL="0" indent="0">
              <a:buNone/>
            </a:pPr>
            <a:r>
              <a:rPr lang="en-US" dirty="0" err="1" smtClean="0"/>
              <a:t>AltStruct</a:t>
            </a:r>
            <a:r>
              <a:rPr lang="en-US" dirty="0" smtClean="0"/>
              <a:t> var2{2, 4.3};</a:t>
            </a:r>
          </a:p>
        </p:txBody>
      </p:sp>
    </p:spTree>
    <p:extLst>
      <p:ext uri="{BB962C8B-B14F-4D97-AF65-F5344CB8AC3E}">
        <p14:creationId xmlns:p14="http://schemas.microsoft.com/office/powerpoint/2010/main" val="10014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Uniform initialization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Uniform initialization</a:t>
            </a:r>
          </a:p>
          <a:p>
            <a:pPr marL="0" indent="0">
              <a:buNone/>
            </a:pPr>
            <a:r>
              <a:rPr lang="en-US" sz="1800" dirty="0" smtClean="0"/>
              <a:t>The initialization of var1 behaves exactly as though it were aggregate-initialization. That is, each data member of an object, in turn, will be copy-initialized with the corresponding value from the initializer-list. Implicit type conversion will be used where needed. If no conversion exists, or only a narrowing conversion exists, the program is ill-formed. The initialization of var2 invokes the constructor.</a:t>
            </a:r>
          </a:p>
          <a:p>
            <a:pPr marL="0" indent="0">
              <a:buNone/>
            </a:pPr>
            <a:r>
              <a:rPr lang="en-US" sz="1800" dirty="0" smtClean="0"/>
              <a:t>This also can be done.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IdString</a:t>
            </a:r>
            <a:r>
              <a:rPr lang="en-US" sz="1800" dirty="0" smtClean="0"/>
              <a:t> {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std</a:t>
            </a:r>
            <a:r>
              <a:rPr lang="en-US" sz="1800" dirty="0" smtClean="0"/>
              <a:t>::string name;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identifier;</a:t>
            </a:r>
          </a:p>
          <a:p>
            <a:pPr marL="0" indent="0">
              <a:buNone/>
            </a:pPr>
            <a:r>
              <a:rPr lang="en-US" sz="1800" dirty="0" smtClean="0"/>
              <a:t>};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IdString</a:t>
            </a:r>
            <a:r>
              <a:rPr lang="en-US" sz="1800" dirty="0" smtClean="0"/>
              <a:t> </a:t>
            </a:r>
            <a:r>
              <a:rPr lang="en-US" sz="1800" dirty="0" err="1" smtClean="0"/>
              <a:t>get_string</a:t>
            </a:r>
            <a:r>
              <a:rPr lang="en-US" sz="1800" dirty="0" smtClean="0"/>
              <a:t>() {</a:t>
            </a:r>
          </a:p>
          <a:p>
            <a:pPr marL="0" indent="0">
              <a:buNone/>
            </a:pPr>
            <a:r>
              <a:rPr lang="en-US" sz="1800" dirty="0" smtClean="0"/>
              <a:t>    return {"foo", 42}; //Note the lack of explicit type.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7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2268</Words>
  <Application>Microsoft Office PowerPoint</Application>
  <PresentationFormat>Widescreen</PresentationFormat>
  <Paragraphs>302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 Unicode MS</vt:lpstr>
      <vt:lpstr>Arial</vt:lpstr>
      <vt:lpstr>Calibri</vt:lpstr>
      <vt:lpstr>Calibri Light</vt:lpstr>
      <vt:lpstr>Office Theme</vt:lpstr>
      <vt:lpstr>C++ 11</vt:lpstr>
      <vt:lpstr>Features</vt:lpstr>
      <vt:lpstr>Extensions to the C++ core language </vt:lpstr>
      <vt:lpstr>move constructors contd.</vt:lpstr>
      <vt:lpstr>constexpr – constant expressions</vt:lpstr>
      <vt:lpstr>build-time performance enhancements</vt:lpstr>
      <vt:lpstr>Core language usability enhancements</vt:lpstr>
      <vt:lpstr>Core language usability enhancements Contd.</vt:lpstr>
      <vt:lpstr>Uniform initialization Contd.</vt:lpstr>
      <vt:lpstr>Usability enhancements Contd.</vt:lpstr>
      <vt:lpstr>Type inference: Automatic Type Deduction and decltype Contd.</vt:lpstr>
      <vt:lpstr>Type inference: Automatic Type Deduction and decltype Contd.</vt:lpstr>
      <vt:lpstr>Usability enhancements Contd.</vt:lpstr>
      <vt:lpstr>Usability enhancements Contd.</vt:lpstr>
      <vt:lpstr>Usability enhancements Contd.</vt:lpstr>
      <vt:lpstr>Usability enhancements Contd.</vt:lpstr>
      <vt:lpstr>Usability enhancements Contd.</vt:lpstr>
      <vt:lpstr>Usability enhancements Contd.</vt:lpstr>
      <vt:lpstr>Usability enhancements Contd.</vt:lpstr>
      <vt:lpstr>Usability enhancements Contd.</vt:lpstr>
      <vt:lpstr>Usability enhancements Contd.</vt:lpstr>
      <vt:lpstr>Usability enhancements Contd.</vt:lpstr>
      <vt:lpstr>Usability enhancements Contd.</vt:lpstr>
      <vt:lpstr>Core language functionality improvements</vt:lpstr>
      <vt:lpstr>Supported Compilers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C++ 11</dc:title>
  <dc:creator>Ray Kalinga Bhusan (RBEI/ECA1)</dc:creator>
  <cp:lastModifiedBy>Ray Kalinga Bhusan (RBEI/ECA1)</cp:lastModifiedBy>
  <cp:revision>51</cp:revision>
  <dcterms:created xsi:type="dcterms:W3CDTF">2016-05-23T05:00:36Z</dcterms:created>
  <dcterms:modified xsi:type="dcterms:W3CDTF">2016-06-17T12:00:09Z</dcterms:modified>
</cp:coreProperties>
</file>