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55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durai M" userId="8ea1a2e591d25942" providerId="LiveId" clId="{82982BFD-69FC-4EE2-A5B4-CF5ACA5621E7}"/>
    <pc:docChg chg="modSld">
      <pc:chgData name="Rajadurai M" userId="8ea1a2e591d25942" providerId="LiveId" clId="{82982BFD-69FC-4EE2-A5B4-CF5ACA5621E7}" dt="2024-04-03T17:38:04.617" v="19" actId="1076"/>
      <pc:docMkLst>
        <pc:docMk/>
      </pc:docMkLst>
      <pc:sldChg chg="modSp mod">
        <pc:chgData name="Rajadurai M" userId="8ea1a2e591d25942" providerId="LiveId" clId="{82982BFD-69FC-4EE2-A5B4-CF5ACA5621E7}" dt="2024-04-03T17:38:04.617" v="19" actId="1076"/>
        <pc:sldMkLst>
          <pc:docMk/>
          <pc:sldMk cId="0" sldId="256"/>
        </pc:sldMkLst>
        <pc:spChg chg="mod">
          <ac:chgData name="Rajadurai M" userId="8ea1a2e591d25942" providerId="LiveId" clId="{82982BFD-69FC-4EE2-A5B4-CF5ACA5621E7}" dt="2024-04-03T17:37:50.408" v="18" actId="20577"/>
          <ac:spMkLst>
            <pc:docMk/>
            <pc:sldMk cId="0" sldId="256"/>
            <ac:spMk id="7" creationId="{00000000-0000-0000-0000-000000000000}"/>
          </ac:spMkLst>
        </pc:spChg>
        <pc:spChg chg="mod">
          <ac:chgData name="Rajadurai M" userId="8ea1a2e591d25942" providerId="LiveId" clId="{82982BFD-69FC-4EE2-A5B4-CF5ACA5621E7}" dt="2024-04-03T17:38:04.617" v="19" actId="1076"/>
          <ac:spMkLst>
            <pc:docMk/>
            <pc:sldMk cId="0" sldId="256"/>
            <ac:spMk id="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hyperlink" Target="https://drive.google.com/file/d/10n0eS1vx9c06YwVWG-tp_PjHHfIzfSDo/view?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introduction-to-recurrent-neural-network/" TargetMode="External"/><Relationship Id="rId2" Type="http://schemas.openxmlformats.org/officeDocument/2006/relationships/hyperlink" Target="https://aws.amazon.com/what-is/recurrent-neural-network/#:~:text=A%20recurrent%20neural%20network%20(RNN,complex%20semantics%20and%20syntax%20rules" TargetMode="External"/><Relationship Id="rId1" Type="http://schemas.openxmlformats.org/officeDocument/2006/relationships/slideLayout" Target="../slideLayouts/slideLayout4.xml"/><Relationship Id="rId6" Type="http://schemas.openxmlformats.org/officeDocument/2006/relationships/hyperlink" Target="https://www.tableau.com/learn/articles/time-series-analysis#:~:text=Time%20series%20analysis%20is%20a,data%20points%20intermittently%20or%20randomly" TargetMode="External"/><Relationship Id="rId5" Type="http://schemas.openxmlformats.org/officeDocument/2006/relationships/hyperlink" Target="https://machinelearningmastery.com/time-series-prediction-lstm-recurrent-neural-networks-python-keras/" TargetMode="External"/><Relationship Id="rId4" Type="http://schemas.openxmlformats.org/officeDocument/2006/relationships/hyperlink" Target="https://encord.com/blog/time-series-predictions-with-recurrent-neural-network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2067305"/>
            <a:ext cx="6457695" cy="1001556"/>
          </a:xfrm>
          <a:prstGeom prst="rect">
            <a:avLst/>
          </a:prstGeom>
        </p:spPr>
        <p:txBody>
          <a:bodyPr vert="horz" wrap="square" lIns="0" tIns="16510" rIns="0" bIns="0" rtlCol="0">
            <a:spAutoFit/>
          </a:bodyPr>
          <a:lstStyle/>
          <a:p>
            <a:pPr marL="3213735">
              <a:lnSpc>
                <a:spcPct val="100000"/>
              </a:lnSpc>
              <a:spcBef>
                <a:spcPts val="130"/>
              </a:spcBef>
            </a:pPr>
            <a:r>
              <a:rPr lang="en-US" spc="15" dirty="0"/>
              <a:t>     </a:t>
            </a:r>
            <a:r>
              <a:rPr lang="en-US" spc="15" dirty="0">
                <a:latin typeface="Times New Roman" panose="02020603050405020304" pitchFamily="18" charset="0"/>
                <a:cs typeface="Times New Roman" panose="02020603050405020304" pitchFamily="18" charset="0"/>
              </a:rPr>
              <a:t>Kaliraj M</a:t>
            </a:r>
            <a:br>
              <a:rPr lang="en-US" spc="15" dirty="0">
                <a:latin typeface="Times New Roman" panose="02020603050405020304" pitchFamily="18" charset="0"/>
                <a:cs typeface="Times New Roman" panose="02020603050405020304" pitchFamily="18" charset="0"/>
              </a:rPr>
            </a:br>
            <a:r>
              <a:rPr lang="en-US" spc="15" dirty="0">
                <a:latin typeface="Times New Roman" panose="02020603050405020304" pitchFamily="18" charset="0"/>
                <a:cs typeface="Times New Roman" panose="02020603050405020304" pitchFamily="18" charset="0"/>
              </a:rPr>
              <a:t>      715521104304</a:t>
            </a:r>
            <a:endParaRPr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6553200" y="3068861"/>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a:t>
            </a:r>
            <a:r>
              <a:rPr lang="en-IN" sz="2400" b="1" spc="-165" dirty="0">
                <a:solidFill>
                  <a:srgbClr val="2D936B"/>
                </a:solidFill>
                <a:latin typeface="Trebuchet MS"/>
                <a:cs typeface="Trebuchet MS"/>
              </a:rPr>
              <a:t> </a:t>
            </a:r>
            <a:r>
              <a:rPr lang="en-IN"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2" name="Picture 11">
            <a:extLst>
              <a:ext uri="{FF2B5EF4-FFF2-40B4-BE49-F238E27FC236}">
                <a16:creationId xmlns:a16="http://schemas.microsoft.com/office/drawing/2014/main" id="{B2352D2E-2F58-456F-A8A5-2ADED13CBAD0}"/>
              </a:ext>
            </a:extLst>
          </p:cNvPr>
          <p:cNvPicPr>
            <a:picLocks noChangeAspect="1"/>
          </p:cNvPicPr>
          <p:nvPr/>
        </p:nvPicPr>
        <p:blipFill>
          <a:blip r:embed="rId3"/>
          <a:stretch>
            <a:fillRect/>
          </a:stretch>
        </p:blipFill>
        <p:spPr>
          <a:xfrm>
            <a:off x="823177" y="1695450"/>
            <a:ext cx="7101624" cy="3467100"/>
          </a:xfrm>
          <a:prstGeom prst="rect">
            <a:avLst/>
          </a:prstGeom>
        </p:spPr>
      </p:pic>
      <p:sp>
        <p:nvSpPr>
          <p:cNvPr id="10" name="object 9">
            <a:extLst>
              <a:ext uri="{FF2B5EF4-FFF2-40B4-BE49-F238E27FC236}">
                <a16:creationId xmlns:a16="http://schemas.microsoft.com/office/drawing/2014/main" id="{3B9514D2-6AD1-B729-6C20-2C7A67F3D800}"/>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 name="TextBox 1">
            <a:extLst>
              <a:ext uri="{FF2B5EF4-FFF2-40B4-BE49-F238E27FC236}">
                <a16:creationId xmlns:a16="http://schemas.microsoft.com/office/drawing/2014/main" id="{9AFFC1E9-F442-AD32-EEA2-F8F449A2F8B0}"/>
              </a:ext>
            </a:extLst>
          </p:cNvPr>
          <p:cNvSpPr txBox="1"/>
          <p:nvPr/>
        </p:nvSpPr>
        <p:spPr>
          <a:xfrm>
            <a:off x="1066800" y="5568699"/>
            <a:ext cx="1949573" cy="584775"/>
          </a:xfrm>
          <a:prstGeom prst="rect">
            <a:avLst/>
          </a:prstGeom>
          <a:noFill/>
        </p:spPr>
        <p:txBody>
          <a:bodyPr wrap="none" rtlCol="0">
            <a:spAutoFit/>
          </a:bodyPr>
          <a:lstStyle/>
          <a:p>
            <a:r>
              <a:rPr lang="en-US" sz="3200" dirty="0">
                <a:hlinkClick r:id="rId4"/>
              </a:rPr>
              <a:t>Demo Link</a:t>
            </a:r>
            <a:endParaRPr lang="en-IN"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415EB-E6B4-E544-90BB-453A94F2D48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08D583-2D6F-669E-3CB3-ED610D63281F}"/>
              </a:ext>
            </a:extLst>
          </p:cNvPr>
          <p:cNvSpPr txBox="1"/>
          <p:nvPr/>
        </p:nvSpPr>
        <p:spPr>
          <a:xfrm>
            <a:off x="990600" y="1447800"/>
            <a:ext cx="8153400" cy="4062651"/>
          </a:xfrm>
          <a:prstGeom prst="rect">
            <a:avLst/>
          </a:prstGeom>
          <a:noFill/>
        </p:spPr>
        <p:txBody>
          <a:bodyPr wrap="square" rtlCol="0">
            <a:spAutoFit/>
          </a:bodyPr>
          <a:lstStyle/>
          <a:p>
            <a:br>
              <a:rPr lang="en-US" dirty="0">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In our presentation, we'll be diving into how we can use a special type of technology called LSTM-based RNN regressors to predict what Apple Inc.'s stock price might be in the future. We're going to make things easier by using a tool called </a:t>
            </a:r>
            <a:r>
              <a:rPr lang="en-US" sz="2000" b="0" i="0" dirty="0" err="1">
                <a:solidFill>
                  <a:srgbClr val="0D0D0D"/>
                </a:solidFill>
                <a:effectLst/>
                <a:latin typeface="Times New Roman" panose="02020603050405020304" pitchFamily="18" charset="0"/>
                <a:cs typeface="Times New Roman" panose="02020603050405020304" pitchFamily="18" charset="0"/>
              </a:rPr>
              <a:t>Keras</a:t>
            </a:r>
            <a:r>
              <a:rPr lang="en-US" sz="2000" b="0" i="0" dirty="0">
                <a:solidFill>
                  <a:srgbClr val="0D0D0D"/>
                </a:solidFill>
                <a:effectLst/>
                <a:latin typeface="Times New Roman" panose="02020603050405020304" pitchFamily="18" charset="0"/>
                <a:cs typeface="Times New Roman" panose="02020603050405020304" pitchFamily="18" charset="0"/>
              </a:rPr>
              <a:t> to build and train our prediction model. To start off, we'll talk about how we get the data ready for our model. This involves getting the historical stock data, cleaning it up, and making sure it's in a format our model can understand. Then, we'll use the power of LSTM networks to look for patterns and trends in the data that could help us make better predictions. Throughout the presentation, we'll show you step-by-step how we build, train, and test our model. And finally, we'll talk about why this matters – how accurate predictions can help us make smarter decisions in the ever-changing world of the stock market.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716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415EB-E6B4-E544-90BB-453A94F2D48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08D583-2D6F-669E-3CB3-ED610D63281F}"/>
              </a:ext>
            </a:extLst>
          </p:cNvPr>
          <p:cNvSpPr txBox="1"/>
          <p:nvPr/>
        </p:nvSpPr>
        <p:spPr>
          <a:xfrm>
            <a:off x="990600" y="1447800"/>
            <a:ext cx="8534400" cy="4708981"/>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2"/>
              </a:rPr>
              <a:t>https://aws.amazon.com/what-is/recurrent-neural-network/#:~:text=A%20recurrent%20neural%20network%20(RNN,complex%20semantics%20and%20syntax%20rules</a:t>
            </a:r>
            <a:r>
              <a:rPr lang="en-IN" sz="20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3"/>
              </a:rPr>
              <a:t>https://www.geeksforgeeks.org/introduction-to-recurrent-neural-network/</a:t>
            </a:r>
            <a:r>
              <a:rPr lang="en-IN" sz="20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4"/>
              </a:rPr>
              <a:t>https://encord.com/blog/time-series-predictions-with-recurrent-neural-networks/</a:t>
            </a:r>
            <a:r>
              <a:rPr lang="en-IN" sz="20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5"/>
              </a:rPr>
              <a:t>https://machinelearningmastery.com/time-series-prediction-lstm-recurrent-neural-networks-python-keras/</a:t>
            </a:r>
            <a:r>
              <a:rPr lang="en-IN" sz="20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6"/>
              </a:rPr>
              <a:t>https://www.tableau.com/learn/articles/time-series-analysis#:~:text=Time%20series%20analysis%20is%20a,data%20points%20intermittently%20or%20randomly</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0414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latin typeface="Sitka Subheading" panose="02000505000000020004" pitchFamily="2" charset="0"/>
              </a:rPr>
              <a:t>PROJECT</a:t>
            </a:r>
            <a:r>
              <a:rPr lang="en-IN" sz="4250" spc="-85" dirty="0">
                <a:latin typeface="Sitka Subheading" panose="02000505000000020004" pitchFamily="2" charset="0"/>
              </a:rPr>
              <a:t> </a:t>
            </a:r>
            <a:r>
              <a:rPr lang="en-IN" sz="4250" spc="25" dirty="0">
                <a:latin typeface="Sitka Subheading" panose="02000505000000020004" pitchFamily="2" charset="0"/>
              </a:rPr>
              <a:t>TITLE</a:t>
            </a:r>
            <a:endParaRPr sz="4250" dirty="0">
              <a:latin typeface="Sitka Subheading" panose="02000505000000020004" pitchFamily="2" charset="0"/>
            </a:endParaRPr>
          </a:p>
        </p:txBody>
      </p:sp>
      <p:sp>
        <p:nvSpPr>
          <p:cNvPr id="23" name="Text Placeholder 22">
            <a:extLst>
              <a:ext uri="{FF2B5EF4-FFF2-40B4-BE49-F238E27FC236}">
                <a16:creationId xmlns:a16="http://schemas.microsoft.com/office/drawing/2014/main" id="{9443F636-96B3-4132-A9EB-6886B9802C8A}"/>
              </a:ext>
            </a:extLst>
          </p:cNvPr>
          <p:cNvSpPr>
            <a:spLocks noGrp="1"/>
          </p:cNvSpPr>
          <p:nvPr>
            <p:ph type="body" idx="1"/>
          </p:nvPr>
        </p:nvSpPr>
        <p:spPr>
          <a:xfrm>
            <a:off x="1596009" y="2304246"/>
            <a:ext cx="8614792" cy="984885"/>
          </a:xfrm>
        </p:spPr>
        <p:txBody>
          <a:bodyPr/>
          <a:lstStyle/>
          <a:p>
            <a:pPr algn="ctr"/>
            <a:r>
              <a:rPr lang="en-US" sz="3200" b="1" dirty="0">
                <a:latin typeface="Sitka Subheading" panose="02000505000000020004" pitchFamily="2" charset="0"/>
              </a:rPr>
              <a:t>Apple price prediction using  Recurrent Neural Network (RNN) </a:t>
            </a:r>
            <a:endParaRPr lang="en-IN" sz="3200" b="1" dirty="0">
              <a:latin typeface="Sitka Subheading" panose="02000505000000020004" pitchFamily="2"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4E5461E2-1A00-8497-2C8B-D794894141B8}"/>
              </a:ext>
            </a:extLst>
          </p:cNvPr>
          <p:cNvSpPr txBox="1"/>
          <p:nvPr/>
        </p:nvSpPr>
        <p:spPr>
          <a:xfrm>
            <a:off x="2245549" y="1576950"/>
            <a:ext cx="9166225" cy="3267498"/>
          </a:xfrm>
          <a:prstGeom prst="rect">
            <a:avLst/>
          </a:prstGeom>
          <a:noFill/>
        </p:spPr>
        <p:txBody>
          <a:bodyPr wrap="square" rtlCol="0">
            <a:spAutoFit/>
          </a:bodyPr>
          <a:lstStyle/>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Project Overview</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End Users</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Our Solution and Proposition</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Modelling Approach</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Results</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sp>
        <p:nvSpPr>
          <p:cNvPr id="25" name="object 9">
            <a:extLst>
              <a:ext uri="{FF2B5EF4-FFF2-40B4-BE49-F238E27FC236}">
                <a16:creationId xmlns:a16="http://schemas.microsoft.com/office/drawing/2014/main" id="{E5233AA9-24C0-FFB4-D423-82118F120975}"/>
              </a:ext>
            </a:extLst>
          </p:cNvPr>
          <p:cNvSpPr txBox="1"/>
          <p:nvPr/>
        </p:nvSpPr>
        <p:spPr>
          <a:xfrm>
            <a:off x="1596009" y="6644032"/>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sp>
        <p:nvSpPr>
          <p:cNvPr id="11" name="Text Placeholder 10">
            <a:extLst>
              <a:ext uri="{FF2B5EF4-FFF2-40B4-BE49-F238E27FC236}">
                <a16:creationId xmlns:a16="http://schemas.microsoft.com/office/drawing/2014/main" id="{991C3695-D59C-49B9-B0C9-943F5A451E35}"/>
              </a:ext>
            </a:extLst>
          </p:cNvPr>
          <p:cNvSpPr>
            <a:spLocks noGrp="1"/>
          </p:cNvSpPr>
          <p:nvPr>
            <p:ph type="body" idx="1"/>
          </p:nvPr>
        </p:nvSpPr>
        <p:spPr>
          <a:xfrm>
            <a:off x="609600" y="1279327"/>
            <a:ext cx="7953375" cy="5078313"/>
          </a:xfrm>
        </p:spPr>
        <p:txBody>
          <a:bodyPr/>
          <a:lstStyle/>
          <a:p>
            <a:pPr algn="just"/>
            <a:r>
              <a:rPr lang="en-US" sz="2200" dirty="0">
                <a:latin typeface="Times New Roman" panose="02020603050405020304" pitchFamily="18" charset="0"/>
                <a:cs typeface="Times New Roman" panose="02020603050405020304" pitchFamily="18" charset="0"/>
              </a:rPr>
              <a:t>The objective of this project is to develop a Recurrent Neural Network (RNN) regressor for performing time series prediction. Specifically, the goal is to forecast the stock price of Apple Inc. seven days into the future. This project aims to replicate a figure shown in the provided notes, where the stock price of Apple was predicted using an RNN.</a:t>
            </a:r>
          </a:p>
          <a:p>
            <a:pPr algn="just"/>
            <a:endParaRPr lang="en-US" sz="2200" dirty="0"/>
          </a:p>
          <a:p>
            <a:pPr algn="just"/>
            <a:r>
              <a:rPr lang="en-US" sz="2200" dirty="0">
                <a:latin typeface="Times New Roman" panose="02020603050405020304" pitchFamily="18" charset="0"/>
                <a:cs typeface="Times New Roman" panose="02020603050405020304" pitchFamily="18" charset="0"/>
              </a:rPr>
              <a:t>To achieve this, we will utilize the Long Short-Term Memory (LSTM) architecture, which is a type of RNN designed to address the vanishing gradient problem and capture long-term dependencies in sequential data.</a:t>
            </a:r>
          </a:p>
          <a:p>
            <a:pPr algn="just"/>
            <a:endParaRPr lang="en-US" sz="2200" dirty="0"/>
          </a:p>
          <a:p>
            <a:pPr algn="just"/>
            <a:r>
              <a:rPr lang="en-US" sz="2200" dirty="0">
                <a:latin typeface="Times New Roman" panose="02020603050405020304" pitchFamily="18" charset="0"/>
                <a:cs typeface="Times New Roman" panose="02020603050405020304" pitchFamily="18" charset="0"/>
              </a:rPr>
              <a:t>By completing this exercise, participants will gain practical experience in constructing RNNs using </a:t>
            </a:r>
            <a:r>
              <a:rPr lang="en-US" sz="2200" dirty="0" err="1">
                <a:latin typeface="Times New Roman" panose="02020603050405020304" pitchFamily="18" charset="0"/>
                <a:cs typeface="Times New Roman" panose="02020603050405020304" pitchFamily="18" charset="0"/>
              </a:rPr>
              <a:t>Keras</a:t>
            </a:r>
            <a:r>
              <a:rPr lang="en-US" sz="2200" dirty="0">
                <a:latin typeface="Times New Roman" panose="02020603050405020304" pitchFamily="18" charset="0"/>
                <a:cs typeface="Times New Roman" panose="02020603050405020304" pitchFamily="18" charset="0"/>
              </a:rPr>
              <a:t>,  which will be beneficial for tackling similar projects involving time series forecasting and sequential data analysis.</a:t>
            </a:r>
            <a:endParaRPr lang="en-IN" sz="22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a:extLst>
              <a:ext uri="{FF2B5EF4-FFF2-40B4-BE49-F238E27FC236}">
                <a16:creationId xmlns:a16="http://schemas.microsoft.com/office/drawing/2014/main" id="{9C72738E-87E1-2025-51C7-ABC3F83AD618}"/>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467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541020"/>
            <a:ext cx="597217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69C6AD5-B495-4F20-838A-D3B29166F46C}"/>
              </a:ext>
            </a:extLst>
          </p:cNvPr>
          <p:cNvSpPr txBox="1"/>
          <p:nvPr/>
        </p:nvSpPr>
        <p:spPr>
          <a:xfrm>
            <a:off x="739775" y="1389162"/>
            <a:ext cx="7162800" cy="5078313"/>
          </a:xfrm>
          <a:prstGeom prst="rect">
            <a:avLst/>
          </a:prstGeom>
          <a:noFill/>
        </p:spPr>
        <p:txBody>
          <a:bodyPr wrap="square" rtlCol="0">
            <a:spAutoFit/>
          </a:bodyPr>
          <a:lstStyle/>
          <a:p>
            <a:pPr algn="just"/>
            <a:r>
              <a:rPr lang="en-US" b="0" i="0" dirty="0">
                <a:solidFill>
                  <a:srgbClr val="0D0D0D"/>
                </a:solidFill>
                <a:effectLst/>
                <a:latin typeface="Times New Roman" panose="02020603050405020304" pitchFamily="18" charset="0"/>
                <a:cs typeface="Times New Roman" panose="02020603050405020304" pitchFamily="18" charset="0"/>
              </a:rPr>
              <a:t>The project aims to create a user-centric stock price prediction application focused on forecasting Apple Inc.'s stock price seven days ahead. Leveraging advanced machine learning techniques like Long Short-Term Memory (LSTM) within the </a:t>
            </a:r>
            <a:r>
              <a:rPr lang="en-US" b="0" i="0" dirty="0" err="1">
                <a:solidFill>
                  <a:srgbClr val="0D0D0D"/>
                </a:solidFill>
                <a:effectLst/>
                <a:latin typeface="Times New Roman" panose="02020603050405020304" pitchFamily="18" charset="0"/>
                <a:cs typeface="Times New Roman" panose="02020603050405020304" pitchFamily="18" charset="0"/>
              </a:rPr>
              <a:t>Keras</a:t>
            </a:r>
            <a:r>
              <a:rPr lang="en-US" b="0" i="0" dirty="0">
                <a:solidFill>
                  <a:srgbClr val="0D0D0D"/>
                </a:solidFill>
                <a:effectLst/>
                <a:latin typeface="Times New Roman" panose="02020603050405020304" pitchFamily="18" charset="0"/>
                <a:cs typeface="Times New Roman" panose="02020603050405020304" pitchFamily="18" charset="0"/>
              </a:rPr>
              <a:t> framework, the application offers accurate predictions while ensuring simplicity and efficiency. Key components include data collection and preprocessing, where historical stock price data is cleaned, normalized, and split for model training. The LSTM-based RNN model is designed to capture temporal dependencies and prevent overfitting. Wireframes for the user interface are developed to facilitate intuitive interaction, covering data input, model training, prediction display, and user settings. Training involves optimizing model hyperparameters and evaluating performance on validation data. Iterative refinement incorporates feedback to improve both model accuracy and user experience. Documentation ensures transparency in the modeling process, while deployment readiness guarantees scalability and compatibility. Ultimately, the project aims to empower investors and analysts with a reliable tool for making informed decisions in the dynamic stock market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6251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F96F7F1-377B-43EB-8D2A-149E2BD38612}"/>
              </a:ext>
            </a:extLst>
          </p:cNvPr>
          <p:cNvSpPr txBox="1"/>
          <p:nvPr/>
        </p:nvSpPr>
        <p:spPr>
          <a:xfrm>
            <a:off x="1295400" y="1745248"/>
            <a:ext cx="3375024" cy="1569660"/>
          </a:xfrm>
          <a:prstGeom prst="rect">
            <a:avLst/>
          </a:prstGeom>
          <a:noFill/>
        </p:spPr>
        <p:txBody>
          <a:bodyPr wrap="square" rtlCol="0">
            <a:spAutoFit/>
          </a:bodyPr>
          <a:lstStyle/>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Individual investors</a:t>
            </a:r>
          </a:p>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Financial analysts</a:t>
            </a:r>
            <a:endParaRPr lang="en-IN" sz="2400" dirty="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Traders</a:t>
            </a:r>
          </a:p>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Researchers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1295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1461"/>
          </a:xfrm>
          <a:prstGeom prst="rect">
            <a:avLst/>
          </a:prstGeom>
        </p:spPr>
        <p:txBody>
          <a:bodyPr vert="horz" wrap="square" lIns="0" tIns="13335" rIns="0" bIns="0" rtlCol="0">
            <a:spAutoFit/>
          </a:bodyPr>
          <a:lstStyle/>
          <a:p>
            <a:pPr marL="12700">
              <a:lnSpc>
                <a:spcPct val="100000"/>
              </a:lnSpc>
              <a:spcBef>
                <a:spcPts val="105"/>
              </a:spcBef>
            </a:pPr>
            <a:r>
              <a:rPr sz="3600" spc="-40" dirty="0">
                <a:latin typeface="Times New Roman" panose="02020603050405020304" pitchFamily="18" charset="0"/>
                <a:cs typeface="Times New Roman" panose="02020603050405020304" pitchFamily="18" charset="0"/>
              </a:rPr>
              <a:t>Y</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A163BA7-96C9-4333-BBEC-86AA9041B98E}"/>
              </a:ext>
            </a:extLst>
          </p:cNvPr>
          <p:cNvSpPr txBox="1"/>
          <p:nvPr/>
        </p:nvSpPr>
        <p:spPr>
          <a:xfrm>
            <a:off x="378372" y="1961883"/>
            <a:ext cx="8032749" cy="2585323"/>
          </a:xfrm>
          <a:prstGeom prst="rect">
            <a:avLst/>
          </a:prstGeom>
          <a:noFill/>
        </p:spPr>
        <p:txBody>
          <a:bodyPr wrap="square" rtlCol="0">
            <a:spAutoFit/>
          </a:bodyPr>
          <a:lstStyle/>
          <a:p>
            <a:pPr algn="just"/>
            <a:r>
              <a:rPr lang="en-US" dirty="0"/>
              <a:t>The proposed solution involves developing an LSTM-based RNN regressor for forecasting Apple Inc.'s stock price seven days ahead. Leveraging the </a:t>
            </a:r>
            <a:r>
              <a:rPr lang="en-US" dirty="0" err="1"/>
              <a:t>Keras</a:t>
            </a:r>
            <a:r>
              <a:rPr lang="en-US" dirty="0"/>
              <a:t> framework, it simplifies model construction and training. Data preprocessing involves encoding, scaling, and splitting historical stock data for optimal model training. The trained model is evaluated using unseen validation data to ensure accuracy. This streamlined approach empowers users with advanced time series prediction capabilities, effectively capturing temporal dependencies and patterns in sequential data, thereby aiding in informed decision-making within the stock market landscape.</a:t>
            </a:r>
            <a:endParaRPr lang="en-IN" dirty="0"/>
          </a:p>
        </p:txBody>
      </p:sp>
      <p:sp>
        <p:nvSpPr>
          <p:cNvPr id="11" name="TextBox 10">
            <a:extLst>
              <a:ext uri="{FF2B5EF4-FFF2-40B4-BE49-F238E27FC236}">
                <a16:creationId xmlns:a16="http://schemas.microsoft.com/office/drawing/2014/main" id="{BE62469D-E72E-44C7-8B03-F729348514BE}"/>
              </a:ext>
            </a:extLst>
          </p:cNvPr>
          <p:cNvSpPr txBox="1"/>
          <p:nvPr/>
        </p:nvSpPr>
        <p:spPr>
          <a:xfrm>
            <a:off x="378372" y="4489788"/>
            <a:ext cx="8032749" cy="2031325"/>
          </a:xfrm>
          <a:prstGeom prst="rect">
            <a:avLst/>
          </a:prstGeom>
          <a:noFill/>
        </p:spPr>
        <p:txBody>
          <a:bodyPr wrap="square" rtlCol="0">
            <a:spAutoFit/>
          </a:bodyPr>
          <a:lstStyle/>
          <a:p>
            <a:pPr algn="just"/>
            <a:r>
              <a:rPr lang="en-US" b="0" i="0" dirty="0">
                <a:solidFill>
                  <a:srgbClr val="0D0D0D"/>
                </a:solidFill>
                <a:effectLst/>
                <a:latin typeface="Söhne"/>
              </a:rPr>
              <a:t>The proposed solution involves leveraging LSTM-based RNN regressor for forecasting Apple Inc.'s stock price, aided by </a:t>
            </a:r>
            <a:r>
              <a:rPr lang="en-US" b="0" i="0" dirty="0" err="1">
                <a:solidFill>
                  <a:srgbClr val="0D0D0D"/>
                </a:solidFill>
                <a:effectLst/>
                <a:latin typeface="Söhne"/>
              </a:rPr>
              <a:t>Keras</a:t>
            </a:r>
            <a:r>
              <a:rPr lang="en-US" b="0" i="0" dirty="0">
                <a:solidFill>
                  <a:srgbClr val="0D0D0D"/>
                </a:solidFill>
                <a:effectLst/>
                <a:latin typeface="Söhne"/>
              </a:rPr>
              <a:t> for streamlined model development. Data preprocessing ensures optimal training, while training and evaluation ascertain accuracy. Key value propositions include accurate predictions, automation for efficiency, adaptability, scalability, and insightful understanding of market dynamics. Overall, it empowers users with advanced analytics, enabling informed decision-making within the dynamic stock market landscape.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08249" y="1861185"/>
            <a:ext cx="2466975" cy="3419475"/>
          </a:xfrm>
          <a:prstGeom prst="rect">
            <a:avLst/>
          </a:prstGeom>
        </p:spPr>
      </p:pic>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WOW</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YOUR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E6630D39-4B11-4921-AB15-8B329E41770B}"/>
              </a:ext>
            </a:extLst>
          </p:cNvPr>
          <p:cNvSpPr>
            <a:spLocks noGrp="1"/>
          </p:cNvSpPr>
          <p:nvPr>
            <p:ph type="body" idx="1"/>
          </p:nvPr>
        </p:nvSpPr>
        <p:spPr>
          <a:xfrm>
            <a:off x="609600" y="1577340"/>
            <a:ext cx="7315200" cy="3447098"/>
          </a:xfrm>
        </p:spPr>
        <p:txBody>
          <a:bodyPr/>
          <a:lstStyle/>
          <a:p>
            <a:pPr marL="285750" indent="-28575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 accuracy</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Real time prediction </a:t>
            </a:r>
          </a:p>
          <a:p>
            <a:pPr marL="285750" indent="-285750" algn="jus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seamless integration of cutting-edge technology and user-centric design, culminating in a powerful tool for stock market analysis and forecasting.</a:t>
            </a:r>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450155"/>
            <a:ext cx="7794625" cy="4629472"/>
          </a:xfrm>
          <a:prstGeom prst="rect">
            <a:avLst/>
          </a:prstGeom>
        </p:spPr>
        <p:txBody>
          <a:bodyPr vert="horz" wrap="square" lIns="0" tIns="12700" rIns="0" bIns="0" rtlCol="0">
            <a:spAutoFit/>
          </a:bodyPr>
          <a:lstStyle/>
          <a:p>
            <a:pPr marL="12700" algn="just">
              <a:lnSpc>
                <a:spcPct val="100000"/>
              </a:lnSpc>
              <a:spcBef>
                <a:spcPts val="100"/>
              </a:spcBef>
            </a:pPr>
            <a:r>
              <a:rPr lang="en-US" sz="2000" dirty="0">
                <a:latin typeface="Times New Roman" panose="02020603050405020304" pitchFamily="18" charset="0"/>
                <a:cs typeface="Times New Roman" panose="02020603050405020304" pitchFamily="18" charset="0"/>
              </a:rPr>
              <a:t>During the modeling phase, we collect and preprocess historical stock price data for Apple Inc., integrating wireframes for user interface design. They will design an LSTM-based RNN model using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focusing on input, output, and dropout layers for regularization. Concurrently, wireframes will be crafted to depict user interface elements such as data input, training, prediction display, and settings. Following this, the model will be trained, optimizing hyperparameters and employing techniques like early stopping. Validation will assess prediction accuracy, employing metrics like Mean Squared Error (MSE). Teams will iteratively refine the model and wireframes based on evaluation results and user feedback. Documentation will capture the modeling process, while preparation for deployment ensures code modularity and compatibility. By integrating wireframes into the modeling phase, teams ensure alignment with user needs, fostering collaboration between developers, designers, and stakeholders to create a polished and user-friendly application for stock price prediction.</a:t>
            </a:r>
            <a:endParaRPr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39846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TotalTime>
  <Words>1101</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Sitka Subheading</vt:lpstr>
      <vt:lpstr>Söhne</vt:lpstr>
      <vt:lpstr>Times New Roman</vt:lpstr>
      <vt:lpstr>Trebuchet MS</vt:lpstr>
      <vt:lpstr>Office Theme</vt:lpstr>
      <vt:lpstr>     Kaliraj M       715521104304</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Santhoshwar R</dc:title>
  <dc:creator>Rajadurai M</dc:creator>
  <cp:lastModifiedBy>KALIRAJ M</cp:lastModifiedBy>
  <cp:revision>14</cp:revision>
  <dcterms:created xsi:type="dcterms:W3CDTF">2024-04-03T15:27:29Z</dcterms:created>
  <dcterms:modified xsi:type="dcterms:W3CDTF">2024-04-04T13:06:11Z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