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4" r:id="rId3"/>
    <p:sldId id="265" r:id="rId4"/>
    <p:sldId id="266" r:id="rId5"/>
    <p:sldId id="258" r:id="rId6"/>
    <p:sldId id="259" r:id="rId7"/>
    <p:sldId id="262" r:id="rId8"/>
    <p:sldId id="263" r:id="rId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37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725C68B6-61C2-468F-89AB-4B9F7531AA68}" type="slidenum">
              <a:rPr lang="ru-RU" smtClean="0"/>
              <a:pPr/>
              <a:t>‹#›</a:t>
            </a:fld>
            <a:endParaRPr lang="ru-RU"/>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7924800" y="6416675"/>
            <a:ext cx="762000" cy="365125"/>
          </a:xfrm>
        </p:spPr>
        <p:txBody>
          <a:body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03.06.2015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5B106E36-FD25-4E2D-B0AA-010F637433A0}" type="datetimeFigureOut">
              <a:rPr lang="ru-RU" smtClean="0"/>
              <a:pPr/>
              <a:t>03.06.2015</a:t>
            </a:fld>
            <a:endParaRPr lang="ru-RU"/>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404664"/>
            <a:ext cx="8319090" cy="3584427"/>
          </a:xfrm>
        </p:spPr>
        <p:txBody>
          <a:bodyPr>
            <a:normAutofit/>
          </a:bodyPr>
          <a:lstStyle/>
          <a:p>
            <a:pPr algn="l" defTabSz="1216152">
              <a:lnSpc>
                <a:spcPct val="90000"/>
              </a:lnSpc>
              <a:spcBef>
                <a:spcPts val="0"/>
              </a:spcBef>
              <a:buNone/>
            </a:pPr>
            <a:r>
              <a:rPr lang="ru-RU" sz="5400" i="0"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a:ea typeface="+mj-ea"/>
                <a:cs typeface="+mj-cs"/>
              </a:rPr>
              <a:t>Курсовая работа «Шахматы»</a:t>
            </a:r>
            <a:endParaRPr lang="ru-RU" sz="5400" i="0"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a:ea typeface="+mj-ea"/>
              <a:cs typeface="+mj-cs"/>
            </a:endParaRPr>
          </a:p>
        </p:txBody>
      </p:sp>
      <p:sp>
        <p:nvSpPr>
          <p:cNvPr id="4" name="Номер слайда 3"/>
          <p:cNvSpPr>
            <a:spLocks noGrp="1"/>
          </p:cNvSpPr>
          <p:nvPr>
            <p:ph type="sldNum" sz="quarter" idx="12"/>
          </p:nvPr>
        </p:nvSpPr>
        <p:spPr/>
        <p:txBody>
          <a:bodyPr/>
          <a:lstStyle/>
          <a:p>
            <a:fld id="{C014DD1E-5D91-48A3-AD6D-45FBA980D106}" type="slidenum">
              <a:rPr lang="ru-RU" noProof="0" smtClean="0"/>
              <a:pPr/>
              <a:t>1</a:t>
            </a:fld>
            <a:endParaRPr lang="ru-RU" noProof="0" dirty="0"/>
          </a:p>
        </p:txBody>
      </p:sp>
      <p:sp>
        <p:nvSpPr>
          <p:cNvPr id="5" name="Подзаголовок 4"/>
          <p:cNvSpPr>
            <a:spLocks noGrp="1"/>
          </p:cNvSpPr>
          <p:nvPr>
            <p:ph type="subTitle" idx="1"/>
          </p:nvPr>
        </p:nvSpPr>
        <p:spPr>
          <a:xfrm>
            <a:off x="682555" y="4941168"/>
            <a:ext cx="6553200" cy="524768"/>
          </a:xfrm>
        </p:spPr>
        <p:txBody>
          <a:bodyPr>
            <a:normAutofit fontScale="85000" lnSpcReduction="10000"/>
          </a:bodyPr>
          <a:lstStyle/>
          <a:p>
            <a:pPr marL="0" indent="0" algn="l">
              <a:spcBef>
                <a:spcPts val="0"/>
              </a:spcBef>
              <a:buNone/>
            </a:pPr>
            <a:r>
              <a:rPr lang="ru-RU" sz="2800" b="0" i="0" spc="200" baseline="0" dirty="0" smtClean="0">
                <a:solidFill>
                  <a:srgbClr val="009999"/>
                </a:solidFill>
              </a:rPr>
              <a:t>Студента</a:t>
            </a:r>
            <a:r>
              <a:rPr lang="ru-RU" sz="2800" b="0" i="0" spc="200" dirty="0" smtClean="0">
                <a:solidFill>
                  <a:srgbClr val="009999"/>
                </a:solidFill>
              </a:rPr>
              <a:t> </a:t>
            </a:r>
            <a:r>
              <a:rPr lang="ru-RU" sz="2800" b="0" i="0" spc="200" dirty="0" err="1" smtClean="0">
                <a:solidFill>
                  <a:srgbClr val="009999"/>
                </a:solidFill>
              </a:rPr>
              <a:t>Калита</a:t>
            </a:r>
            <a:r>
              <a:rPr lang="ru-RU" sz="2800" b="0" i="0" spc="200" dirty="0" smtClean="0">
                <a:solidFill>
                  <a:srgbClr val="009999"/>
                </a:solidFill>
              </a:rPr>
              <a:t> Александра, гр. Пэ-213</a:t>
            </a:r>
            <a:endParaRPr lang="ru-RU" sz="2800" b="0" i="0" spc="200" baseline="0" dirty="0">
              <a:solidFill>
                <a:srgbClr val="009999"/>
              </a:solidFill>
            </a:endParaRPr>
          </a:p>
        </p:txBody>
      </p:sp>
    </p:spTree>
    <p:extLst>
      <p:ext uri="{BB962C8B-B14F-4D97-AF65-F5344CB8AC3E}">
        <p14:creationId xmlns="" xmlns:p14="http://schemas.microsoft.com/office/powerpoint/2010/main" val="133229189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9525" y="305626"/>
            <a:ext cx="6400800" cy="1507067"/>
          </a:xfrm>
        </p:spPr>
        <p:txBody>
          <a:bodyPr/>
          <a:lstStyle/>
          <a:p>
            <a:r>
              <a:rPr lang="ru-RU" dirty="0" smtClean="0"/>
              <a:t>Содержание</a:t>
            </a:r>
            <a:endParaRPr lang="ru-RU" dirty="0"/>
          </a:p>
        </p:txBody>
      </p:sp>
      <p:sp>
        <p:nvSpPr>
          <p:cNvPr id="3" name="Объект 2"/>
          <p:cNvSpPr>
            <a:spLocks noGrp="1"/>
          </p:cNvSpPr>
          <p:nvPr>
            <p:ph idx="1"/>
          </p:nvPr>
        </p:nvSpPr>
        <p:spPr>
          <a:xfrm>
            <a:off x="429525" y="2336182"/>
            <a:ext cx="6400800" cy="3615267"/>
          </a:xfrm>
        </p:spPr>
        <p:txBody>
          <a:bodyPr>
            <a:noAutofit/>
          </a:bodyPr>
          <a:lstStyle/>
          <a:p>
            <a:r>
              <a:rPr lang="ru-RU" dirty="0">
                <a:solidFill>
                  <a:schemeClr val="tx1"/>
                </a:solidFill>
              </a:rPr>
              <a:t>ЗАДАЧИ  </a:t>
            </a:r>
            <a:endParaRPr lang="ru-RU" dirty="0" smtClean="0">
              <a:solidFill>
                <a:schemeClr val="tx1"/>
              </a:solidFill>
            </a:endParaRPr>
          </a:p>
          <a:p>
            <a:r>
              <a:rPr lang="ru-RU" dirty="0" smtClean="0"/>
              <a:t>Правила и описание игры</a:t>
            </a:r>
            <a:r>
              <a:rPr lang="ru-RU" dirty="0" smtClean="0">
                <a:solidFill>
                  <a:schemeClr val="tx1"/>
                </a:solidFill>
              </a:rPr>
              <a:t> </a:t>
            </a:r>
            <a:endParaRPr lang="ru-RU" dirty="0">
              <a:solidFill>
                <a:schemeClr val="tx1"/>
              </a:solidFill>
            </a:endParaRPr>
          </a:p>
          <a:p>
            <a:r>
              <a:rPr lang="ru-RU" dirty="0">
                <a:solidFill>
                  <a:schemeClr val="tx1"/>
                </a:solidFill>
              </a:rPr>
              <a:t>Результаты тестирования </a:t>
            </a:r>
          </a:p>
          <a:p>
            <a:r>
              <a:rPr lang="ru-RU" dirty="0" smtClean="0">
                <a:solidFill>
                  <a:schemeClr val="tx1"/>
                </a:solidFill>
              </a:rPr>
              <a:t>Пример </a:t>
            </a:r>
            <a:r>
              <a:rPr lang="ru-RU" dirty="0">
                <a:solidFill>
                  <a:schemeClr val="tx1"/>
                </a:solidFill>
              </a:rPr>
              <a:t>схемы алгоритма </a:t>
            </a:r>
            <a:endParaRPr lang="en-US" dirty="0">
              <a:solidFill>
                <a:schemeClr val="tx1"/>
              </a:solidFill>
            </a:endParaRPr>
          </a:p>
          <a:p>
            <a:r>
              <a:rPr lang="ru-RU" dirty="0" smtClean="0">
                <a:solidFill>
                  <a:schemeClr val="tx1"/>
                </a:solidFill>
              </a:rPr>
              <a:t>Используемое </a:t>
            </a:r>
            <a:r>
              <a:rPr lang="ru-RU" dirty="0">
                <a:solidFill>
                  <a:schemeClr val="tx1"/>
                </a:solidFill>
              </a:rPr>
              <a:t>ПО </a:t>
            </a:r>
          </a:p>
          <a:p>
            <a:r>
              <a:rPr lang="ru-RU" dirty="0">
                <a:solidFill>
                  <a:schemeClr val="tx1"/>
                </a:solidFill>
              </a:rPr>
              <a:t>Вывод </a:t>
            </a:r>
            <a:endParaRPr lang="ru-RU" dirty="0" smtClean="0">
              <a:solidFill>
                <a:schemeClr val="tx1"/>
              </a:solidFill>
            </a:endParaRPr>
          </a:p>
          <a:p>
            <a:pPr marL="0" indent="0">
              <a:buNone/>
            </a:pPr>
            <a:endParaRPr lang="ru-RU" dirty="0">
              <a:solidFill>
                <a:schemeClr val="tx1"/>
              </a:solidFill>
            </a:endParaRPr>
          </a:p>
          <a:p>
            <a:pPr marL="0" indent="0">
              <a:spcBef>
                <a:spcPct val="0"/>
              </a:spcBef>
              <a:buNone/>
            </a:pPr>
            <a:endParaRPr lang="ru-RU" sz="3600" cap="all" dirty="0">
              <a:ln w="3175" cmpd="sng">
                <a:noFill/>
              </a:ln>
              <a:solidFill>
                <a:schemeClr val="tx1"/>
              </a:solidFill>
              <a:latin typeface="+mj-lt"/>
              <a:ea typeface="+mj-ea"/>
              <a:cs typeface="+mj-cs"/>
            </a:endParaRPr>
          </a:p>
        </p:txBody>
      </p:sp>
    </p:spTree>
    <p:extLst>
      <p:ext uri="{BB962C8B-B14F-4D97-AF65-F5344CB8AC3E}">
        <p14:creationId xmlns="" xmlns:p14="http://schemas.microsoft.com/office/powerpoint/2010/main" val="3536304338"/>
      </p:ext>
    </p:extLst>
  </p:cSld>
  <p:clrMapOvr>
    <a:masterClrMapping/>
  </p:clrMapOvr>
  <mc:AlternateContent xmlns:mc="http://schemas.openxmlformats.org/markup-compatibility/2006">
    <mc:Choice xmlns=""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4616" y="394835"/>
            <a:ext cx="6400800" cy="1507067"/>
          </a:xfrm>
        </p:spPr>
        <p:txBody>
          <a:bodyPr/>
          <a:lstStyle/>
          <a:p>
            <a:r>
              <a:rPr lang="ru-RU" dirty="0" smtClean="0"/>
              <a:t>Задачи</a:t>
            </a:r>
            <a:endParaRPr lang="ru-RU" dirty="0"/>
          </a:p>
        </p:txBody>
      </p:sp>
      <p:sp>
        <p:nvSpPr>
          <p:cNvPr id="3" name="Объект 2"/>
          <p:cNvSpPr>
            <a:spLocks noGrp="1"/>
          </p:cNvSpPr>
          <p:nvPr>
            <p:ph idx="1"/>
          </p:nvPr>
        </p:nvSpPr>
        <p:spPr>
          <a:xfrm>
            <a:off x="454616" y="1901902"/>
            <a:ext cx="6400800" cy="4172210"/>
          </a:xfrm>
        </p:spPr>
        <p:txBody>
          <a:bodyPr/>
          <a:lstStyle/>
          <a:p>
            <a:r>
              <a:rPr lang="ru-RU" dirty="0">
                <a:solidFill>
                  <a:schemeClr val="tx1"/>
                </a:solidFill>
              </a:rPr>
              <a:t>Разработка программы </a:t>
            </a:r>
            <a:r>
              <a:rPr lang="ru-RU" dirty="0" smtClean="0">
                <a:solidFill>
                  <a:schemeClr val="tx1"/>
                </a:solidFill>
              </a:rPr>
              <a:t>«</a:t>
            </a:r>
            <a:r>
              <a:rPr lang="ru-RU" dirty="0" smtClean="0"/>
              <a:t>Шахматы</a:t>
            </a:r>
            <a:r>
              <a:rPr lang="ru-RU" dirty="0" smtClean="0">
                <a:solidFill>
                  <a:schemeClr val="tx1"/>
                </a:solidFill>
              </a:rPr>
              <a:t>»</a:t>
            </a:r>
            <a:endParaRPr lang="ru-RU" dirty="0">
              <a:solidFill>
                <a:schemeClr val="tx1"/>
              </a:solidFill>
            </a:endParaRPr>
          </a:p>
          <a:p>
            <a:r>
              <a:rPr lang="ru-RU" dirty="0" smtClean="0">
                <a:solidFill>
                  <a:schemeClr val="tx1"/>
                </a:solidFill>
              </a:rPr>
              <a:t>Создание </a:t>
            </a:r>
            <a:r>
              <a:rPr lang="ru-RU" dirty="0" err="1" smtClean="0">
                <a:solidFill>
                  <a:schemeClr val="tx1"/>
                </a:solidFill>
              </a:rPr>
              <a:t>многопоточности</a:t>
            </a:r>
            <a:r>
              <a:rPr lang="ru-RU" dirty="0" smtClean="0">
                <a:solidFill>
                  <a:schemeClr val="tx1"/>
                </a:solidFill>
              </a:rPr>
              <a:t>, работа с процессами и нитями</a:t>
            </a:r>
            <a:endParaRPr lang="ru-RU" dirty="0">
              <a:solidFill>
                <a:schemeClr val="tx1"/>
              </a:solidFill>
            </a:endParaRPr>
          </a:p>
          <a:p>
            <a:r>
              <a:rPr lang="ru-RU" dirty="0">
                <a:solidFill>
                  <a:schemeClr val="tx1"/>
                </a:solidFill>
              </a:rPr>
              <a:t>Закрепление изученного материала по программированию на языке </a:t>
            </a:r>
            <a:r>
              <a:rPr lang="ru-RU" dirty="0" smtClean="0">
                <a:solidFill>
                  <a:schemeClr val="tx1"/>
                </a:solidFill>
              </a:rPr>
              <a:t>С</a:t>
            </a:r>
            <a:r>
              <a:rPr lang="ru-RU" dirty="0" smtClean="0">
                <a:solidFill>
                  <a:schemeClr val="tx1"/>
                </a:solidFill>
              </a:rPr>
              <a:t>++ с использованием  прикладного интерфейса </a:t>
            </a:r>
            <a:r>
              <a:rPr lang="en-US" dirty="0" smtClean="0">
                <a:solidFill>
                  <a:schemeClr val="tx1"/>
                </a:solidFill>
              </a:rPr>
              <a:t>API</a:t>
            </a:r>
            <a:endParaRPr lang="ru-RU" dirty="0">
              <a:solidFill>
                <a:schemeClr val="tx1"/>
              </a:solidFill>
            </a:endParaRPr>
          </a:p>
          <a:p>
            <a:endParaRPr lang="ru-RU" dirty="0">
              <a:solidFill>
                <a:schemeClr val="tx1"/>
              </a:solidFill>
            </a:endParaRPr>
          </a:p>
          <a:p>
            <a:endParaRPr lang="ru-RU" dirty="0"/>
          </a:p>
        </p:txBody>
      </p:sp>
    </p:spTree>
    <p:extLst>
      <p:ext uri="{BB962C8B-B14F-4D97-AF65-F5344CB8AC3E}">
        <p14:creationId xmlns="" xmlns:p14="http://schemas.microsoft.com/office/powerpoint/2010/main" val="3217331404"/>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0814" y="605289"/>
            <a:ext cx="6400800" cy="1507067"/>
          </a:xfrm>
        </p:spPr>
        <p:txBody>
          <a:bodyPr/>
          <a:lstStyle/>
          <a:p>
            <a:r>
              <a:rPr lang="ru-RU" dirty="0" smtClean="0"/>
              <a:t>Правила </a:t>
            </a:r>
            <a:r>
              <a:rPr lang="ru-RU" dirty="0" smtClean="0"/>
              <a:t>игры и описание игры</a:t>
            </a:r>
            <a:endParaRPr lang="ru-RU" dirty="0"/>
          </a:p>
        </p:txBody>
      </p:sp>
      <p:sp>
        <p:nvSpPr>
          <p:cNvPr id="3" name="Объект 2"/>
          <p:cNvSpPr>
            <a:spLocks noGrp="1"/>
          </p:cNvSpPr>
          <p:nvPr>
            <p:ph idx="1"/>
          </p:nvPr>
        </p:nvSpPr>
        <p:spPr>
          <a:xfrm>
            <a:off x="539552" y="1988840"/>
            <a:ext cx="4896544" cy="4464496"/>
          </a:xfrm>
        </p:spPr>
        <p:txBody>
          <a:bodyPr>
            <a:noAutofit/>
          </a:bodyPr>
          <a:lstStyle/>
          <a:p>
            <a:r>
              <a:rPr lang="ru-RU" sz="1050" dirty="0" smtClean="0"/>
              <a:t>На 64 -клеточной доске надо расположить фигуры. Белые занимают первую и вторую горизонталь, а чёрные - седьмую и восьмую. На первой горизонтали находятся такие фигуры, это ладья, конь, офицер, король и ферзь, офицер, конь, ладья. Вторую горизонталь занимают пешки. Точно так расположены и чёрные, только пешки на седьмой горизонтали, а фигуры на восьмой. Поля по горизонтали обозначены латинскими буквами, а по вертикали цифрами. Первый ход всегда делают белые, чаще всего они ходят пешками, которые идут на одну клеточку вперед, или через одну, такое бывает один раз. Следующий ход чёрных, они могут пойти любой фигурой, у которой нет преград на пути, а если есть, то чужую можно убить, только по правилам. Перескакивать через фигуры нельзя никому, кроме коня, который ходит две клеточки вперед и одна в бок. Пешка, достигая последней горизонтали противника, может быть заменена на любую фигуру, кроме короля. Ладья может ходить по вертикали и горизонтали прямо. Офицер двигается только наискосок. Королева, а иногда её называют ферзём, считается самой сильной и опасной фигурой, ходит она прямо и как офицер. Самый главный это король, без него игры не будет, если он под боем, то объявляется шах, а некуда ходить, значит, мат. Ходит он в любом направлении, но на одну клеточку. Иногда, чтобы улучшить положение короля, делается рокировка, которая только возможна один раз за игру. Ладья и король меняются местами. Но в том случае, если они никуда не ходили, и если нет между ними фигур. Шахматная игра длится до тех пор, пока кто-то не победит. А вот блиц - турниры длятся от 5-15 минут и там смотрят по выигрышной позиции, и по количеству фигур</a:t>
            </a:r>
            <a:endParaRPr lang="ru-RU" sz="1050" dirty="0"/>
          </a:p>
        </p:txBody>
      </p:sp>
      <p:pic>
        <p:nvPicPr>
          <p:cNvPr id="4" name="Рисунок 3" descr="Новый точечный рисунок (3).bmp"/>
          <p:cNvPicPr>
            <a:picLocks noChangeAspect="1"/>
          </p:cNvPicPr>
          <p:nvPr/>
        </p:nvPicPr>
        <p:blipFill>
          <a:blip r:embed="rId2" cstate="print"/>
          <a:stretch>
            <a:fillRect/>
          </a:stretch>
        </p:blipFill>
        <p:spPr>
          <a:xfrm>
            <a:off x="5868144" y="1916832"/>
            <a:ext cx="2653929" cy="2664296"/>
          </a:xfrm>
          <a:prstGeom prst="rect">
            <a:avLst/>
          </a:prstGeom>
        </p:spPr>
      </p:pic>
    </p:spTree>
    <p:extLst>
      <p:ext uri="{BB962C8B-B14F-4D97-AF65-F5344CB8AC3E}">
        <p14:creationId xmlns="" xmlns:p14="http://schemas.microsoft.com/office/powerpoint/2010/main" val="137600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Тесты </a:t>
            </a:r>
            <a:r>
              <a:rPr lang="ru-RU" dirty="0" err="1" smtClean="0"/>
              <a:t>порграммы</a:t>
            </a:r>
            <a:endParaRPr lang="ru-RU" dirty="0"/>
          </a:p>
        </p:txBody>
      </p:sp>
      <p:pic>
        <p:nvPicPr>
          <p:cNvPr id="4" name="Содержимое 3" descr="Новый точечный рисунок.bmp"/>
          <p:cNvPicPr>
            <a:picLocks noGrp="1" noChangeAspect="1"/>
          </p:cNvPicPr>
          <p:nvPr>
            <p:ph idx="1"/>
          </p:nvPr>
        </p:nvPicPr>
        <p:blipFill>
          <a:blip r:embed="rId2" cstate="print"/>
          <a:stretch>
            <a:fillRect/>
          </a:stretch>
        </p:blipFill>
        <p:spPr>
          <a:xfrm>
            <a:off x="1115616" y="1412776"/>
            <a:ext cx="7207929" cy="432048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Содержимое 3" descr="Новый точечный рисунок (2).bmp"/>
          <p:cNvPicPr>
            <a:picLocks noGrp="1" noChangeAspect="1"/>
          </p:cNvPicPr>
          <p:nvPr>
            <p:ph idx="1"/>
          </p:nvPr>
        </p:nvPicPr>
        <p:blipFill>
          <a:blip r:embed="rId2" cstate="print"/>
          <a:stretch>
            <a:fillRect/>
          </a:stretch>
        </p:blipFill>
        <p:spPr>
          <a:xfrm>
            <a:off x="1187624" y="620688"/>
            <a:ext cx="6264696" cy="55403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3759" y="220132"/>
            <a:ext cx="6400800" cy="1507067"/>
          </a:xfrm>
        </p:spPr>
        <p:txBody>
          <a:bodyPr>
            <a:normAutofit fontScale="90000"/>
          </a:bodyPr>
          <a:lstStyle/>
          <a:p>
            <a:r>
              <a:rPr lang="ru-RU" dirty="0" smtClean="0"/>
              <a:t>Используемое программное обеспечение</a:t>
            </a:r>
            <a:endParaRPr lang="ru-RU" dirty="0"/>
          </a:p>
        </p:txBody>
      </p:sp>
      <p:sp>
        <p:nvSpPr>
          <p:cNvPr id="3" name="Объект 2"/>
          <p:cNvSpPr>
            <a:spLocks noGrp="1"/>
          </p:cNvSpPr>
          <p:nvPr>
            <p:ph idx="1"/>
          </p:nvPr>
        </p:nvSpPr>
        <p:spPr>
          <a:xfrm>
            <a:off x="233759" y="1727200"/>
            <a:ext cx="7208441" cy="2935112"/>
          </a:xfrm>
        </p:spPr>
        <p:txBody>
          <a:bodyPr>
            <a:normAutofit fontScale="62500" lnSpcReduction="20000"/>
          </a:bodyPr>
          <a:lstStyle/>
          <a:p>
            <a:r>
              <a:rPr lang="ru-RU" dirty="0" smtClean="0">
                <a:solidFill>
                  <a:schemeClr val="tx1"/>
                </a:solidFill>
              </a:rPr>
              <a:t>Для </a:t>
            </a:r>
            <a:r>
              <a:rPr lang="ru-RU" dirty="0">
                <a:solidFill>
                  <a:schemeClr val="tx1"/>
                </a:solidFill>
              </a:rPr>
              <a:t>разработки и компилирования программы </a:t>
            </a:r>
            <a:r>
              <a:rPr lang="ru-RU" dirty="0" smtClean="0">
                <a:solidFill>
                  <a:schemeClr val="tx1"/>
                </a:solidFill>
              </a:rPr>
              <a:t>использовался редактор </a:t>
            </a:r>
            <a:r>
              <a:rPr lang="ru-RU" dirty="0">
                <a:solidFill>
                  <a:schemeClr val="tx1"/>
                </a:solidFill>
              </a:rPr>
              <a:t>кода Microsoft Visual Studio 2013 Professional/</a:t>
            </a:r>
            <a:r>
              <a:rPr lang="ru-RU" dirty="0" err="1">
                <a:solidFill>
                  <a:schemeClr val="tx1"/>
                </a:solidFill>
              </a:rPr>
              <a:t>Ultimate</a:t>
            </a:r>
            <a:r>
              <a:rPr lang="ru-RU" dirty="0">
                <a:solidFill>
                  <a:schemeClr val="tx1"/>
                </a:solidFill>
              </a:rPr>
              <a:t>.</a:t>
            </a:r>
            <a:br>
              <a:rPr lang="ru-RU" dirty="0">
                <a:solidFill>
                  <a:schemeClr val="tx1"/>
                </a:solidFill>
              </a:rPr>
            </a:br>
            <a:r>
              <a:rPr lang="ru-RU" dirty="0">
                <a:solidFill>
                  <a:schemeClr val="tx1"/>
                </a:solidFill>
              </a:rPr>
              <a:t/>
            </a:r>
            <a:br>
              <a:rPr lang="ru-RU" dirty="0">
                <a:solidFill>
                  <a:schemeClr val="tx1"/>
                </a:solidFill>
              </a:rPr>
            </a:br>
            <a:r>
              <a:rPr lang="ru-RU" dirty="0">
                <a:solidFill>
                  <a:schemeClr val="tx1"/>
                </a:solidFill>
              </a:rPr>
              <a:t>Продукт компании Microsoft выбран за стабильность работы,</a:t>
            </a:r>
            <a:br>
              <a:rPr lang="ru-RU" dirty="0">
                <a:solidFill>
                  <a:schemeClr val="tx1"/>
                </a:solidFill>
              </a:rPr>
            </a:br>
            <a:r>
              <a:rPr lang="ru-RU" dirty="0">
                <a:solidFill>
                  <a:schemeClr val="tx1"/>
                </a:solidFill>
              </a:rPr>
              <a:t>Проверку на работоспособность кода, проверка правильности</a:t>
            </a:r>
            <a:br>
              <a:rPr lang="ru-RU" dirty="0">
                <a:solidFill>
                  <a:schemeClr val="tx1"/>
                </a:solidFill>
              </a:rPr>
            </a:br>
            <a:r>
              <a:rPr lang="ru-RU" dirty="0">
                <a:solidFill>
                  <a:schemeClr val="tx1"/>
                </a:solidFill>
              </a:rPr>
              <a:t>Написания функций, бесплатность и простоту развертки на </a:t>
            </a:r>
            <a:br>
              <a:rPr lang="ru-RU" dirty="0">
                <a:solidFill>
                  <a:schemeClr val="tx1"/>
                </a:solidFill>
              </a:rPr>
            </a:br>
            <a:r>
              <a:rPr lang="ru-RU" dirty="0">
                <a:solidFill>
                  <a:schemeClr val="tx1"/>
                </a:solidFill>
              </a:rPr>
              <a:t>Рабочей станции, без подключения дополнительных сторонних</a:t>
            </a:r>
            <a:br>
              <a:rPr lang="ru-RU" dirty="0">
                <a:solidFill>
                  <a:schemeClr val="tx1"/>
                </a:solidFill>
              </a:rPr>
            </a:br>
            <a:r>
              <a:rPr lang="ru-RU" dirty="0">
                <a:solidFill>
                  <a:schemeClr val="tx1"/>
                </a:solidFill>
              </a:rPr>
              <a:t>Модулей. </a:t>
            </a:r>
            <a:br>
              <a:rPr lang="ru-RU" dirty="0">
                <a:solidFill>
                  <a:schemeClr val="tx1"/>
                </a:solidFill>
              </a:rPr>
            </a:br>
            <a:endParaRPr lang="ru-RU" dirty="0">
              <a:solidFill>
                <a:schemeClr val="tx1"/>
              </a:solidFill>
            </a:endParaRPr>
          </a:p>
        </p:txBody>
      </p:sp>
      <p:pic>
        <p:nvPicPr>
          <p:cNvPr id="4" name="Рисунок 3"/>
          <p:cNvPicPr>
            <a:picLocks noChangeAspect="1"/>
          </p:cNvPicPr>
          <p:nvPr/>
        </p:nvPicPr>
        <p:blipFill>
          <a:blip r:embed="rId2" cstate="print"/>
          <a:stretch>
            <a:fillRect/>
          </a:stretch>
        </p:blipFill>
        <p:spPr>
          <a:xfrm>
            <a:off x="4283968" y="3717032"/>
            <a:ext cx="3088092" cy="2688616"/>
          </a:xfrm>
          <a:prstGeom prst="rect">
            <a:avLst/>
          </a:prstGeom>
        </p:spPr>
      </p:pic>
      <p:pic>
        <p:nvPicPr>
          <p:cNvPr id="5" name="Рисунок 4"/>
          <p:cNvPicPr>
            <a:picLocks noChangeAspect="1"/>
          </p:cNvPicPr>
          <p:nvPr/>
        </p:nvPicPr>
        <p:blipFill>
          <a:blip r:embed="rId3" cstate="print"/>
          <a:stretch>
            <a:fillRect/>
          </a:stretch>
        </p:blipFill>
        <p:spPr>
          <a:xfrm>
            <a:off x="323528" y="3933056"/>
            <a:ext cx="3140013" cy="2733821"/>
          </a:xfrm>
          <a:prstGeom prst="rect">
            <a:avLst/>
          </a:prstGeom>
        </p:spPr>
      </p:pic>
    </p:spTree>
    <p:extLst>
      <p:ext uri="{BB962C8B-B14F-4D97-AF65-F5344CB8AC3E}">
        <p14:creationId xmlns="" xmlns:p14="http://schemas.microsoft.com/office/powerpoint/2010/main" val="3796627657"/>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3159" y="249870"/>
            <a:ext cx="6400800" cy="1507067"/>
          </a:xfrm>
        </p:spPr>
        <p:txBody>
          <a:bodyPr/>
          <a:lstStyle/>
          <a:p>
            <a:r>
              <a:rPr lang="ru-RU" dirty="0" smtClean="0"/>
              <a:t>Вывод</a:t>
            </a:r>
            <a:endParaRPr lang="ru-RU" dirty="0"/>
          </a:p>
        </p:txBody>
      </p:sp>
      <p:sp>
        <p:nvSpPr>
          <p:cNvPr id="3" name="Объект 2"/>
          <p:cNvSpPr>
            <a:spLocks noGrp="1"/>
          </p:cNvSpPr>
          <p:nvPr>
            <p:ph idx="1"/>
          </p:nvPr>
        </p:nvSpPr>
        <p:spPr>
          <a:xfrm>
            <a:off x="513159" y="1756936"/>
            <a:ext cx="7470908" cy="4824486"/>
          </a:xfrm>
        </p:spPr>
        <p:txBody>
          <a:bodyPr>
            <a:normAutofit/>
          </a:bodyPr>
          <a:lstStyle/>
          <a:p>
            <a:pPr>
              <a:buNone/>
            </a:pPr>
            <a:r>
              <a:rPr lang="ru-RU" sz="2400" dirty="0">
                <a:solidFill>
                  <a:schemeClr val="tx1"/>
                </a:solidFill>
              </a:rPr>
              <a:t>В результате выполнения </a:t>
            </a:r>
            <a:r>
              <a:rPr lang="ru-RU" sz="2400" dirty="0" smtClean="0">
                <a:solidFill>
                  <a:schemeClr val="tx1"/>
                </a:solidFill>
              </a:rPr>
              <a:t>работы:</a:t>
            </a:r>
          </a:p>
          <a:p>
            <a:r>
              <a:rPr lang="ru-RU" sz="2400" dirty="0" smtClean="0">
                <a:solidFill>
                  <a:schemeClr val="tx1"/>
                </a:solidFill>
              </a:rPr>
              <a:t>получилась </a:t>
            </a:r>
            <a:r>
              <a:rPr lang="ru-RU" sz="2400" dirty="0">
                <a:solidFill>
                  <a:schemeClr val="tx1"/>
                </a:solidFill>
              </a:rPr>
              <a:t>полностью функционирующая </a:t>
            </a:r>
            <a:r>
              <a:rPr lang="ru-RU" sz="2400" dirty="0" smtClean="0">
                <a:solidFill>
                  <a:schemeClr val="tx1"/>
                </a:solidFill>
              </a:rPr>
              <a:t>программа</a:t>
            </a:r>
            <a:r>
              <a:rPr lang="en-US" sz="2400" dirty="0" smtClean="0">
                <a:solidFill>
                  <a:schemeClr val="tx1"/>
                </a:solidFill>
              </a:rPr>
              <a:t> </a:t>
            </a:r>
            <a:r>
              <a:rPr lang="ru-RU" sz="2400" dirty="0" smtClean="0">
                <a:solidFill>
                  <a:schemeClr val="tx1"/>
                </a:solidFill>
              </a:rPr>
              <a:t>«</a:t>
            </a:r>
            <a:r>
              <a:rPr lang="ru-RU" sz="2400" dirty="0" smtClean="0"/>
              <a:t>Шахматы </a:t>
            </a:r>
            <a:r>
              <a:rPr lang="ru-RU" sz="2400" dirty="0" smtClean="0">
                <a:solidFill>
                  <a:schemeClr val="tx1"/>
                </a:solidFill>
              </a:rPr>
              <a:t>», </a:t>
            </a:r>
            <a:r>
              <a:rPr lang="ru-RU" sz="2400" dirty="0">
                <a:solidFill>
                  <a:schemeClr val="tx1"/>
                </a:solidFill>
              </a:rPr>
              <a:t>удовлетворяющая требованиям </a:t>
            </a:r>
            <a:r>
              <a:rPr lang="ru-RU" sz="2400" dirty="0" smtClean="0">
                <a:solidFill>
                  <a:schemeClr val="tx1"/>
                </a:solidFill>
              </a:rPr>
              <a:t>задания</a:t>
            </a:r>
            <a:r>
              <a:rPr lang="en-US" sz="2400" dirty="0" smtClean="0">
                <a:solidFill>
                  <a:schemeClr val="tx1"/>
                </a:solidFill>
              </a:rPr>
              <a:t>;</a:t>
            </a:r>
          </a:p>
          <a:p>
            <a:r>
              <a:rPr lang="ru-RU" sz="2400" dirty="0" smtClean="0">
                <a:solidFill>
                  <a:schemeClr val="tx1"/>
                </a:solidFill>
              </a:rPr>
              <a:t>был </a:t>
            </a:r>
            <a:r>
              <a:rPr lang="ru-RU" sz="2400" dirty="0">
                <a:solidFill>
                  <a:schemeClr val="tx1"/>
                </a:solidFill>
              </a:rPr>
              <a:t>получен опыт работы с файлами на языке </a:t>
            </a:r>
            <a:r>
              <a:rPr lang="ru-RU" sz="2400" dirty="0" smtClean="0">
                <a:solidFill>
                  <a:schemeClr val="tx1"/>
                </a:solidFill>
              </a:rPr>
              <a:t>С++</a:t>
            </a:r>
            <a:r>
              <a:rPr lang="en-US" sz="2400" dirty="0" smtClean="0">
                <a:solidFill>
                  <a:schemeClr val="tx1"/>
                </a:solidFill>
              </a:rPr>
              <a:t>;</a:t>
            </a:r>
          </a:p>
          <a:p>
            <a:r>
              <a:rPr lang="ru-RU" sz="2400" dirty="0" smtClean="0">
                <a:solidFill>
                  <a:schemeClr val="tx1"/>
                </a:solidFill>
              </a:rPr>
              <a:t>ориентирование </a:t>
            </a:r>
            <a:r>
              <a:rPr lang="ru-RU" sz="2400" dirty="0">
                <a:solidFill>
                  <a:schemeClr val="tx1"/>
                </a:solidFill>
              </a:rPr>
              <a:t>в </a:t>
            </a:r>
            <a:r>
              <a:rPr lang="ru-RU" sz="2400" dirty="0" smtClean="0">
                <a:solidFill>
                  <a:schemeClr val="tx1"/>
                </a:solidFill>
              </a:rPr>
              <a:t>коде</a:t>
            </a:r>
            <a:r>
              <a:rPr lang="en-US" sz="2400" dirty="0" smtClean="0">
                <a:solidFill>
                  <a:schemeClr val="tx1"/>
                </a:solidFill>
              </a:rPr>
              <a:t>;</a:t>
            </a:r>
          </a:p>
          <a:p>
            <a:r>
              <a:rPr lang="ru-RU" sz="2400" dirty="0" smtClean="0">
                <a:solidFill>
                  <a:schemeClr val="tx1"/>
                </a:solidFill>
              </a:rPr>
              <a:t> </a:t>
            </a:r>
            <a:r>
              <a:rPr lang="ru-RU" sz="2400" dirty="0">
                <a:solidFill>
                  <a:schemeClr val="tx1"/>
                </a:solidFill>
              </a:rPr>
              <a:t>получения навыков работы с новыми типа </a:t>
            </a:r>
            <a:r>
              <a:rPr lang="ru-RU" sz="2400" dirty="0" smtClean="0">
                <a:solidFill>
                  <a:schemeClr val="tx1"/>
                </a:solidFill>
              </a:rPr>
              <a:t>данных</a:t>
            </a:r>
            <a:r>
              <a:rPr lang="en-US" sz="2400" dirty="0" smtClean="0">
                <a:solidFill>
                  <a:schemeClr val="tx1"/>
                </a:solidFill>
              </a:rPr>
              <a:t>;</a:t>
            </a:r>
          </a:p>
          <a:p>
            <a:r>
              <a:rPr lang="ru-RU" sz="2400" dirty="0" smtClean="0">
                <a:solidFill>
                  <a:schemeClr val="tx1"/>
                </a:solidFill>
              </a:rPr>
              <a:t> </a:t>
            </a:r>
            <a:r>
              <a:rPr lang="ru-RU" sz="2400" dirty="0">
                <a:solidFill>
                  <a:schemeClr val="tx1"/>
                </a:solidFill>
              </a:rPr>
              <a:t>опыт работы </a:t>
            </a:r>
            <a:r>
              <a:rPr lang="ru-RU" sz="2400" dirty="0" smtClean="0">
                <a:solidFill>
                  <a:schemeClr val="tx1"/>
                </a:solidFill>
              </a:rPr>
              <a:t>с </a:t>
            </a:r>
            <a:r>
              <a:rPr lang="ru-RU" sz="2400" dirty="0" err="1" smtClean="0">
                <a:solidFill>
                  <a:schemeClr val="tx1"/>
                </a:solidFill>
              </a:rPr>
              <a:t>многопоточностью</a:t>
            </a:r>
            <a:r>
              <a:rPr lang="ru-RU" sz="2400" dirty="0" smtClean="0"/>
              <a:t>, нитями и процессами</a:t>
            </a:r>
            <a:r>
              <a:rPr lang="ru-RU" sz="2400" dirty="0" smtClean="0">
                <a:solidFill>
                  <a:schemeClr val="tx1"/>
                </a:solidFill>
              </a:rPr>
              <a:t>.</a:t>
            </a:r>
            <a:endParaRPr lang="en-US" sz="2400" dirty="0">
              <a:solidFill>
                <a:schemeClr val="tx1"/>
              </a:solidFill>
            </a:endParaRPr>
          </a:p>
          <a:p>
            <a:pPr marL="0" indent="0">
              <a:buNone/>
            </a:pPr>
            <a:endParaRPr lang="en-US" sz="2400" dirty="0" smtClean="0">
              <a:solidFill>
                <a:schemeClr val="tx1"/>
              </a:solidFill>
            </a:endParaRPr>
          </a:p>
          <a:p>
            <a:pPr marL="0" indent="0" algn="ctr">
              <a:buNone/>
            </a:pPr>
            <a:r>
              <a:rPr lang="ru-RU" sz="2400" dirty="0">
                <a:solidFill>
                  <a:schemeClr val="tx1"/>
                </a:solidFill>
              </a:rPr>
              <a:t>Спасибо за внимание!</a:t>
            </a:r>
          </a:p>
          <a:p>
            <a:endParaRPr lang="ru-RU" dirty="0">
              <a:solidFill>
                <a:schemeClr val="tx1"/>
              </a:solidFill>
            </a:endParaRPr>
          </a:p>
        </p:txBody>
      </p:sp>
    </p:spTree>
    <p:extLst>
      <p:ext uri="{BB962C8B-B14F-4D97-AF65-F5344CB8AC3E}">
        <p14:creationId xmlns="" xmlns:p14="http://schemas.microsoft.com/office/powerpoint/2010/main" val="1074246991"/>
      </p:ext>
    </p:extLst>
  </p:cSld>
  <p:clrMapOvr>
    <a:masterClrMapping/>
  </p:clrMapOvr>
  <mc:AlternateContent xmlns:mc="http://schemas.openxmlformats.org/markup-compatibility/2006">
    <mc:Choice xmlns=""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TotalTime>
  <Words>458</Words>
  <Application>Microsoft Office PowerPoint</Application>
  <PresentationFormat>Экран (4:3)</PresentationFormat>
  <Paragraphs>28</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Апекс</vt:lpstr>
      <vt:lpstr>Курсовая работа «Шахматы»</vt:lpstr>
      <vt:lpstr>Содержание</vt:lpstr>
      <vt:lpstr>Задачи</vt:lpstr>
      <vt:lpstr>Правила игры и описание игры</vt:lpstr>
      <vt:lpstr>Тесты порграммы</vt:lpstr>
      <vt:lpstr>Слайд 6</vt:lpstr>
      <vt:lpstr>Используемое программное обеспечение</vt:lpstr>
      <vt:lpstr>Вывод</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Доклад по дисциплине «Операционные системы»  Тема: «»</dc:title>
  <dc:creator>Александр</dc:creator>
  <cp:lastModifiedBy>Александр</cp:lastModifiedBy>
  <cp:revision>5</cp:revision>
  <dcterms:created xsi:type="dcterms:W3CDTF">2015-06-02T09:38:29Z</dcterms:created>
  <dcterms:modified xsi:type="dcterms:W3CDTF">2015-06-03T09:44:34Z</dcterms:modified>
</cp:coreProperties>
</file>