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1" r:id="rId3"/>
    <p:sldId id="258" r:id="rId4"/>
    <p:sldId id="257" r:id="rId5"/>
    <p:sldId id="269" r:id="rId6"/>
    <p:sldId id="270" r:id="rId7"/>
    <p:sldId id="266" r:id="rId8"/>
    <p:sldId id="268" r:id="rId9"/>
    <p:sldId id="265"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85" autoAdjust="0"/>
    <p:restoredTop sz="95033" autoAdjust="0"/>
  </p:normalViewPr>
  <p:slideViewPr>
    <p:cSldViewPr>
      <p:cViewPr varScale="1">
        <p:scale>
          <a:sx n="82" d="100"/>
          <a:sy n="82" d="100"/>
        </p:scale>
        <p:origin x="88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73119" y="461581"/>
            <a:ext cx="5445760" cy="941069"/>
          </a:xfrm>
          <a:prstGeom prst="rect">
            <a:avLst/>
          </a:prstGeom>
        </p:spPr>
        <p:txBody>
          <a:bodyPr wrap="square" lIns="0" tIns="0" rIns="0" bIns="0">
            <a:spAutoFit/>
          </a:bodyPr>
          <a:lstStyle>
            <a:lvl1pPr>
              <a:defRPr sz="6000" b="1" i="0">
                <a:solidFill>
                  <a:srgbClr val="FF0000"/>
                </a:solidFill>
                <a:latin typeface="Calibri"/>
                <a:cs typeface="Calibri"/>
              </a:defRPr>
            </a:lvl1pPr>
          </a:lstStyle>
          <a:p>
            <a:endParaRPr/>
          </a:p>
        </p:txBody>
      </p:sp>
      <p:sp>
        <p:nvSpPr>
          <p:cNvPr id="3" name="Holder 3"/>
          <p:cNvSpPr>
            <a:spLocks noGrp="1"/>
          </p:cNvSpPr>
          <p:nvPr>
            <p:ph type="body" idx="1"/>
          </p:nvPr>
        </p:nvSpPr>
        <p:spPr>
          <a:xfrm>
            <a:off x="917575" y="1714373"/>
            <a:ext cx="10356850" cy="31445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2999" y="2004399"/>
            <a:ext cx="8107680" cy="323807"/>
          </a:xfrm>
          <a:prstGeom prst="rect">
            <a:avLst/>
          </a:prstGeom>
        </p:spPr>
        <p:txBody>
          <a:bodyPr vert="horz" wrap="square" lIns="0" tIns="15875" rIns="0" bIns="0" rtlCol="0">
            <a:spAutoFit/>
          </a:bodyPr>
          <a:lstStyle/>
          <a:p>
            <a:pPr marL="12700">
              <a:lnSpc>
                <a:spcPct val="100000"/>
              </a:lnSpc>
              <a:spcBef>
                <a:spcPts val="125"/>
              </a:spcBef>
            </a:pPr>
            <a:r>
              <a:rPr sz="2000" spc="-15" dirty="0">
                <a:latin typeface="Algerian" panose="04020705040A02060702" pitchFamily="82" charset="0"/>
              </a:rPr>
              <a:t>DEPARTMENT</a:t>
            </a:r>
            <a:r>
              <a:rPr sz="2000" spc="320" dirty="0">
                <a:latin typeface="Algerian" panose="04020705040A02060702" pitchFamily="82" charset="0"/>
              </a:rPr>
              <a:t> </a:t>
            </a:r>
            <a:r>
              <a:rPr sz="2000" spc="25" dirty="0">
                <a:latin typeface="Algerian" panose="04020705040A02060702" pitchFamily="82" charset="0"/>
              </a:rPr>
              <a:t>OF</a:t>
            </a:r>
            <a:r>
              <a:rPr sz="2000" spc="15" dirty="0">
                <a:latin typeface="Algerian" panose="04020705040A02060702" pitchFamily="82" charset="0"/>
              </a:rPr>
              <a:t> </a:t>
            </a:r>
            <a:r>
              <a:rPr sz="2000" dirty="0">
                <a:latin typeface="Algerian" panose="04020705040A02060702" pitchFamily="82" charset="0"/>
              </a:rPr>
              <a:t>ELECTRONICS</a:t>
            </a:r>
            <a:r>
              <a:rPr sz="2000" spc="135" dirty="0">
                <a:latin typeface="Algerian" panose="04020705040A02060702" pitchFamily="82" charset="0"/>
              </a:rPr>
              <a:t> </a:t>
            </a:r>
            <a:r>
              <a:rPr sz="2000" spc="20" dirty="0">
                <a:latin typeface="Algerian" panose="04020705040A02060702" pitchFamily="82" charset="0"/>
              </a:rPr>
              <a:t>AND</a:t>
            </a:r>
            <a:r>
              <a:rPr sz="2000" spc="95" dirty="0">
                <a:latin typeface="Algerian" panose="04020705040A02060702" pitchFamily="82" charset="0"/>
              </a:rPr>
              <a:t> </a:t>
            </a:r>
            <a:r>
              <a:rPr sz="2000" dirty="0">
                <a:latin typeface="Algerian" panose="04020705040A02060702" pitchFamily="82" charset="0"/>
              </a:rPr>
              <a:t>COMMUNICATION</a:t>
            </a:r>
            <a:r>
              <a:rPr sz="2000" spc="190" dirty="0">
                <a:latin typeface="Algerian" panose="04020705040A02060702" pitchFamily="82" charset="0"/>
              </a:rPr>
              <a:t> </a:t>
            </a:r>
            <a:r>
              <a:rPr sz="2000" dirty="0">
                <a:latin typeface="Algerian" panose="04020705040A02060702" pitchFamily="82" charset="0"/>
              </a:rPr>
              <a:t>ENGINEERING</a:t>
            </a:r>
          </a:p>
        </p:txBody>
      </p:sp>
      <p:sp>
        <p:nvSpPr>
          <p:cNvPr id="3" name="object 3"/>
          <p:cNvSpPr txBox="1"/>
          <p:nvPr/>
        </p:nvSpPr>
        <p:spPr>
          <a:xfrm>
            <a:off x="2286000" y="2247580"/>
            <a:ext cx="7772400" cy="1038105"/>
          </a:xfrm>
          <a:prstGeom prst="rect">
            <a:avLst/>
          </a:prstGeom>
        </p:spPr>
        <p:txBody>
          <a:bodyPr vert="horz" wrap="square" lIns="0" tIns="62865" rIns="0" bIns="0" rtlCol="0">
            <a:spAutoFit/>
          </a:bodyPr>
          <a:lstStyle/>
          <a:p>
            <a:pPr marL="15240" algn="ctr">
              <a:lnSpc>
                <a:spcPct val="100000"/>
              </a:lnSpc>
              <a:spcBef>
                <a:spcPts val="495"/>
              </a:spcBef>
            </a:pPr>
            <a:r>
              <a:rPr sz="2000" b="1" spc="30" dirty="0">
                <a:solidFill>
                  <a:srgbClr val="FF0000"/>
                </a:solidFill>
                <a:latin typeface="Times New Roman" panose="02020603050405020304" pitchFamily="18" charset="0"/>
                <a:cs typeface="Times New Roman" panose="02020603050405020304" pitchFamily="18" charset="0"/>
              </a:rPr>
              <a:t>18</a:t>
            </a:r>
            <a:r>
              <a:rPr sz="2000" b="1" spc="-5" dirty="0">
                <a:solidFill>
                  <a:srgbClr val="FF0000"/>
                </a:solidFill>
                <a:latin typeface="Times New Roman" panose="02020603050405020304" pitchFamily="18" charset="0"/>
                <a:cs typeface="Times New Roman" panose="02020603050405020304" pitchFamily="18" charset="0"/>
              </a:rPr>
              <a:t>E</a:t>
            </a:r>
            <a:r>
              <a:rPr sz="2000" b="1" spc="-15" dirty="0">
                <a:solidFill>
                  <a:srgbClr val="FF0000"/>
                </a:solidFill>
                <a:latin typeface="Times New Roman" panose="02020603050405020304" pitchFamily="18" charset="0"/>
                <a:cs typeface="Times New Roman" panose="02020603050405020304" pitchFamily="18" charset="0"/>
              </a:rPr>
              <a:t>C</a:t>
            </a:r>
            <a:r>
              <a:rPr sz="2000" b="1" spc="-20" dirty="0">
                <a:solidFill>
                  <a:srgbClr val="FF0000"/>
                </a:solidFill>
                <a:latin typeface="Times New Roman" panose="02020603050405020304" pitchFamily="18" charset="0"/>
                <a:cs typeface="Times New Roman" panose="02020603050405020304" pitchFamily="18" charset="0"/>
              </a:rPr>
              <a:t>P</a:t>
            </a:r>
            <a:r>
              <a:rPr sz="2000" b="1" spc="30" dirty="0">
                <a:solidFill>
                  <a:srgbClr val="FF0000"/>
                </a:solidFill>
                <a:latin typeface="Times New Roman" panose="02020603050405020304" pitchFamily="18" charset="0"/>
                <a:cs typeface="Times New Roman" panose="02020603050405020304" pitchFamily="18" charset="0"/>
              </a:rPr>
              <a:t>10</a:t>
            </a:r>
            <a:r>
              <a:rPr lang="en-IN" sz="2000" b="1" spc="30" dirty="0">
                <a:solidFill>
                  <a:srgbClr val="FF0000"/>
                </a:solidFill>
                <a:latin typeface="Times New Roman" panose="02020603050405020304" pitchFamily="18" charset="0"/>
                <a:cs typeface="Times New Roman" panose="02020603050405020304" pitchFamily="18" charset="0"/>
              </a:rPr>
              <a:t>5</a:t>
            </a:r>
            <a:r>
              <a:rPr sz="2000" b="1" spc="-10" dirty="0">
                <a:solidFill>
                  <a:srgbClr val="FF0000"/>
                </a:solidFill>
                <a:latin typeface="Times New Roman" panose="02020603050405020304" pitchFamily="18" charset="0"/>
                <a:cs typeface="Times New Roman" panose="02020603050405020304" pitchFamily="18" charset="0"/>
              </a:rPr>
              <a:t>L</a:t>
            </a:r>
            <a:r>
              <a:rPr sz="2000" b="1" spc="-20" dirty="0">
                <a:solidFill>
                  <a:srgbClr val="FF0000"/>
                </a:solidFill>
                <a:latin typeface="Times New Roman" panose="02020603050405020304" pitchFamily="18" charset="0"/>
                <a:cs typeface="Times New Roman" panose="02020603050405020304" pitchFamily="18" charset="0"/>
              </a:rPr>
              <a:t>-</a:t>
            </a:r>
            <a:r>
              <a:rPr sz="2000" b="1" spc="45" dirty="0">
                <a:solidFill>
                  <a:srgbClr val="FF0000"/>
                </a:solidFill>
                <a:latin typeface="Times New Roman" panose="02020603050405020304" pitchFamily="18" charset="0"/>
                <a:cs typeface="Times New Roman" panose="02020603050405020304" pitchFamily="18" charset="0"/>
              </a:rPr>
              <a:t>M</a:t>
            </a:r>
            <a:r>
              <a:rPr sz="2000" b="1" spc="-15" dirty="0">
                <a:solidFill>
                  <a:srgbClr val="FF0000"/>
                </a:solidFill>
                <a:latin typeface="Times New Roman" panose="02020603050405020304" pitchFamily="18" charset="0"/>
                <a:cs typeface="Times New Roman" panose="02020603050405020304" pitchFamily="18" charset="0"/>
              </a:rPr>
              <a:t>I</a:t>
            </a:r>
            <a:r>
              <a:rPr sz="2000" b="1" spc="25" dirty="0">
                <a:solidFill>
                  <a:srgbClr val="FF0000"/>
                </a:solidFill>
                <a:latin typeface="Times New Roman" panose="02020603050405020304" pitchFamily="18" charset="0"/>
                <a:cs typeface="Times New Roman" panose="02020603050405020304" pitchFamily="18" charset="0"/>
              </a:rPr>
              <a:t>N</a:t>
            </a:r>
            <a:r>
              <a:rPr sz="2000" b="1" spc="-10" dirty="0">
                <a:solidFill>
                  <a:srgbClr val="FF0000"/>
                </a:solidFill>
                <a:latin typeface="Times New Roman" panose="02020603050405020304" pitchFamily="18" charset="0"/>
                <a:cs typeface="Times New Roman" panose="02020603050405020304" pitchFamily="18" charset="0"/>
              </a:rPr>
              <a:t>O</a:t>
            </a:r>
            <a:r>
              <a:rPr sz="2000" b="1" spc="15" dirty="0">
                <a:solidFill>
                  <a:srgbClr val="FF0000"/>
                </a:solidFill>
                <a:latin typeface="Times New Roman" panose="02020603050405020304" pitchFamily="18" charset="0"/>
                <a:cs typeface="Times New Roman" panose="02020603050405020304" pitchFamily="18" charset="0"/>
              </a:rPr>
              <a:t>R</a:t>
            </a:r>
            <a:r>
              <a:rPr sz="2000" b="1" spc="-170" dirty="0">
                <a:solidFill>
                  <a:srgbClr val="FF0000"/>
                </a:solidFill>
                <a:latin typeface="Times New Roman" panose="02020603050405020304" pitchFamily="18" charset="0"/>
                <a:cs typeface="Times New Roman" panose="02020603050405020304" pitchFamily="18" charset="0"/>
              </a:rPr>
              <a:t> </a:t>
            </a:r>
            <a:r>
              <a:rPr sz="2000" b="1" spc="-20" dirty="0">
                <a:solidFill>
                  <a:srgbClr val="FF0000"/>
                </a:solidFill>
                <a:latin typeface="Times New Roman" panose="02020603050405020304" pitchFamily="18" charset="0"/>
                <a:cs typeface="Times New Roman" panose="02020603050405020304" pitchFamily="18" charset="0"/>
              </a:rPr>
              <a:t>P</a:t>
            </a:r>
            <a:r>
              <a:rPr sz="2000" b="1" spc="-5" dirty="0">
                <a:solidFill>
                  <a:srgbClr val="FF0000"/>
                </a:solidFill>
                <a:latin typeface="Times New Roman" panose="02020603050405020304" pitchFamily="18" charset="0"/>
                <a:cs typeface="Times New Roman" panose="02020603050405020304" pitchFamily="18" charset="0"/>
              </a:rPr>
              <a:t>R</a:t>
            </a:r>
            <a:r>
              <a:rPr sz="2000" b="1" spc="-10" dirty="0">
                <a:solidFill>
                  <a:srgbClr val="FF0000"/>
                </a:solidFill>
                <a:latin typeface="Times New Roman" panose="02020603050405020304" pitchFamily="18" charset="0"/>
                <a:cs typeface="Times New Roman" panose="02020603050405020304" pitchFamily="18" charset="0"/>
              </a:rPr>
              <a:t>O</a:t>
            </a:r>
            <a:r>
              <a:rPr sz="2000" b="1" dirty="0">
                <a:solidFill>
                  <a:srgbClr val="FF0000"/>
                </a:solidFill>
                <a:latin typeface="Times New Roman" panose="02020603050405020304" pitchFamily="18" charset="0"/>
                <a:cs typeface="Times New Roman" panose="02020603050405020304" pitchFamily="18" charset="0"/>
              </a:rPr>
              <a:t>J</a:t>
            </a:r>
            <a:r>
              <a:rPr sz="2000" b="1" spc="-5" dirty="0">
                <a:solidFill>
                  <a:srgbClr val="FF0000"/>
                </a:solidFill>
                <a:latin typeface="Times New Roman" panose="02020603050405020304" pitchFamily="18" charset="0"/>
                <a:cs typeface="Times New Roman" panose="02020603050405020304" pitchFamily="18" charset="0"/>
              </a:rPr>
              <a:t>E</a:t>
            </a:r>
            <a:r>
              <a:rPr sz="2000" b="1" spc="-15" dirty="0">
                <a:solidFill>
                  <a:srgbClr val="FF0000"/>
                </a:solidFill>
                <a:latin typeface="Times New Roman" panose="02020603050405020304" pitchFamily="18" charset="0"/>
                <a:cs typeface="Times New Roman" panose="02020603050405020304" pitchFamily="18" charset="0"/>
              </a:rPr>
              <a:t>C</a:t>
            </a:r>
            <a:r>
              <a:rPr sz="2000" b="1" spc="-10" dirty="0">
                <a:solidFill>
                  <a:srgbClr val="FF0000"/>
                </a:solidFill>
                <a:latin typeface="Times New Roman" panose="02020603050405020304" pitchFamily="18" charset="0"/>
                <a:cs typeface="Times New Roman" panose="02020603050405020304" pitchFamily="18" charset="0"/>
              </a:rPr>
              <a:t>T</a:t>
            </a:r>
            <a:r>
              <a:rPr sz="2000" b="1" spc="5" dirty="0">
                <a:solidFill>
                  <a:srgbClr val="FF0000"/>
                </a:solidFill>
                <a:latin typeface="Times New Roman" panose="02020603050405020304" pitchFamily="18" charset="0"/>
                <a:cs typeface="Times New Roman" panose="02020603050405020304" pitchFamily="18" charset="0"/>
              </a:rPr>
              <a:t>-</a:t>
            </a:r>
            <a:r>
              <a:rPr sz="2000" b="1" spc="-100" dirty="0">
                <a:solidFill>
                  <a:srgbClr val="FF0000"/>
                </a:solidFill>
                <a:latin typeface="Times New Roman" panose="02020603050405020304" pitchFamily="18" charset="0"/>
                <a:cs typeface="Times New Roman" panose="02020603050405020304" pitchFamily="18" charset="0"/>
              </a:rPr>
              <a:t> </a:t>
            </a:r>
            <a:r>
              <a:rPr sz="2000" b="1" spc="5" dirty="0">
                <a:solidFill>
                  <a:srgbClr val="FF0000"/>
                </a:solidFill>
                <a:latin typeface="Times New Roman" panose="02020603050405020304" pitchFamily="18" charset="0"/>
                <a:cs typeface="Times New Roman" panose="02020603050405020304" pitchFamily="18" charset="0"/>
              </a:rPr>
              <a:t>I</a:t>
            </a:r>
            <a:r>
              <a:rPr lang="en-IN" sz="2000" b="1" spc="5" dirty="0">
                <a:solidFill>
                  <a:srgbClr val="FF0000"/>
                </a:solidFill>
                <a:latin typeface="Times New Roman" panose="02020603050405020304" pitchFamily="18" charset="0"/>
                <a:cs typeface="Times New Roman" panose="02020603050405020304" pitchFamily="18" charset="0"/>
              </a:rPr>
              <a:t>II</a:t>
            </a:r>
            <a:endParaRPr sz="2000" dirty="0">
              <a:latin typeface="Times New Roman" panose="02020603050405020304" pitchFamily="18" charset="0"/>
              <a:cs typeface="Times New Roman" panose="02020603050405020304" pitchFamily="18" charset="0"/>
            </a:endParaRPr>
          </a:p>
          <a:p>
            <a:pPr marL="8255" algn="ctr">
              <a:lnSpc>
                <a:spcPts val="2165"/>
              </a:lnSpc>
              <a:spcBef>
                <a:spcPts val="380"/>
              </a:spcBef>
            </a:pPr>
            <a:r>
              <a:rPr lang="en-US" sz="1600" b="1" spc="-10" dirty="0">
                <a:latin typeface="Times New Roman" panose="02020603050405020304" pitchFamily="18" charset="0"/>
                <a:cs typeface="Times New Roman" panose="02020603050405020304" pitchFamily="18" charset="0"/>
              </a:rPr>
              <a:t>FIRST</a:t>
            </a:r>
            <a:r>
              <a:rPr sz="1600" b="1" spc="80" dirty="0">
                <a:latin typeface="Times New Roman" panose="02020603050405020304" pitchFamily="18" charset="0"/>
                <a:cs typeface="Times New Roman" panose="02020603050405020304" pitchFamily="18" charset="0"/>
              </a:rPr>
              <a:t> </a:t>
            </a:r>
            <a:r>
              <a:rPr sz="1600" b="1" spc="10" dirty="0">
                <a:latin typeface="Times New Roman" panose="02020603050405020304" pitchFamily="18" charset="0"/>
                <a:cs typeface="Times New Roman" panose="02020603050405020304" pitchFamily="18" charset="0"/>
              </a:rPr>
              <a:t>REVIEW</a:t>
            </a:r>
            <a:endParaRPr lang="en-IN" sz="1600" b="1" spc="10" dirty="0">
              <a:latin typeface="Times New Roman" panose="02020603050405020304" pitchFamily="18" charset="0"/>
              <a:cs typeface="Times New Roman" panose="02020603050405020304" pitchFamily="18" charset="0"/>
            </a:endParaRPr>
          </a:p>
          <a:p>
            <a:pPr marL="8255" algn="ctr">
              <a:lnSpc>
                <a:spcPts val="2165"/>
              </a:lnSpc>
              <a:spcBef>
                <a:spcPts val="380"/>
              </a:spcBef>
            </a:pPr>
            <a:r>
              <a:rPr lang="en-IN" sz="2000" b="1" spc="10" dirty="0">
                <a:solidFill>
                  <a:schemeClr val="tx2"/>
                </a:solidFill>
                <a:latin typeface="Times New Roman" panose="02020603050405020304" pitchFamily="18" charset="0"/>
                <a:cs typeface="Times New Roman" panose="02020603050405020304" pitchFamily="18" charset="0"/>
              </a:rPr>
              <a:t>HUMAN HEALTH MONITORING USING WEARABLE SENSOR</a:t>
            </a:r>
          </a:p>
        </p:txBody>
      </p:sp>
      <p:sp>
        <p:nvSpPr>
          <p:cNvPr id="4" name="object 4"/>
          <p:cNvSpPr txBox="1"/>
          <p:nvPr/>
        </p:nvSpPr>
        <p:spPr>
          <a:xfrm>
            <a:off x="4953000" y="5196531"/>
            <a:ext cx="2588262" cy="1035668"/>
          </a:xfrm>
          <a:prstGeom prst="rect">
            <a:avLst/>
          </a:prstGeom>
        </p:spPr>
        <p:txBody>
          <a:bodyPr vert="horz" wrap="square" lIns="0" tIns="11430" rIns="0" bIns="0" rtlCol="0">
            <a:spAutoFit/>
          </a:bodyPr>
          <a:lstStyle/>
          <a:p>
            <a:pPr marL="12700" marR="5080">
              <a:lnSpc>
                <a:spcPct val="112700"/>
              </a:lnSpc>
              <a:spcBef>
                <a:spcPts val="90"/>
              </a:spcBef>
            </a:pPr>
            <a:r>
              <a:rPr sz="2000" b="1" dirty="0">
                <a:solidFill>
                  <a:srgbClr val="6F2F9F"/>
                </a:solidFill>
                <a:latin typeface="Calibri"/>
                <a:cs typeface="Calibri"/>
              </a:rPr>
              <a:t>YEAR/SEMESTER-II</a:t>
            </a:r>
            <a:r>
              <a:rPr lang="en-IN" sz="2000" b="1" dirty="0">
                <a:solidFill>
                  <a:srgbClr val="6F2F9F"/>
                </a:solidFill>
                <a:latin typeface="Calibri"/>
                <a:cs typeface="Calibri"/>
              </a:rPr>
              <a:t>I</a:t>
            </a:r>
            <a:r>
              <a:rPr sz="2000" b="1" dirty="0">
                <a:solidFill>
                  <a:srgbClr val="6F2F9F"/>
                </a:solidFill>
                <a:latin typeface="Calibri"/>
                <a:cs typeface="Calibri"/>
              </a:rPr>
              <a:t>/</a:t>
            </a:r>
            <a:r>
              <a:rPr lang="en-IN" sz="2000" b="1" dirty="0">
                <a:solidFill>
                  <a:srgbClr val="6F2F9F"/>
                </a:solidFill>
                <a:latin typeface="Calibri"/>
                <a:cs typeface="Calibri"/>
              </a:rPr>
              <a:t>V</a:t>
            </a:r>
            <a:r>
              <a:rPr sz="2000" b="1" spc="-440" dirty="0">
                <a:solidFill>
                  <a:srgbClr val="6F2F9F"/>
                </a:solidFill>
                <a:latin typeface="Calibri"/>
                <a:cs typeface="Calibri"/>
              </a:rPr>
              <a:t> </a:t>
            </a:r>
            <a:r>
              <a:rPr sz="2000" b="1" spc="-50" dirty="0">
                <a:solidFill>
                  <a:srgbClr val="6F2F9F"/>
                </a:solidFill>
                <a:latin typeface="Calibri"/>
                <a:cs typeface="Calibri"/>
              </a:rPr>
              <a:t>BATCH</a:t>
            </a:r>
            <a:r>
              <a:rPr sz="2000" b="1" spc="-20" dirty="0">
                <a:solidFill>
                  <a:srgbClr val="6F2F9F"/>
                </a:solidFill>
                <a:latin typeface="Calibri"/>
                <a:cs typeface="Calibri"/>
              </a:rPr>
              <a:t> </a:t>
            </a:r>
            <a:r>
              <a:rPr sz="2000" b="1" spc="15" dirty="0">
                <a:solidFill>
                  <a:srgbClr val="6F2F9F"/>
                </a:solidFill>
                <a:latin typeface="Calibri"/>
                <a:cs typeface="Calibri"/>
              </a:rPr>
              <a:t>NUMBER:</a:t>
            </a:r>
            <a:r>
              <a:rPr lang="en-US" sz="2000" b="1" spc="15" dirty="0">
                <a:solidFill>
                  <a:srgbClr val="6F2F9F"/>
                </a:solidFill>
                <a:latin typeface="Calibri"/>
                <a:cs typeface="Calibri"/>
              </a:rPr>
              <a:t>02</a:t>
            </a:r>
            <a:r>
              <a:rPr sz="2000" b="1" spc="15" dirty="0">
                <a:solidFill>
                  <a:srgbClr val="6F2F9F"/>
                </a:solidFill>
                <a:latin typeface="Calibri"/>
                <a:cs typeface="Calibri"/>
              </a:rPr>
              <a:t> </a:t>
            </a:r>
            <a:r>
              <a:rPr sz="2000" b="1" spc="20" dirty="0">
                <a:solidFill>
                  <a:srgbClr val="6F2F9F"/>
                </a:solidFill>
                <a:latin typeface="Calibri"/>
                <a:cs typeface="Calibri"/>
              </a:rPr>
              <a:t> </a:t>
            </a:r>
            <a:r>
              <a:rPr sz="2000" b="1" spc="-5" dirty="0">
                <a:solidFill>
                  <a:srgbClr val="6F2F9F"/>
                </a:solidFill>
                <a:latin typeface="Calibri"/>
                <a:cs typeface="Calibri"/>
              </a:rPr>
              <a:t>DATE:</a:t>
            </a:r>
            <a:r>
              <a:rPr lang="en-US" sz="2000" b="1" spc="-5" dirty="0">
                <a:solidFill>
                  <a:srgbClr val="6F2F9F"/>
                </a:solidFill>
                <a:latin typeface="Calibri"/>
                <a:cs typeface="Calibri"/>
              </a:rPr>
              <a:t>28</a:t>
            </a:r>
            <a:r>
              <a:rPr sz="2000" b="1" spc="-5" dirty="0">
                <a:solidFill>
                  <a:srgbClr val="6F2F9F"/>
                </a:solidFill>
                <a:latin typeface="Calibri"/>
                <a:cs typeface="Calibri"/>
              </a:rPr>
              <a:t>.</a:t>
            </a:r>
            <a:r>
              <a:rPr lang="en-US" sz="2000" b="1" spc="-5" dirty="0">
                <a:solidFill>
                  <a:srgbClr val="6F2F9F"/>
                </a:solidFill>
                <a:latin typeface="Calibri"/>
                <a:cs typeface="Calibri"/>
              </a:rPr>
              <a:t>09</a:t>
            </a:r>
            <a:r>
              <a:rPr sz="2000" b="1" spc="-5" dirty="0">
                <a:solidFill>
                  <a:srgbClr val="6F2F9F"/>
                </a:solidFill>
                <a:latin typeface="Calibri"/>
                <a:cs typeface="Calibri"/>
              </a:rPr>
              <a:t>.202</a:t>
            </a:r>
            <a:r>
              <a:rPr lang="en-IN" sz="2000" b="1" spc="-5" dirty="0">
                <a:solidFill>
                  <a:srgbClr val="6F2F9F"/>
                </a:solidFill>
                <a:latin typeface="Calibri"/>
                <a:cs typeface="Calibri"/>
              </a:rPr>
              <a:t>4</a:t>
            </a:r>
            <a:endParaRPr sz="2000" dirty="0">
              <a:latin typeface="Calibri"/>
              <a:cs typeface="Calibri"/>
            </a:endParaRPr>
          </a:p>
        </p:txBody>
      </p:sp>
      <p:sp>
        <p:nvSpPr>
          <p:cNvPr id="5" name="object 5"/>
          <p:cNvSpPr txBox="1"/>
          <p:nvPr/>
        </p:nvSpPr>
        <p:spPr>
          <a:xfrm>
            <a:off x="8001000" y="3811350"/>
            <a:ext cx="3309620" cy="1364861"/>
          </a:xfrm>
          <a:prstGeom prst="rect">
            <a:avLst/>
          </a:prstGeom>
        </p:spPr>
        <p:txBody>
          <a:bodyPr vert="horz" wrap="square" lIns="0" tIns="4445" rIns="0" bIns="0" rtlCol="0">
            <a:spAutoFit/>
          </a:bodyPr>
          <a:lstStyle/>
          <a:p>
            <a:pPr marL="12700" marR="5080">
              <a:lnSpc>
                <a:spcPct val="111900"/>
              </a:lnSpc>
              <a:spcBef>
                <a:spcPts val="35"/>
              </a:spcBef>
            </a:pPr>
            <a:r>
              <a:rPr sz="2000" b="1" dirty="0">
                <a:solidFill>
                  <a:srgbClr val="0D0D0D"/>
                </a:solidFill>
                <a:latin typeface="Calibri"/>
                <a:cs typeface="Calibri"/>
              </a:rPr>
              <a:t>PRESENTED </a:t>
            </a:r>
            <a:r>
              <a:rPr sz="2000" b="1" spc="-70" dirty="0">
                <a:solidFill>
                  <a:srgbClr val="0D0D0D"/>
                </a:solidFill>
                <a:latin typeface="Calibri"/>
                <a:cs typeface="Calibri"/>
              </a:rPr>
              <a:t>BY: </a:t>
            </a:r>
            <a:r>
              <a:rPr sz="2000" b="1" spc="-65" dirty="0">
                <a:solidFill>
                  <a:srgbClr val="0D0D0D"/>
                </a:solidFill>
                <a:latin typeface="Calibri"/>
                <a:cs typeface="Calibri"/>
              </a:rPr>
              <a:t> </a:t>
            </a:r>
            <a:r>
              <a:rPr sz="2000" b="1" spc="10" dirty="0">
                <a:solidFill>
                  <a:srgbClr val="0D0D0D"/>
                </a:solidFill>
                <a:latin typeface="Calibri"/>
                <a:cs typeface="Calibri"/>
              </a:rPr>
              <a:t> </a:t>
            </a:r>
            <a:r>
              <a:rPr sz="2000" b="1" spc="5" dirty="0">
                <a:solidFill>
                  <a:srgbClr val="0D0D0D"/>
                </a:solidFill>
                <a:latin typeface="Calibri"/>
                <a:cs typeface="Calibri"/>
              </a:rPr>
              <a:t>KALIDAS.K(927622BEC088) </a:t>
            </a:r>
            <a:r>
              <a:rPr sz="2000" b="1" spc="10" dirty="0">
                <a:solidFill>
                  <a:srgbClr val="0D0D0D"/>
                </a:solidFill>
                <a:latin typeface="Calibri"/>
                <a:cs typeface="Calibri"/>
              </a:rPr>
              <a:t> </a:t>
            </a:r>
            <a:r>
              <a:rPr sz="2000" b="1" spc="5" dirty="0">
                <a:solidFill>
                  <a:srgbClr val="0D0D0D"/>
                </a:solidFill>
                <a:latin typeface="Calibri"/>
                <a:cs typeface="Calibri"/>
              </a:rPr>
              <a:t>KANAGARAJ.A(927622BEC089) </a:t>
            </a:r>
            <a:r>
              <a:rPr sz="2000" b="1" spc="-440" dirty="0">
                <a:solidFill>
                  <a:srgbClr val="0D0D0D"/>
                </a:solidFill>
                <a:latin typeface="Calibri"/>
                <a:cs typeface="Calibri"/>
              </a:rPr>
              <a:t> </a:t>
            </a:r>
            <a:r>
              <a:rPr sz="2000" b="1" spc="-5" dirty="0">
                <a:solidFill>
                  <a:srgbClr val="0D0D0D"/>
                </a:solidFill>
                <a:latin typeface="Calibri"/>
                <a:cs typeface="Calibri"/>
              </a:rPr>
              <a:t>MA</a:t>
            </a:r>
            <a:r>
              <a:rPr lang="en-IN" sz="2000" b="1" spc="-5" dirty="0">
                <a:solidFill>
                  <a:srgbClr val="0D0D0D"/>
                </a:solidFill>
                <a:latin typeface="Calibri"/>
                <a:cs typeface="Calibri"/>
              </a:rPr>
              <a:t>RAN.S</a:t>
            </a:r>
            <a:r>
              <a:rPr sz="2000" b="1" spc="-5" dirty="0">
                <a:solidFill>
                  <a:srgbClr val="0D0D0D"/>
                </a:solidFill>
                <a:latin typeface="Calibri"/>
                <a:cs typeface="Calibri"/>
              </a:rPr>
              <a:t>(927622BEC11</a:t>
            </a:r>
            <a:r>
              <a:rPr lang="en-IN" sz="2000" b="1" spc="-5" dirty="0">
                <a:solidFill>
                  <a:srgbClr val="0D0D0D"/>
                </a:solidFill>
                <a:latin typeface="Calibri"/>
                <a:cs typeface="Calibri"/>
              </a:rPr>
              <a:t>7)</a:t>
            </a:r>
            <a:endParaRPr sz="2000" dirty="0">
              <a:latin typeface="Calibri"/>
              <a:cs typeface="Calibri"/>
            </a:endParaRPr>
          </a:p>
        </p:txBody>
      </p:sp>
      <p:sp>
        <p:nvSpPr>
          <p:cNvPr id="6" name="object 6"/>
          <p:cNvSpPr txBox="1"/>
          <p:nvPr/>
        </p:nvSpPr>
        <p:spPr>
          <a:xfrm>
            <a:off x="-533400" y="3811350"/>
            <a:ext cx="5486400" cy="1061957"/>
          </a:xfrm>
          <a:prstGeom prst="rect">
            <a:avLst/>
          </a:prstGeom>
        </p:spPr>
        <p:txBody>
          <a:bodyPr vert="horz" wrap="square" lIns="0" tIns="12065" rIns="0" bIns="0" rtlCol="0">
            <a:spAutoFit/>
          </a:bodyPr>
          <a:lstStyle/>
          <a:p>
            <a:pPr marL="12700" marR="5080" indent="28575" algn="ctr">
              <a:lnSpc>
                <a:spcPct val="112700"/>
              </a:lnSpc>
              <a:spcBef>
                <a:spcPts val="95"/>
              </a:spcBef>
            </a:pPr>
            <a:r>
              <a:rPr sz="2000" b="1" dirty="0">
                <a:solidFill>
                  <a:srgbClr val="0D0D0D"/>
                </a:solidFill>
                <a:latin typeface="Calibri"/>
                <a:cs typeface="Calibri"/>
              </a:rPr>
              <a:t>G</a:t>
            </a:r>
            <a:r>
              <a:rPr sz="2000" b="1" spc="40" dirty="0">
                <a:solidFill>
                  <a:srgbClr val="0D0D0D"/>
                </a:solidFill>
                <a:latin typeface="Calibri"/>
                <a:cs typeface="Calibri"/>
              </a:rPr>
              <a:t>U</a:t>
            </a:r>
            <a:r>
              <a:rPr sz="2000" b="1" spc="-15" dirty="0">
                <a:solidFill>
                  <a:srgbClr val="0D0D0D"/>
                </a:solidFill>
                <a:latin typeface="Calibri"/>
                <a:cs typeface="Calibri"/>
              </a:rPr>
              <a:t>I</a:t>
            </a:r>
            <a:r>
              <a:rPr sz="2000" b="1" spc="10" dirty="0">
                <a:solidFill>
                  <a:srgbClr val="0D0D0D"/>
                </a:solidFill>
                <a:latin typeface="Calibri"/>
                <a:cs typeface="Calibri"/>
              </a:rPr>
              <a:t>D</a:t>
            </a:r>
            <a:r>
              <a:rPr sz="2000" b="1" spc="-5" dirty="0">
                <a:solidFill>
                  <a:srgbClr val="0D0D0D"/>
                </a:solidFill>
                <a:latin typeface="Calibri"/>
                <a:cs typeface="Calibri"/>
              </a:rPr>
              <a:t>E</a:t>
            </a:r>
            <a:r>
              <a:rPr sz="2000" b="1" spc="15" dirty="0">
                <a:solidFill>
                  <a:srgbClr val="0D0D0D"/>
                </a:solidFill>
                <a:latin typeface="Calibri"/>
                <a:cs typeface="Calibri"/>
              </a:rPr>
              <a:t>D</a:t>
            </a:r>
            <a:r>
              <a:rPr sz="2000" b="1" spc="-80" dirty="0">
                <a:solidFill>
                  <a:srgbClr val="0D0D0D"/>
                </a:solidFill>
                <a:latin typeface="Calibri"/>
                <a:cs typeface="Calibri"/>
              </a:rPr>
              <a:t> </a:t>
            </a:r>
            <a:r>
              <a:rPr sz="2000" b="1" spc="-70" dirty="0">
                <a:solidFill>
                  <a:srgbClr val="0D0D0D"/>
                </a:solidFill>
                <a:latin typeface="Calibri"/>
                <a:cs typeface="Calibri"/>
              </a:rPr>
              <a:t>B</a:t>
            </a:r>
            <a:r>
              <a:rPr sz="2000" b="1" spc="-145" dirty="0">
                <a:solidFill>
                  <a:srgbClr val="0D0D0D"/>
                </a:solidFill>
                <a:latin typeface="Calibri"/>
                <a:cs typeface="Calibri"/>
              </a:rPr>
              <a:t>Y</a:t>
            </a:r>
            <a:r>
              <a:rPr lang="en-IN" sz="2000" b="1" spc="5" dirty="0">
                <a:solidFill>
                  <a:srgbClr val="0D0D0D"/>
                </a:solidFill>
                <a:latin typeface="Calibri"/>
                <a:cs typeface="Calibri"/>
              </a:rPr>
              <a:t>,</a:t>
            </a:r>
            <a:r>
              <a:rPr sz="2000" b="1" spc="5" dirty="0">
                <a:solidFill>
                  <a:srgbClr val="0D0D0D"/>
                </a:solidFill>
                <a:latin typeface="Calibri"/>
                <a:cs typeface="Calibri"/>
              </a:rPr>
              <a:t> </a:t>
            </a:r>
            <a:endParaRPr lang="en-US" sz="2000" b="1" spc="30" dirty="0">
              <a:solidFill>
                <a:srgbClr val="0D0D0D"/>
              </a:solidFill>
              <a:latin typeface="Calibri"/>
              <a:cs typeface="Calibri"/>
            </a:endParaRPr>
          </a:p>
          <a:p>
            <a:pPr marL="12700" marR="5080" indent="28575" algn="ctr">
              <a:lnSpc>
                <a:spcPct val="112700"/>
              </a:lnSpc>
              <a:spcBef>
                <a:spcPts val="95"/>
              </a:spcBef>
            </a:pPr>
            <a:r>
              <a:rPr lang="en-IN" sz="2000" b="1" spc="30" dirty="0" err="1">
                <a:solidFill>
                  <a:srgbClr val="0D0D0D"/>
                </a:solidFill>
                <a:latin typeface="Calibri"/>
                <a:cs typeface="Calibri"/>
              </a:rPr>
              <a:t>Mrs.L.KAVITHA</a:t>
            </a:r>
            <a:r>
              <a:rPr lang="en-IN" sz="2000" b="1" spc="30" dirty="0">
                <a:solidFill>
                  <a:srgbClr val="0D0D0D"/>
                </a:solidFill>
                <a:latin typeface="Calibri"/>
                <a:cs typeface="Calibri"/>
              </a:rPr>
              <a:t> M.E.,</a:t>
            </a:r>
          </a:p>
          <a:p>
            <a:pPr marL="12700" marR="5080" indent="28575" algn="ctr">
              <a:lnSpc>
                <a:spcPct val="112700"/>
              </a:lnSpc>
              <a:spcBef>
                <a:spcPts val="95"/>
              </a:spcBef>
            </a:pPr>
            <a:r>
              <a:rPr lang="en-IN" sz="2000" b="1" spc="30" dirty="0">
                <a:solidFill>
                  <a:srgbClr val="0D0D0D"/>
                </a:solidFill>
                <a:latin typeface="Calibri"/>
                <a:cs typeface="Calibri"/>
              </a:rPr>
              <a:t>ASSISTANT PROFESSER/EE(VLSI) </a:t>
            </a:r>
            <a:endParaRPr sz="2000" dirty="0">
              <a:latin typeface="Calibri"/>
              <a:cs typeface="Calibri"/>
            </a:endParaRPr>
          </a:p>
        </p:txBody>
      </p:sp>
      <p:pic>
        <p:nvPicPr>
          <p:cNvPr id="7" name="object 7"/>
          <p:cNvPicPr/>
          <p:nvPr/>
        </p:nvPicPr>
        <p:blipFill>
          <a:blip r:embed="rId2" cstate="print"/>
          <a:stretch>
            <a:fillRect/>
          </a:stretch>
        </p:blipFill>
        <p:spPr>
          <a:xfrm>
            <a:off x="78739" y="107447"/>
            <a:ext cx="5026661" cy="1568954"/>
          </a:xfrm>
          <a:prstGeom prst="rect">
            <a:avLst/>
          </a:prstGeom>
        </p:spPr>
      </p:pic>
      <p:pic>
        <p:nvPicPr>
          <p:cNvPr id="8" name="object 8"/>
          <p:cNvPicPr/>
          <p:nvPr/>
        </p:nvPicPr>
        <p:blipFill>
          <a:blip r:embed="rId3" cstate="print"/>
          <a:stretch>
            <a:fillRect/>
          </a:stretch>
        </p:blipFill>
        <p:spPr>
          <a:xfrm>
            <a:off x="9753600" y="228600"/>
            <a:ext cx="1692026" cy="10259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DC99-CE60-5E51-1B83-3038E48BA4C8}"/>
              </a:ext>
            </a:extLst>
          </p:cNvPr>
          <p:cNvSpPr>
            <a:spLocks noGrp="1"/>
          </p:cNvSpPr>
          <p:nvPr>
            <p:ph type="title"/>
          </p:nvPr>
        </p:nvSpPr>
        <p:spPr/>
        <p:txBody>
          <a:bodyPr/>
          <a:lstStyle/>
          <a:p>
            <a:r>
              <a:rPr lang="en-US" dirty="0"/>
              <a:t>OBJECTIVES</a:t>
            </a:r>
            <a:endParaRPr lang="en-IN" dirty="0"/>
          </a:p>
        </p:txBody>
      </p:sp>
      <p:sp>
        <p:nvSpPr>
          <p:cNvPr id="3" name="Text Placeholder 2">
            <a:extLst>
              <a:ext uri="{FF2B5EF4-FFF2-40B4-BE49-F238E27FC236}">
                <a16:creationId xmlns:a16="http://schemas.microsoft.com/office/drawing/2014/main" id="{CB82E641-A71C-35AD-6D63-7AE5D4E3F061}"/>
              </a:ext>
            </a:extLst>
          </p:cNvPr>
          <p:cNvSpPr>
            <a:spLocks noGrp="1"/>
          </p:cNvSpPr>
          <p:nvPr>
            <p:ph type="body" idx="1"/>
          </p:nvPr>
        </p:nvSpPr>
        <p:spPr>
          <a:xfrm>
            <a:off x="533400" y="1752600"/>
            <a:ext cx="11353800" cy="5047536"/>
          </a:xfrm>
        </p:spPr>
        <p:txBody>
          <a:bodyPr/>
          <a:lstStyle/>
          <a:p>
            <a:pPr algn="just"/>
            <a:r>
              <a:rPr lang="en-US" sz="2400" dirty="0"/>
              <a:t>The primary objective of the human health monitoring system using wearable sensors and custom PCB design is to create an advanced, user-friendly device that continuously monitors and reports vital health parameters with high accuracy and reliability. This system aims to achieve the following specific objectives:</a:t>
            </a:r>
          </a:p>
          <a:p>
            <a:pPr marL="342900" indent="-342900" algn="just">
              <a:buFont typeface="Arial" panose="020B0604020202020204" pitchFamily="34" charset="0"/>
              <a:buChar char="•"/>
            </a:pPr>
            <a:r>
              <a:rPr lang="en-US" sz="2400" b="1" dirty="0"/>
              <a:t>Design and Develop Wearable Sensors:</a:t>
            </a:r>
            <a:r>
              <a:rPr lang="en-US" sz="2400" dirty="0"/>
              <a:t> Integrate sensors capable of accurately measuring key health metrics such as heart rate, body temperature, and physical activity.</a:t>
            </a:r>
          </a:p>
          <a:p>
            <a:pPr marL="342900" indent="-342900" algn="just">
              <a:buFont typeface="Arial" panose="020B0604020202020204" pitchFamily="34" charset="0"/>
              <a:buChar char="•"/>
            </a:pPr>
            <a:r>
              <a:rPr lang="en-US" sz="2400" b="1" dirty="0"/>
              <a:t>Optimize PCB Design:</a:t>
            </a:r>
            <a:r>
              <a:rPr lang="en-US" sz="2400" dirty="0"/>
              <a:t> Create a compact, energy-efficient PCB that supports the wearable sensors and associated circuitry. </a:t>
            </a:r>
          </a:p>
          <a:p>
            <a:pPr marL="342900" indent="-342900" algn="just">
              <a:buFont typeface="Arial" panose="020B0604020202020204" pitchFamily="34" charset="0"/>
              <a:buChar char="•"/>
            </a:pPr>
            <a:r>
              <a:rPr lang="en-US" sz="2400" b="1" dirty="0"/>
              <a:t>Ensure Comfort and Usability:</a:t>
            </a:r>
            <a:r>
              <a:rPr lang="en-US" sz="2400" dirty="0"/>
              <a:t> Develop a wearable device that is comfortable for long-term use, with a design that accommodates various body types</a:t>
            </a:r>
          </a:p>
          <a:p>
            <a:pPr marL="342900" indent="-342900" algn="just">
              <a:buFont typeface="Arial" panose="020B0604020202020204" pitchFamily="34" charset="0"/>
              <a:buChar char="•"/>
            </a:pPr>
            <a:r>
              <a:rPr lang="en-US" sz="2400" dirty="0"/>
              <a:t> </a:t>
            </a:r>
            <a:r>
              <a:rPr lang="en-US" sz="2400" b="1" dirty="0"/>
              <a:t>Implement Data Transmission:</a:t>
            </a:r>
            <a:r>
              <a:rPr lang="en-US" sz="2400" dirty="0"/>
              <a:t> Establish a robust and secure wireless communication protocol for transmitting health data from the wearable device</a:t>
            </a:r>
          </a:p>
          <a:p>
            <a:pPr algn="just"/>
            <a:endParaRPr lang="en-US" sz="2000" dirty="0"/>
          </a:p>
          <a:p>
            <a:pPr marL="342900" indent="-342900" algn="just">
              <a:buFont typeface="Courier New" panose="02070309020205020404" pitchFamily="49" charset="0"/>
              <a:buChar char="o"/>
            </a:pPr>
            <a:endParaRPr lang="en-IN" sz="2000" dirty="0"/>
          </a:p>
        </p:txBody>
      </p:sp>
    </p:spTree>
    <p:extLst>
      <p:ext uri="{BB962C8B-B14F-4D97-AF65-F5344CB8AC3E}">
        <p14:creationId xmlns:p14="http://schemas.microsoft.com/office/powerpoint/2010/main" val="2688184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1D5C9-EBF7-15D5-00F0-84E45D7A99F2}"/>
              </a:ext>
            </a:extLst>
          </p:cNvPr>
          <p:cNvSpPr>
            <a:spLocks noGrp="1"/>
          </p:cNvSpPr>
          <p:nvPr>
            <p:ph type="title"/>
          </p:nvPr>
        </p:nvSpPr>
        <p:spPr>
          <a:xfrm>
            <a:off x="2971799" y="533400"/>
            <a:ext cx="8074025" cy="941069"/>
          </a:xfrm>
        </p:spPr>
        <p:txBody>
          <a:bodyPr/>
          <a:lstStyle/>
          <a:p>
            <a:r>
              <a:rPr lang="en-US" dirty="0"/>
              <a:t>LITERATURE SURVEY</a:t>
            </a:r>
            <a:endParaRPr lang="en-IN" dirty="0"/>
          </a:p>
        </p:txBody>
      </p:sp>
      <p:sp>
        <p:nvSpPr>
          <p:cNvPr id="3" name="Text Placeholder 2">
            <a:extLst>
              <a:ext uri="{FF2B5EF4-FFF2-40B4-BE49-F238E27FC236}">
                <a16:creationId xmlns:a16="http://schemas.microsoft.com/office/drawing/2014/main" id="{4993DA99-58FA-82B7-C760-BE640FC9122C}"/>
              </a:ext>
            </a:extLst>
          </p:cNvPr>
          <p:cNvSpPr>
            <a:spLocks noGrp="1"/>
          </p:cNvSpPr>
          <p:nvPr>
            <p:ph type="body" idx="1"/>
          </p:nvPr>
        </p:nvSpPr>
        <p:spPr>
          <a:xfrm>
            <a:off x="762001" y="1905000"/>
            <a:ext cx="10591800" cy="3657599"/>
          </a:xfrm>
        </p:spPr>
        <p:txBody>
          <a:bodyPr/>
          <a:lstStyle/>
          <a:p>
            <a:pPr marL="342900" indent="-342900" algn="just">
              <a:buFont typeface="Arial" panose="020B0604020202020204" pitchFamily="34" charset="0"/>
              <a:buChar char="•"/>
            </a:pPr>
            <a:r>
              <a:rPr lang="en-US" sz="2400" dirty="0"/>
              <a:t>Wearable health monitoring systems have emerged as a crucial technology for continuous health assessment and management. </a:t>
            </a:r>
          </a:p>
          <a:p>
            <a:pPr marL="342900" indent="-342900" algn="just">
              <a:buFont typeface="Arial" panose="020B0604020202020204" pitchFamily="34" charset="0"/>
              <a:buChar char="•"/>
            </a:pPr>
            <a:r>
              <a:rPr lang="en-US" sz="2400" dirty="0"/>
              <a:t>These systems leverage wearable sensors to track various physiological parameters, offering real-time data and insights. Recent advancements have focused on integrating these sensors into compact, user-friendly devices through sophisticated PCB design to ensure functionality and comfort. </a:t>
            </a:r>
          </a:p>
          <a:p>
            <a:pPr marL="342900" indent="-342900" algn="just">
              <a:buFont typeface="Arial" panose="020B0604020202020204" pitchFamily="34" charset="0"/>
              <a:buChar char="•"/>
            </a:pPr>
            <a:r>
              <a:rPr lang="en-US" sz="2400" dirty="0"/>
              <a:t>The design of PCBs for wearable health monitors focuses on miniaturization and integration of various components, including sensors, microcontrollers, and communication modules. </a:t>
            </a:r>
          </a:p>
          <a:p>
            <a:pPr marL="342900" indent="-342900" algn="just">
              <a:buFont typeface="Arial" panose="020B0604020202020204" pitchFamily="34" charset="0"/>
              <a:buChar char="•"/>
            </a:pPr>
            <a:r>
              <a:rPr lang="en-US" sz="2400" dirty="0"/>
              <a:t>Techniques such as surface-mount technology (SMT) and multi-layer PCB designs are employed to accommodate the compact size requirements</a:t>
            </a:r>
            <a:endParaRPr lang="en-IN" sz="2400" dirty="0"/>
          </a:p>
        </p:txBody>
      </p:sp>
    </p:spTree>
    <p:extLst>
      <p:ext uri="{BB962C8B-B14F-4D97-AF65-F5344CB8AC3E}">
        <p14:creationId xmlns:p14="http://schemas.microsoft.com/office/powerpoint/2010/main" val="2360231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D1DA-9162-A614-13BC-0A3C6070B967}"/>
              </a:ext>
            </a:extLst>
          </p:cNvPr>
          <p:cNvSpPr>
            <a:spLocks noGrp="1"/>
          </p:cNvSpPr>
          <p:nvPr>
            <p:ph type="title"/>
          </p:nvPr>
        </p:nvSpPr>
        <p:spPr>
          <a:xfrm>
            <a:off x="3976430" y="533400"/>
            <a:ext cx="7467601" cy="1846659"/>
          </a:xfrm>
        </p:spPr>
        <p:txBody>
          <a:bodyPr/>
          <a:lstStyle/>
          <a:p>
            <a:r>
              <a:rPr lang="en-US" dirty="0"/>
              <a:t>ABSTRACT</a:t>
            </a:r>
            <a:br>
              <a:rPr lang="en-US" dirty="0"/>
            </a:br>
            <a:endParaRPr lang="en-IN" dirty="0"/>
          </a:p>
        </p:txBody>
      </p:sp>
      <p:sp>
        <p:nvSpPr>
          <p:cNvPr id="3" name="Text Placeholder 2">
            <a:extLst>
              <a:ext uri="{FF2B5EF4-FFF2-40B4-BE49-F238E27FC236}">
                <a16:creationId xmlns:a16="http://schemas.microsoft.com/office/drawing/2014/main" id="{B73AC604-DF12-733F-2B56-7326DAE9039B}"/>
              </a:ext>
            </a:extLst>
          </p:cNvPr>
          <p:cNvSpPr>
            <a:spLocks noGrp="1"/>
          </p:cNvSpPr>
          <p:nvPr>
            <p:ph type="body" idx="1"/>
          </p:nvPr>
        </p:nvSpPr>
        <p:spPr>
          <a:xfrm>
            <a:off x="747969" y="1371600"/>
            <a:ext cx="10356850" cy="3810000"/>
          </a:xfrm>
        </p:spPr>
        <p:txBody>
          <a:bodyPr/>
          <a:lstStyle/>
          <a:p>
            <a:pPr algn="just" rtl="0"/>
            <a:endParaRPr kumimoji="0" lang="en-US" altLang="en-US" sz="2400" b="0" i="0" u="none" strike="noStrike" cap="none" normalizeH="0" baseline="0" dirty="0">
              <a:ln>
                <a:noFill/>
              </a:ln>
              <a:solidFill>
                <a:schemeClr val="tx1"/>
              </a:solidFill>
              <a:effectLst/>
            </a:endParaRPr>
          </a:p>
          <a:p>
            <a:pPr algn="just" rtl="0"/>
            <a:r>
              <a:rPr kumimoji="0" lang="en-US" altLang="en-US" sz="2400" b="0" i="0" u="none" strike="noStrike" cap="none" normalizeH="0" baseline="0" dirty="0">
                <a:ln>
                  <a:noFill/>
                </a:ln>
                <a:solidFill>
                  <a:schemeClr val="tx1"/>
                </a:solidFill>
                <a:effectLst/>
              </a:rPr>
              <a:t>In recent years, the integration of wearable sensors for health monitoring has gained significant attention due to its potential to revolutionize personal healthcare management. This abstract presents an overview of a human health monitoring system designed using wearable sensors and custom PCB (Printed Circuit Board) design. The system aims to continuously track vital health parameters such as heart rate, body temperature, and physical activity through an innovative wearable device. The wearable sensor unit is meticulously designed to ensure accurate data acquisition while maintaining user comfort and convenience. </a:t>
            </a:r>
            <a:endParaRPr lang="en-IN" sz="2400" dirty="0"/>
          </a:p>
        </p:txBody>
      </p:sp>
    </p:spTree>
    <p:extLst>
      <p:ext uri="{BB962C8B-B14F-4D97-AF65-F5344CB8AC3E}">
        <p14:creationId xmlns:p14="http://schemas.microsoft.com/office/powerpoint/2010/main" val="1223543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1BC8-1CCE-2277-ADFC-83CB3676B59D}"/>
              </a:ext>
            </a:extLst>
          </p:cNvPr>
          <p:cNvSpPr>
            <a:spLocks noGrp="1"/>
          </p:cNvSpPr>
          <p:nvPr>
            <p:ph type="title"/>
          </p:nvPr>
        </p:nvSpPr>
        <p:spPr>
          <a:xfrm>
            <a:off x="3373118" y="461581"/>
            <a:ext cx="5999481" cy="1846659"/>
          </a:xfrm>
        </p:spPr>
        <p:txBody>
          <a:bodyPr/>
          <a:lstStyle/>
          <a:p>
            <a:r>
              <a:rPr lang="en-IN" dirty="0"/>
              <a:t>BLOCK DIAGRAM</a:t>
            </a:r>
          </a:p>
        </p:txBody>
      </p:sp>
      <p:pic>
        <p:nvPicPr>
          <p:cNvPr id="2050" name="Picture 2" descr="Block diagram of the monitoring system | Download Scientific Diagram">
            <a:extLst>
              <a:ext uri="{FF2B5EF4-FFF2-40B4-BE49-F238E27FC236}">
                <a16:creationId xmlns:a16="http://schemas.microsoft.com/office/drawing/2014/main" id="{A8123C3C-C075-5DC8-98F4-B052B8360C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828800"/>
            <a:ext cx="88392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489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F19D-AEA8-29DE-EC38-C2C150F38CCC}"/>
              </a:ext>
            </a:extLst>
          </p:cNvPr>
          <p:cNvSpPr>
            <a:spLocks noGrp="1"/>
          </p:cNvSpPr>
          <p:nvPr>
            <p:ph type="title"/>
          </p:nvPr>
        </p:nvSpPr>
        <p:spPr>
          <a:xfrm>
            <a:off x="3373118" y="461581"/>
            <a:ext cx="6151881" cy="1846659"/>
          </a:xfrm>
        </p:spPr>
        <p:txBody>
          <a:bodyPr/>
          <a:lstStyle/>
          <a:p>
            <a:r>
              <a:rPr lang="en-IN" dirty="0"/>
              <a:t>CIRCUIT DIAGRAM</a:t>
            </a:r>
          </a:p>
        </p:txBody>
      </p:sp>
      <p:pic>
        <p:nvPicPr>
          <p:cNvPr id="5122" name="Picture 2" descr="IoT Patient Health Monitoring with ESP8266 &amp; Arduino">
            <a:extLst>
              <a:ext uri="{FF2B5EF4-FFF2-40B4-BE49-F238E27FC236}">
                <a16:creationId xmlns:a16="http://schemas.microsoft.com/office/drawing/2014/main" id="{70A84D39-5A73-E5E8-D840-C323CB6CF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19619"/>
            <a:ext cx="96774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81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A423CD-663E-99E4-5B3B-736D6A67775D}"/>
              </a:ext>
            </a:extLst>
          </p:cNvPr>
          <p:cNvSpPr txBox="1"/>
          <p:nvPr/>
        </p:nvSpPr>
        <p:spPr>
          <a:xfrm>
            <a:off x="1295400" y="1168063"/>
            <a:ext cx="10896600" cy="5632311"/>
          </a:xfrm>
          <a:prstGeom prst="rect">
            <a:avLst/>
          </a:prstGeom>
          <a:noFill/>
        </p:spPr>
        <p:txBody>
          <a:bodyPr wrap="square" rtlCol="0">
            <a:spAutoFit/>
          </a:bodyPr>
          <a:lstStyle/>
          <a:p>
            <a:pPr algn="just"/>
            <a:r>
              <a:rPr lang="en-IN" sz="2400" b="1" dirty="0"/>
              <a:t> Research and Planning</a:t>
            </a:r>
          </a:p>
          <a:p>
            <a:pPr algn="just">
              <a:buFont typeface="Arial" panose="020B0604020202020204" pitchFamily="34" charset="0"/>
              <a:buChar char="•"/>
            </a:pPr>
            <a:r>
              <a:rPr lang="en-IN" sz="2400" b="1" dirty="0"/>
              <a:t>Literature Review</a:t>
            </a:r>
            <a:r>
              <a:rPr lang="en-IN" sz="2400" dirty="0"/>
              <a:t>:</a:t>
            </a:r>
          </a:p>
          <a:p>
            <a:pPr marL="742950" lvl="1" indent="-285750" algn="just">
              <a:buFont typeface="Arial" panose="020B0604020202020204" pitchFamily="34" charset="0"/>
              <a:buChar char="•"/>
            </a:pPr>
            <a:r>
              <a:rPr lang="en-IN" sz="2400" dirty="0"/>
              <a:t>Research existing wearable health monitoring systems and technologies.</a:t>
            </a:r>
          </a:p>
          <a:p>
            <a:pPr marL="742950" lvl="1" indent="-285750" algn="just">
              <a:buFont typeface="Arial" panose="020B0604020202020204" pitchFamily="34" charset="0"/>
              <a:buChar char="•"/>
            </a:pPr>
            <a:r>
              <a:rPr lang="en-IN" sz="2400" dirty="0"/>
              <a:t>Identify key parameters to monitor (e.g., heart rate, temperature, activity).</a:t>
            </a:r>
          </a:p>
          <a:p>
            <a:pPr algn="just">
              <a:buFont typeface="Arial" panose="020B0604020202020204" pitchFamily="34" charset="0"/>
              <a:buChar char="•"/>
            </a:pPr>
            <a:r>
              <a:rPr lang="en-IN" sz="2400" b="1" dirty="0"/>
              <a:t>Requirement Analysis</a:t>
            </a:r>
            <a:r>
              <a:rPr lang="en-IN" sz="2400" dirty="0"/>
              <a:t>:</a:t>
            </a:r>
          </a:p>
          <a:p>
            <a:pPr marL="742950" lvl="1" indent="-285750" algn="just">
              <a:buFont typeface="Arial" panose="020B0604020202020204" pitchFamily="34" charset="0"/>
              <a:buChar char="•"/>
            </a:pPr>
            <a:r>
              <a:rPr lang="en-IN" sz="2400" dirty="0"/>
              <a:t>Define system requirements and specifications.</a:t>
            </a:r>
          </a:p>
          <a:p>
            <a:pPr marL="742950" lvl="1" indent="-285750" algn="just">
              <a:buFont typeface="Arial" panose="020B0604020202020204" pitchFamily="34" charset="0"/>
              <a:buChar char="•"/>
            </a:pPr>
            <a:r>
              <a:rPr lang="en-IN" sz="2400" dirty="0"/>
              <a:t>Determine user needs and potential challenges.</a:t>
            </a:r>
          </a:p>
          <a:p>
            <a:pPr algn="just"/>
            <a:r>
              <a:rPr lang="en-IN" sz="2400" b="1" dirty="0"/>
              <a:t>Designing</a:t>
            </a:r>
          </a:p>
          <a:p>
            <a:pPr algn="just">
              <a:buFont typeface="Arial" panose="020B0604020202020204" pitchFamily="34" charset="0"/>
              <a:buChar char="•"/>
            </a:pPr>
            <a:r>
              <a:rPr lang="en-IN" sz="2400" b="1" dirty="0"/>
              <a:t>Circuit Design</a:t>
            </a:r>
            <a:r>
              <a:rPr lang="en-IN" sz="2400" dirty="0"/>
              <a:t>:</a:t>
            </a:r>
          </a:p>
          <a:p>
            <a:pPr marL="742950" lvl="1" indent="-285750" algn="just">
              <a:buFont typeface="Arial" panose="020B0604020202020204" pitchFamily="34" charset="0"/>
              <a:buChar char="•"/>
            </a:pPr>
            <a:r>
              <a:rPr lang="en-IN" sz="2400" dirty="0"/>
              <a:t>Create a circuit diagram integrating all components.</a:t>
            </a:r>
          </a:p>
          <a:p>
            <a:pPr marL="742950" lvl="1" indent="-285750" algn="just">
              <a:buFont typeface="Arial" panose="020B0604020202020204" pitchFamily="34" charset="0"/>
              <a:buChar char="•"/>
            </a:pPr>
            <a:r>
              <a:rPr lang="en-IN" sz="2400" dirty="0"/>
              <a:t>Ensure compatibility of sensors and microcontroller.</a:t>
            </a:r>
          </a:p>
          <a:p>
            <a:pPr algn="just">
              <a:buFont typeface="Arial" panose="020B0604020202020204" pitchFamily="34" charset="0"/>
              <a:buChar char="•"/>
            </a:pPr>
            <a:r>
              <a:rPr lang="en-IN" sz="2400" b="1" dirty="0"/>
              <a:t>System Architecture</a:t>
            </a:r>
            <a:r>
              <a:rPr lang="en-IN" sz="2400" dirty="0"/>
              <a:t>:</a:t>
            </a:r>
          </a:p>
          <a:p>
            <a:pPr marL="742950" lvl="1" indent="-285750" algn="just">
              <a:buFont typeface="Arial" panose="020B0604020202020204" pitchFamily="34" charset="0"/>
              <a:buChar char="•"/>
            </a:pPr>
            <a:r>
              <a:rPr lang="en-IN" sz="2400" dirty="0"/>
              <a:t>Design overall system architecture (hardware and software interactions).</a:t>
            </a:r>
          </a:p>
          <a:p>
            <a:pPr marL="742950" lvl="1" indent="-285750" algn="just">
              <a:buFont typeface="Arial" panose="020B0604020202020204" pitchFamily="34" charset="0"/>
              <a:buChar char="•"/>
            </a:pPr>
            <a:r>
              <a:rPr lang="en-IN" sz="2400" dirty="0"/>
              <a:t>Plan data flow and storage (e.g., local vs. cloud storage).</a:t>
            </a:r>
          </a:p>
          <a:p>
            <a:pPr algn="just"/>
            <a:endParaRPr lang="en-IN" sz="2400" b="1" dirty="0"/>
          </a:p>
        </p:txBody>
      </p:sp>
      <p:sp>
        <p:nvSpPr>
          <p:cNvPr id="3" name="TextBox 2">
            <a:extLst>
              <a:ext uri="{FF2B5EF4-FFF2-40B4-BE49-F238E27FC236}">
                <a16:creationId xmlns:a16="http://schemas.microsoft.com/office/drawing/2014/main" id="{59F7D2D2-DD9D-D627-138D-3524FA1CAED8}"/>
              </a:ext>
            </a:extLst>
          </p:cNvPr>
          <p:cNvSpPr txBox="1"/>
          <p:nvPr/>
        </p:nvSpPr>
        <p:spPr>
          <a:xfrm>
            <a:off x="2209800" y="152400"/>
            <a:ext cx="8907137" cy="1015663"/>
          </a:xfrm>
          <a:prstGeom prst="rect">
            <a:avLst/>
          </a:prstGeom>
          <a:noFill/>
        </p:spPr>
        <p:txBody>
          <a:bodyPr wrap="square" rtlCol="0">
            <a:spAutoFit/>
          </a:bodyPr>
          <a:lstStyle/>
          <a:p>
            <a:pPr algn="ctr"/>
            <a:r>
              <a:rPr lang="en-US" sz="6000" dirty="0">
                <a:solidFill>
                  <a:srgbClr val="FF0000"/>
                </a:solidFill>
              </a:rPr>
              <a:t>WORK PLAN</a:t>
            </a:r>
            <a:endParaRPr lang="en-IN" sz="6000" dirty="0">
              <a:solidFill>
                <a:srgbClr val="FF0000"/>
              </a:solidFill>
            </a:endParaRPr>
          </a:p>
        </p:txBody>
      </p:sp>
    </p:spTree>
    <p:extLst>
      <p:ext uri="{BB962C8B-B14F-4D97-AF65-F5344CB8AC3E}">
        <p14:creationId xmlns:p14="http://schemas.microsoft.com/office/powerpoint/2010/main" val="171299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04B5-7B22-F483-CD53-B6EDAAA4F7B1}"/>
              </a:ext>
            </a:extLst>
          </p:cNvPr>
          <p:cNvSpPr>
            <a:spLocks noGrp="1"/>
          </p:cNvSpPr>
          <p:nvPr>
            <p:ph type="title"/>
          </p:nvPr>
        </p:nvSpPr>
        <p:spPr/>
        <p:txBody>
          <a:bodyPr/>
          <a:lstStyle/>
          <a:p>
            <a:r>
              <a:rPr lang="en-US" dirty="0"/>
              <a:t>REFERENCE</a:t>
            </a:r>
            <a:endParaRPr lang="en-IN" dirty="0"/>
          </a:p>
        </p:txBody>
      </p:sp>
      <p:sp>
        <p:nvSpPr>
          <p:cNvPr id="3" name="Text Placeholder 2">
            <a:extLst>
              <a:ext uri="{FF2B5EF4-FFF2-40B4-BE49-F238E27FC236}">
                <a16:creationId xmlns:a16="http://schemas.microsoft.com/office/drawing/2014/main" id="{3E61DE5F-8A76-0B99-1891-5EA4B3D7389D}"/>
              </a:ext>
            </a:extLst>
          </p:cNvPr>
          <p:cNvSpPr>
            <a:spLocks noGrp="1"/>
          </p:cNvSpPr>
          <p:nvPr>
            <p:ph type="body" idx="1"/>
          </p:nvPr>
        </p:nvSpPr>
        <p:spPr>
          <a:xfrm>
            <a:off x="457200" y="1981200"/>
            <a:ext cx="11506200" cy="2954655"/>
          </a:xfrm>
        </p:spPr>
        <p:txBody>
          <a:bodyPr/>
          <a:lstStyle/>
          <a:p>
            <a:pPr marL="285750" indent="-285750" algn="just">
              <a:buFont typeface="Arial" panose="020B0604020202020204" pitchFamily="34" charset="0"/>
              <a:buChar char="•"/>
            </a:pPr>
            <a:r>
              <a:rPr lang="en-US" sz="2400" b="1" dirty="0"/>
              <a:t>Patel, M. S., Asch, D. A., &amp; Bernstein, M. (2012).</a:t>
            </a:r>
            <a:r>
              <a:rPr lang="en-US" sz="2400" dirty="0"/>
              <a:t> "Wearable Devices as Facilitators, Not Drivers, of Health Behavior Change." </a:t>
            </a:r>
            <a:r>
              <a:rPr lang="en-US" sz="2400" i="1" dirty="0"/>
              <a:t>Health Affairs</a:t>
            </a:r>
            <a:r>
              <a:rPr lang="en-US" sz="2400" dirty="0"/>
              <a:t>, 31(8), 1840-1848.</a:t>
            </a:r>
          </a:p>
          <a:p>
            <a:pPr marL="285750" indent="-285750" algn="just">
              <a:buFont typeface="Arial" panose="020B0604020202020204" pitchFamily="34" charset="0"/>
              <a:buChar char="•"/>
            </a:pPr>
            <a:r>
              <a:rPr lang="en-US" sz="2400" b="1" dirty="0"/>
              <a:t>Chung, W. Y., Kim, Y., &amp; Kim, J. (2018).</a:t>
            </a:r>
            <a:r>
              <a:rPr lang="en-US" sz="2400" dirty="0"/>
              <a:t> "Wearable ECG Monitors: A Review." </a:t>
            </a:r>
            <a:r>
              <a:rPr lang="en-US" sz="2400" i="1" dirty="0"/>
              <a:t>Journal of Biomedical Engineering</a:t>
            </a:r>
            <a:r>
              <a:rPr lang="en-US" sz="2400" dirty="0"/>
              <a:t>, 15(3), 112-124.</a:t>
            </a:r>
          </a:p>
          <a:p>
            <a:pPr marL="285750" indent="-285750" algn="just">
              <a:buFont typeface="Arial" panose="020B0604020202020204" pitchFamily="34" charset="0"/>
              <a:buChar char="•"/>
            </a:pPr>
            <a:r>
              <a:rPr lang="en-US" sz="2400" b="1" dirty="0"/>
              <a:t>Wu, Y., Zhang, X., &amp; Wang, F. (2015).</a:t>
            </a:r>
            <a:r>
              <a:rPr lang="en-US" sz="2400" dirty="0"/>
              <a:t> "Mobile Health Applications for Chronic Disease Management: A Systematic Review." </a:t>
            </a:r>
            <a:r>
              <a:rPr lang="en-US" sz="2400" i="1" dirty="0"/>
              <a:t>Journal of Medical Internet Research</a:t>
            </a:r>
            <a:r>
              <a:rPr lang="en-US" sz="2400" dirty="0"/>
              <a:t>, 17(7), e155.</a:t>
            </a:r>
          </a:p>
          <a:p>
            <a:pPr marL="285750" indent="-285750" algn="just">
              <a:buFont typeface="Arial" panose="020B0604020202020204" pitchFamily="34" charset="0"/>
              <a:buChar char="•"/>
            </a:pPr>
            <a:r>
              <a:rPr lang="en-US" sz="2400" b="1" dirty="0"/>
              <a:t>Firth, J., </a:t>
            </a:r>
            <a:r>
              <a:rPr lang="en-US" sz="2400" b="1" dirty="0" err="1"/>
              <a:t>Torous</a:t>
            </a:r>
            <a:r>
              <a:rPr lang="en-US" sz="2400" b="1" dirty="0"/>
              <a:t>, J., &amp; </a:t>
            </a:r>
            <a:r>
              <a:rPr lang="en-US" sz="2400" b="1" dirty="0" err="1"/>
              <a:t>Larke</a:t>
            </a:r>
            <a:r>
              <a:rPr lang="en-US" sz="2400" b="1" dirty="0"/>
              <a:t>, S. (2017).</a:t>
            </a:r>
            <a:r>
              <a:rPr lang="en-US" sz="2400" dirty="0"/>
              <a:t> "The Efficacy of Smartphone Apps for Mood Disorders." </a:t>
            </a:r>
            <a:r>
              <a:rPr lang="en-US" sz="2400" i="1" dirty="0"/>
              <a:t>The Lancet Psychiatry</a:t>
            </a:r>
            <a:r>
              <a:rPr lang="en-US" sz="2400" dirty="0"/>
              <a:t>, 4(4), 260-267.</a:t>
            </a:r>
            <a:endParaRPr lang="en-IN" sz="2400" dirty="0"/>
          </a:p>
        </p:txBody>
      </p:sp>
    </p:spTree>
    <p:extLst>
      <p:ext uri="{BB962C8B-B14F-4D97-AF65-F5344CB8AC3E}">
        <p14:creationId xmlns:p14="http://schemas.microsoft.com/office/powerpoint/2010/main" val="301296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DBF0D2-6238-3334-135A-8A5DFC460084}"/>
              </a:ext>
            </a:extLst>
          </p:cNvPr>
          <p:cNvPicPr>
            <a:picLocks noChangeAspect="1"/>
          </p:cNvPicPr>
          <p:nvPr/>
        </p:nvPicPr>
        <p:blipFill>
          <a:blip r:embed="rId2"/>
          <a:stretch>
            <a:fillRect/>
          </a:stretch>
        </p:blipFill>
        <p:spPr>
          <a:xfrm>
            <a:off x="3114675" y="1319212"/>
            <a:ext cx="5962650" cy="4219575"/>
          </a:xfrm>
          <a:prstGeom prst="rect">
            <a:avLst/>
          </a:prstGeom>
        </p:spPr>
      </p:pic>
    </p:spTree>
    <p:extLst>
      <p:ext uri="{BB962C8B-B14F-4D97-AF65-F5344CB8AC3E}">
        <p14:creationId xmlns:p14="http://schemas.microsoft.com/office/powerpoint/2010/main" val="2274687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TotalTime>
  <Words>675</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Calibri</vt:lpstr>
      <vt:lpstr>Courier New</vt:lpstr>
      <vt:lpstr>Times New Roman</vt:lpstr>
      <vt:lpstr>Office Theme</vt:lpstr>
      <vt:lpstr>DEPARTMENT OF ELECTRONICS AND COMMUNICATION ENGINEERING</vt:lpstr>
      <vt:lpstr>OBJECTIVES</vt:lpstr>
      <vt:lpstr>LITERATURE SURVEY</vt:lpstr>
      <vt:lpstr>ABSTRACT </vt:lpstr>
      <vt:lpstr>BLOCK DIAGRAM</vt:lpstr>
      <vt:lpstr>CIRCUIT DIAGRAM</vt:lpstr>
      <vt:lpstr>PowerPoint Presentation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USER</dc:creator>
  <cp:lastModifiedBy>KANAGARAJ A</cp:lastModifiedBy>
  <cp:revision>26</cp:revision>
  <dcterms:created xsi:type="dcterms:W3CDTF">2023-10-25T14:21:29Z</dcterms:created>
  <dcterms:modified xsi:type="dcterms:W3CDTF">2024-09-26T06:14:24Z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2023-09-08T00:00:00Z</vt:filetime>
  </property>
  <property fmtid="{D5CDD505-2E9C-101B-9397-08002B2CF9AE}" pid="3" name="LastSaved">
    <vt:filetime>2023-10-25T00:00:00Z</vt:filetime>
  </property>
</Properties>
</file>