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8"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000"/>
    <a:srgbClr val="9BBB59"/>
    <a:srgbClr val="39B0D4"/>
    <a:srgbClr val="727272"/>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321334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9/11/2024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9/11/2024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9/11/2024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62923" y="2000596"/>
            <a:ext cx="3203509" cy="3426237"/>
          </a:xfrm>
          <a:prstGeom prst="rect">
            <a:avLst/>
          </a:prstGeom>
        </p:spPr>
      </p:pic>
      <p:sp>
        <p:nvSpPr>
          <p:cNvPr id="4" name="Subtitle 3"/>
          <p:cNvSpPr>
            <a:spLocks noGrp="1"/>
          </p:cNvSpPr>
          <p:nvPr>
            <p:ph type="subTitle" idx="1"/>
          </p:nvPr>
        </p:nvSpPr>
        <p:spPr>
          <a:xfrm>
            <a:off x="1245686" y="648614"/>
            <a:ext cx="8534400" cy="1289043"/>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04800" y="-489682"/>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133380" y="1370380"/>
            <a:ext cx="6760970" cy="4686668"/>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SIH1537 </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Biometric Authentication for Accident</a:t>
            </a:r>
          </a:p>
          <a:p>
            <a:pPr algn="just">
              <a:lnSpc>
                <a:spcPct val="200000"/>
              </a:lnSpc>
            </a:pPr>
            <a:r>
              <a:rPr lang="en-US" sz="2400" b="1" dirty="0">
                <a:latin typeface="Arial" panose="020B0604020202020204" pitchFamily="34" charset="0"/>
                <a:cs typeface="Arial" panose="020B0604020202020204" pitchFamily="34" charset="0"/>
              </a:rPr>
              <a:t>   Victims using IOT</a:t>
            </a:r>
            <a:endParaRPr lang="en-IN" sz="1800" b="0" i="0" u="none" strike="noStrike" baseline="0" dirty="0">
              <a:solidFill>
                <a:srgbClr val="000000"/>
              </a:solidFill>
              <a:latin typeface="Times New Roman" panose="02020603050405020304" pitchFamily="18" charset="0"/>
            </a:endParaRPr>
          </a:p>
          <a:p>
            <a:pPr marL="285750" indent="-285750" algn="just">
              <a:lnSpc>
                <a:spcPct val="200000"/>
              </a:lnSpc>
              <a:buFont typeface="Arial" panose="020B0604020202020204" pitchFamily="34" charset="0"/>
              <a:buChar char="•"/>
            </a:pPr>
            <a:r>
              <a:rPr lang="en-US" sz="2400" b="1" dirty="0" err="1">
                <a:latin typeface="Arial" panose="020B0604020202020204" pitchFamily="34" charset="0"/>
                <a:cs typeface="Arial" panose="020B0604020202020204" pitchFamily="34" charset="0"/>
              </a:rPr>
              <a:t>Medtech</a:t>
            </a:r>
            <a:r>
              <a:rPr lang="en-US" sz="2400" b="1" dirty="0">
                <a:latin typeface="Arial" panose="020B0604020202020204" pitchFamily="34" charset="0"/>
                <a:cs typeface="Arial" panose="020B0604020202020204" pitchFamily="34" charset="0"/>
              </a:rPr>
              <a:t>/biotech/</a:t>
            </a:r>
            <a:r>
              <a:rPr lang="en-US" sz="2400" b="1" dirty="0" err="1">
                <a:latin typeface="Arial" panose="020B0604020202020204" pitchFamily="34" charset="0"/>
                <a:cs typeface="Arial" panose="020B0604020202020204" pitchFamily="34" charset="0"/>
              </a:rPr>
              <a:t>healthtech</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Hardware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Tech Developers</a:t>
            </a:r>
          </a:p>
        </p:txBody>
      </p:sp>
      <p:pic>
        <p:nvPicPr>
          <p:cNvPr id="13" name="Google Shape;93;p2"/>
          <p:cNvPicPr preferRelativeResize="0"/>
          <p:nvPr/>
        </p:nvPicPr>
        <p:blipFill rotWithShape="1">
          <a:blip r:embed="rId3">
            <a:alphaModFix/>
          </a:blip>
          <a:srcRect/>
          <a:stretch/>
        </p:blipFill>
        <p:spPr>
          <a:xfrm>
            <a:off x="9874006" y="0"/>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926770" y="89757"/>
            <a:ext cx="8109859" cy="1143000"/>
          </a:xfrm>
        </p:spPr>
        <p:txBody>
          <a:bodyPr/>
          <a:lstStyle/>
          <a:p>
            <a:pPr eaLnBrk="1" hangingPunct="1"/>
            <a:r>
              <a:rPr lang="en-US" sz="3200" b="1" dirty="0">
                <a:latin typeface="Times New Roman" panose="02020603050405020304" pitchFamily="18" charset="0"/>
                <a:ea typeface="ＭＳ Ｐゴシック" pitchFamily="1" charset="-128"/>
                <a:cs typeface="Times New Roman" panose="02020603050405020304" pitchFamily="18" charset="0"/>
              </a:rPr>
              <a:t>BIOMETRIC AUTHENTICATION FOR ACCIDENT VICTIMS USING IOT</a:t>
            </a:r>
          </a:p>
        </p:txBody>
      </p:sp>
      <p:sp>
        <p:nvSpPr>
          <p:cNvPr id="15362" name="TextBox 8"/>
          <p:cNvSpPr txBox="1">
            <a:spLocks noChangeArrowheads="1"/>
          </p:cNvSpPr>
          <p:nvPr/>
        </p:nvSpPr>
        <p:spPr bwMode="auto">
          <a:xfrm>
            <a:off x="70756" y="1449266"/>
            <a:ext cx="12050486" cy="984885"/>
          </a:xfrm>
          <a:prstGeom prst="rect">
            <a:avLst/>
          </a:prstGeom>
          <a:noFill/>
          <a:ln w="9525">
            <a:noFill/>
            <a:miter lim="800000"/>
            <a:headEnd/>
            <a:tailEnd/>
          </a:ln>
        </p:spPr>
        <p:txBody>
          <a:bodyPr wrap="square">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sz="2000" dirty="0">
              <a:effectLst/>
              <a:latin typeface="Times New Roman" panose="02020603050405020304" pitchFamily="18" charset="0"/>
              <a:ea typeface="Times New Roman" panose="02020603050405020304" pitchFamily="18" charset="0"/>
              <a:cs typeface="Latha" panose="020B0604020202020204" pitchFamily="34" charset="0"/>
            </a:endParaRPr>
          </a:p>
          <a:p>
            <a:endParaRPr lang="en-US" sz="2000" u="sng" dirty="0">
              <a:solidFill>
                <a:schemeClr val="tx2"/>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2" name="Oval 1" descr="Your startup LOGO">
            <a:extLst>
              <a:ext uri="{FF2B5EF4-FFF2-40B4-BE49-F238E27FC236}">
                <a16:creationId xmlns:a16="http://schemas.microsoft.com/office/drawing/2014/main" id="{FD737E7C-6E0E-4B08-9E9D-6130C95211A6}"/>
              </a:ext>
              <a:ext uri="{C183D7F6-B498-43B3-948B-1728B52AA6E4}">
                <adec:decorative xmlns:adec="http://schemas.microsoft.com/office/drawing/2017/decorative" val="0"/>
              </a:ext>
            </a:extLst>
          </p:cNvPr>
          <p:cNvSpPr/>
          <p:nvPr/>
        </p:nvSpPr>
        <p:spPr>
          <a:xfrm>
            <a:off x="141513" y="107065"/>
            <a:ext cx="1785257" cy="114299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Tech</a:t>
            </a:r>
          </a:p>
          <a:p>
            <a:pPr algn="ctr"/>
            <a:r>
              <a:rPr lang="en-US" b="1" dirty="0"/>
              <a:t>Developers</a:t>
            </a:r>
            <a:endParaRPr lang="en-IN" b="1" dirty="0"/>
          </a:p>
        </p:txBody>
      </p:sp>
      <p:pic>
        <p:nvPicPr>
          <p:cNvPr id="8" name="Google Shape;93;p2"/>
          <p:cNvPicPr preferRelativeResize="0"/>
          <p:nvPr/>
        </p:nvPicPr>
        <p:blipFill rotWithShape="1">
          <a:blip r:embed="rId3">
            <a:alphaModFix/>
          </a:blip>
          <a:srcRect/>
          <a:stretch/>
        </p:blipFill>
        <p:spPr>
          <a:xfrm>
            <a:off x="9945424" y="26590"/>
            <a:ext cx="2246575" cy="1149075"/>
          </a:xfrm>
          <a:prstGeom prst="rect">
            <a:avLst/>
          </a:prstGeom>
          <a:noFill/>
          <a:ln>
            <a:noFill/>
          </a:ln>
        </p:spPr>
      </p:pic>
      <p:sp>
        <p:nvSpPr>
          <p:cNvPr id="3" name="Rectangle 2">
            <a:extLst>
              <a:ext uri="{FF2B5EF4-FFF2-40B4-BE49-F238E27FC236}">
                <a16:creationId xmlns:a16="http://schemas.microsoft.com/office/drawing/2014/main" id="{3EAD0C2A-831B-1240-CDA7-DE93A4AB5046}"/>
              </a:ext>
            </a:extLst>
          </p:cNvPr>
          <p:cNvSpPr/>
          <p:nvPr/>
        </p:nvSpPr>
        <p:spPr>
          <a:xfrm>
            <a:off x="502920" y="1591056"/>
            <a:ext cx="5515982" cy="42062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CBE817D6-9223-D87D-F058-EA384EA79C4A}"/>
              </a:ext>
            </a:extLst>
          </p:cNvPr>
          <p:cNvSpPr/>
          <p:nvPr/>
        </p:nvSpPr>
        <p:spPr>
          <a:xfrm>
            <a:off x="6173098" y="1591056"/>
            <a:ext cx="5284333" cy="19842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C064E84F-AC4A-F3FE-081D-19C89190792D}"/>
              </a:ext>
            </a:extLst>
          </p:cNvPr>
          <p:cNvSpPr/>
          <p:nvPr/>
        </p:nvSpPr>
        <p:spPr>
          <a:xfrm>
            <a:off x="6173097" y="3759504"/>
            <a:ext cx="5284334" cy="203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9" name="TextBox 18">
            <a:extLst>
              <a:ext uri="{FF2B5EF4-FFF2-40B4-BE49-F238E27FC236}">
                <a16:creationId xmlns:a16="http://schemas.microsoft.com/office/drawing/2014/main" id="{10029A28-13CC-4F53-34E4-8CF3ADCD0243}"/>
              </a:ext>
            </a:extLst>
          </p:cNvPr>
          <p:cNvSpPr txBox="1"/>
          <p:nvPr/>
        </p:nvSpPr>
        <p:spPr>
          <a:xfrm>
            <a:off x="669772" y="1653976"/>
            <a:ext cx="2273808" cy="369332"/>
          </a:xfrm>
          <a:prstGeom prst="rect">
            <a:avLst/>
          </a:prstGeom>
          <a:noFill/>
        </p:spPr>
        <p:txBody>
          <a:bodyPr wrap="square" rtlCol="0">
            <a:spAutoFit/>
          </a:bodyPr>
          <a:lstStyle/>
          <a:p>
            <a:r>
              <a:rPr lang="en-IN" b="1" dirty="0">
                <a:solidFill>
                  <a:schemeClr val="tx1">
                    <a:lumMod val="95000"/>
                    <a:lumOff val="5000"/>
                  </a:schemeClr>
                </a:solidFill>
              </a:rPr>
              <a:t>IDEA / SOLUTION:</a:t>
            </a:r>
          </a:p>
        </p:txBody>
      </p:sp>
      <p:sp>
        <p:nvSpPr>
          <p:cNvPr id="20" name="TextBox 19">
            <a:extLst>
              <a:ext uri="{FF2B5EF4-FFF2-40B4-BE49-F238E27FC236}">
                <a16:creationId xmlns:a16="http://schemas.microsoft.com/office/drawing/2014/main" id="{4B6DC6DB-7428-1E5C-5C43-D5F60B83B15E}"/>
              </a:ext>
            </a:extLst>
          </p:cNvPr>
          <p:cNvSpPr txBox="1"/>
          <p:nvPr/>
        </p:nvSpPr>
        <p:spPr>
          <a:xfrm>
            <a:off x="6250200" y="1630845"/>
            <a:ext cx="3044952" cy="369332"/>
          </a:xfrm>
          <a:prstGeom prst="rect">
            <a:avLst/>
          </a:prstGeom>
          <a:noFill/>
        </p:spPr>
        <p:txBody>
          <a:bodyPr wrap="square" rtlCol="0">
            <a:spAutoFit/>
          </a:bodyPr>
          <a:lstStyle/>
          <a:p>
            <a:r>
              <a:rPr lang="en-IN" sz="1600" b="1" dirty="0">
                <a:solidFill>
                  <a:schemeClr val="tx1">
                    <a:lumMod val="95000"/>
                    <a:lumOff val="5000"/>
                  </a:schemeClr>
                </a:solidFill>
              </a:rPr>
              <a:t>Problem Resolution</a:t>
            </a:r>
            <a:r>
              <a:rPr lang="en-IN" b="1" dirty="0">
                <a:solidFill>
                  <a:schemeClr val="tx1">
                    <a:lumMod val="95000"/>
                    <a:lumOff val="5000"/>
                  </a:schemeClr>
                </a:solidFill>
              </a:rPr>
              <a:t>:</a:t>
            </a:r>
          </a:p>
        </p:txBody>
      </p:sp>
      <p:sp>
        <p:nvSpPr>
          <p:cNvPr id="22" name="TextBox 21">
            <a:extLst>
              <a:ext uri="{FF2B5EF4-FFF2-40B4-BE49-F238E27FC236}">
                <a16:creationId xmlns:a16="http://schemas.microsoft.com/office/drawing/2014/main" id="{4DDF2517-B459-5637-7B33-E1A6E69E82EA}"/>
              </a:ext>
            </a:extLst>
          </p:cNvPr>
          <p:cNvSpPr txBox="1"/>
          <p:nvPr/>
        </p:nvSpPr>
        <p:spPr>
          <a:xfrm>
            <a:off x="6173097" y="3794216"/>
            <a:ext cx="3621840" cy="338554"/>
          </a:xfrm>
          <a:prstGeom prst="rect">
            <a:avLst/>
          </a:prstGeom>
          <a:noFill/>
        </p:spPr>
        <p:txBody>
          <a:bodyPr wrap="square" rtlCol="0">
            <a:spAutoFit/>
          </a:bodyPr>
          <a:lstStyle/>
          <a:p>
            <a:r>
              <a:rPr lang="en-IN" sz="1600" b="1" dirty="0">
                <a:solidFill>
                  <a:schemeClr val="tx1">
                    <a:lumMod val="95000"/>
                    <a:lumOff val="5000"/>
                  </a:schemeClr>
                </a:solidFill>
              </a:rPr>
              <a:t>Unique Value Proposition(UVP):</a:t>
            </a:r>
          </a:p>
        </p:txBody>
      </p:sp>
      <p:sp>
        <p:nvSpPr>
          <p:cNvPr id="23" name="TextBox 22">
            <a:extLst>
              <a:ext uri="{FF2B5EF4-FFF2-40B4-BE49-F238E27FC236}">
                <a16:creationId xmlns:a16="http://schemas.microsoft.com/office/drawing/2014/main" id="{AF6A49F3-9655-9D7E-DC12-ACCCBDDE4163}"/>
              </a:ext>
            </a:extLst>
          </p:cNvPr>
          <p:cNvSpPr txBox="1"/>
          <p:nvPr/>
        </p:nvSpPr>
        <p:spPr>
          <a:xfrm>
            <a:off x="752407" y="2329554"/>
            <a:ext cx="5017007" cy="830997"/>
          </a:xfrm>
          <a:prstGeom prst="rect">
            <a:avLst/>
          </a:prstGeom>
          <a:noFill/>
        </p:spPr>
        <p:txBody>
          <a:bodyPr wrap="square" rtlCol="0">
            <a:spAutoFit/>
          </a:bodyPr>
          <a:lstStyle/>
          <a:p>
            <a:r>
              <a:rPr lang="en-IN" sz="1600" dirty="0"/>
              <a:t>Implementation of a </a:t>
            </a:r>
            <a:r>
              <a:rPr lang="en-IN" sz="1600" b="1" dirty="0"/>
              <a:t>Biometric Authentication For Accident Victims Using IOT ,</a:t>
            </a:r>
            <a:r>
              <a:rPr lang="en-IN" sz="1600" dirty="0"/>
              <a:t>Specialized for emergency situations.</a:t>
            </a:r>
            <a:endParaRPr lang="en-IN" sz="1600" b="1" dirty="0"/>
          </a:p>
        </p:txBody>
      </p:sp>
      <p:sp>
        <p:nvSpPr>
          <p:cNvPr id="27" name="TextBox 26">
            <a:extLst>
              <a:ext uri="{FF2B5EF4-FFF2-40B4-BE49-F238E27FC236}">
                <a16:creationId xmlns:a16="http://schemas.microsoft.com/office/drawing/2014/main" id="{CB64EDD2-39A9-CC24-29AF-80203584F601}"/>
              </a:ext>
            </a:extLst>
          </p:cNvPr>
          <p:cNvSpPr txBox="1"/>
          <p:nvPr/>
        </p:nvSpPr>
        <p:spPr>
          <a:xfrm>
            <a:off x="669772" y="3354624"/>
            <a:ext cx="5182275" cy="2431435"/>
          </a:xfrm>
          <a:prstGeom prst="rect">
            <a:avLst/>
          </a:prstGeom>
          <a:noFill/>
        </p:spPr>
        <p:txBody>
          <a:bodyPr wrap="square" rtlCol="0">
            <a:spAutoFit/>
          </a:bodyPr>
          <a:lstStyle/>
          <a:p>
            <a:pPr marL="285750" indent="-285750">
              <a:buFont typeface="Wingdings" panose="05000000000000000000" pitchFamily="2" charset="2"/>
              <a:buChar char="v"/>
            </a:pPr>
            <a:r>
              <a:rPr lang="en-IN" sz="1600" dirty="0"/>
              <a:t>Thumbprint </a:t>
            </a:r>
            <a:r>
              <a:rPr lang="en-IN" sz="1600" b="1" dirty="0"/>
              <a:t>Unlocks</a:t>
            </a:r>
            <a:r>
              <a:rPr lang="en-IN" sz="1600" dirty="0"/>
              <a:t> unconscious patients profiles.</a:t>
            </a:r>
          </a:p>
          <a:p>
            <a:pPr marL="285750" indent="-285750">
              <a:buFont typeface="Wingdings" panose="05000000000000000000" pitchFamily="2" charset="2"/>
              <a:buChar char="v"/>
            </a:pPr>
            <a:r>
              <a:rPr lang="en-US" sz="1600" dirty="0"/>
              <a:t>With a thumbprint scan, patients pre-registered medical information is </a:t>
            </a:r>
            <a:r>
              <a:rPr lang="en-US" sz="1600" b="1" dirty="0"/>
              <a:t>Immediately accessed.</a:t>
            </a:r>
          </a:p>
          <a:p>
            <a:pPr marL="285750" indent="-285750">
              <a:buFont typeface="Wingdings" panose="05000000000000000000" pitchFamily="2" charset="2"/>
              <a:buChar char="v"/>
            </a:pPr>
            <a:r>
              <a:rPr lang="en-US" sz="1600" dirty="0"/>
              <a:t>Once retrieved, the patient's information is </a:t>
            </a:r>
            <a:r>
              <a:rPr lang="en-US" sz="1600" b="1" dirty="0"/>
              <a:t>Automatically dispatched</a:t>
            </a:r>
            <a:r>
              <a:rPr lang="en-US" sz="1600" dirty="0"/>
              <a:t> to their designated family contacts and previous treating hospitals.</a:t>
            </a:r>
          </a:p>
          <a:p>
            <a:pPr marL="285750" indent="-285750">
              <a:buFont typeface="Wingdings" panose="05000000000000000000" pitchFamily="2" charset="2"/>
              <a:buChar char="v"/>
            </a:pPr>
            <a:r>
              <a:rPr lang="en-US" sz="1600" dirty="0"/>
              <a:t>Capability to </a:t>
            </a:r>
            <a:r>
              <a:rPr lang="en-US" sz="1600" b="1" dirty="0"/>
              <a:t>Work efficiently</a:t>
            </a:r>
            <a:r>
              <a:rPr lang="en-US" sz="1600" dirty="0"/>
              <a:t> without any time Delay.</a:t>
            </a:r>
            <a:endParaRPr lang="en-IN" sz="1600" dirty="0"/>
          </a:p>
          <a:p>
            <a:pPr marL="285750" indent="-285750">
              <a:lnSpc>
                <a:spcPct val="150000"/>
              </a:lnSpc>
              <a:buFont typeface="Wingdings" panose="05000000000000000000" pitchFamily="2" charset="2"/>
              <a:buChar char="q"/>
            </a:pPr>
            <a:endParaRPr lang="en-IN" sz="1600" dirty="0"/>
          </a:p>
          <a:p>
            <a:pPr marL="285750" indent="-285750">
              <a:buFont typeface="Wingdings" panose="05000000000000000000" pitchFamily="2" charset="2"/>
              <a:buChar char="§"/>
            </a:pPr>
            <a:endParaRPr lang="en-IN" sz="1600" dirty="0"/>
          </a:p>
        </p:txBody>
      </p:sp>
      <p:sp>
        <p:nvSpPr>
          <p:cNvPr id="28" name="TextBox 27">
            <a:extLst>
              <a:ext uri="{FF2B5EF4-FFF2-40B4-BE49-F238E27FC236}">
                <a16:creationId xmlns:a16="http://schemas.microsoft.com/office/drawing/2014/main" id="{74266689-81B5-EE62-7A2C-ABA643A2EC95}"/>
              </a:ext>
            </a:extLst>
          </p:cNvPr>
          <p:cNvSpPr txBox="1"/>
          <p:nvPr/>
        </p:nvSpPr>
        <p:spPr>
          <a:xfrm>
            <a:off x="6203591" y="2039966"/>
            <a:ext cx="5253840" cy="1569660"/>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t>Robust biometric security </a:t>
            </a:r>
            <a:r>
              <a:rPr lang="en-US" sz="1600" dirty="0"/>
              <a:t>thrives in low-network zones, providing seamless authentication and unparalleled reliability.</a:t>
            </a:r>
          </a:p>
          <a:p>
            <a:pPr marL="285750" indent="-285750">
              <a:buFont typeface="Wingdings" panose="05000000000000000000" pitchFamily="2" charset="2"/>
              <a:buChar char="v"/>
            </a:pPr>
            <a:r>
              <a:rPr lang="en-US" sz="1600" dirty="0"/>
              <a:t>Family members </a:t>
            </a:r>
            <a:r>
              <a:rPr lang="en-US" sz="1600" b="1" dirty="0"/>
              <a:t>Receive instant alerts and notifications</a:t>
            </a:r>
            <a:r>
              <a:rPr lang="en-US" sz="1600" dirty="0"/>
              <a:t>, ensuring they stay informed and up-to-date</a:t>
            </a:r>
          </a:p>
          <a:p>
            <a:pPr marL="285750" indent="-285750">
              <a:buFont typeface="Wingdings" panose="05000000000000000000" pitchFamily="2" charset="2"/>
              <a:buChar char="v"/>
            </a:pPr>
            <a:endParaRPr lang="en-IN" sz="1600" dirty="0"/>
          </a:p>
        </p:txBody>
      </p:sp>
      <p:sp>
        <p:nvSpPr>
          <p:cNvPr id="30" name="TextBox 29">
            <a:extLst>
              <a:ext uri="{FF2B5EF4-FFF2-40B4-BE49-F238E27FC236}">
                <a16:creationId xmlns:a16="http://schemas.microsoft.com/office/drawing/2014/main" id="{25A7AA8E-6A11-1FAF-DC4A-4036D266A062}"/>
              </a:ext>
            </a:extLst>
          </p:cNvPr>
          <p:cNvSpPr txBox="1"/>
          <p:nvPr/>
        </p:nvSpPr>
        <p:spPr>
          <a:xfrm>
            <a:off x="6203591" y="4167092"/>
            <a:ext cx="5124936" cy="1569660"/>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t>Quickly verify</a:t>
            </a:r>
            <a:r>
              <a:rPr lang="en-US" sz="1600" dirty="0"/>
              <a:t> victim identities to expedite medical treatment and notify emergency contacts.</a:t>
            </a:r>
          </a:p>
          <a:p>
            <a:pPr marL="285750" indent="-285750">
              <a:buFont typeface="Wingdings" panose="05000000000000000000" pitchFamily="2" charset="2"/>
              <a:buChar char="v"/>
            </a:pPr>
            <a:r>
              <a:rPr lang="en-US" sz="1600" b="1" dirty="0"/>
              <a:t>Access vital medical information and history</a:t>
            </a:r>
            <a:r>
              <a:rPr lang="en-US" sz="1600" dirty="0"/>
              <a:t> in real-time, ensuring informed treatment decisions.</a:t>
            </a:r>
          </a:p>
          <a:p>
            <a:pPr marL="285750" indent="-285750">
              <a:buFont typeface="Wingdings" panose="05000000000000000000" pitchFamily="2" charset="2"/>
              <a:buChar char="v"/>
            </a:pPr>
            <a:r>
              <a:rPr lang="en-US" sz="1600" b="1" dirty="0"/>
              <a:t>Protect sensitive </a:t>
            </a:r>
            <a:r>
              <a:rPr lang="en-US" sz="1600" dirty="0"/>
              <a:t>information and prevent identity fraud in emergency situations.</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296485" y="181195"/>
            <a:ext cx="1901798" cy="11430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Tech </a:t>
            </a:r>
          </a:p>
          <a:p>
            <a:pPr algn="ctr"/>
            <a:r>
              <a:rPr lang="en-US" b="1" dirty="0"/>
              <a:t>Developers</a:t>
            </a:r>
            <a:endParaRPr lang="en-IN" b="1" dirty="0"/>
          </a:p>
        </p:txBody>
      </p:sp>
      <p:sp>
        <p:nvSpPr>
          <p:cNvPr id="17440" name="TextBox 17439">
            <a:extLst>
              <a:ext uri="{FF2B5EF4-FFF2-40B4-BE49-F238E27FC236}">
                <a16:creationId xmlns:a16="http://schemas.microsoft.com/office/drawing/2014/main" id="{D0F453A2-21CE-B3EE-4469-D72E258BB6C7}"/>
              </a:ext>
            </a:extLst>
          </p:cNvPr>
          <p:cNvSpPr txBox="1"/>
          <p:nvPr/>
        </p:nvSpPr>
        <p:spPr>
          <a:xfrm>
            <a:off x="624195" y="2911372"/>
            <a:ext cx="2042159" cy="369332"/>
          </a:xfrm>
          <a:prstGeom prst="rect">
            <a:avLst/>
          </a:prstGeom>
          <a:noFill/>
        </p:spPr>
        <p:txBody>
          <a:bodyPr wrap="square" rtlCol="0">
            <a:spAutoFit/>
          </a:bodyPr>
          <a:lstStyle/>
          <a:p>
            <a:r>
              <a:rPr lang="en-US" dirty="0"/>
              <a:t> </a:t>
            </a:r>
            <a:endParaRPr lang="en-IN" dirty="0">
              <a:latin typeface="Algerian" panose="04020705040A02060702" pitchFamily="82" charset="0"/>
            </a:endParaRPr>
          </a:p>
        </p:txBody>
      </p:sp>
      <p:sp>
        <p:nvSpPr>
          <p:cNvPr id="15" name="Rectangle 14">
            <a:extLst>
              <a:ext uri="{FF2B5EF4-FFF2-40B4-BE49-F238E27FC236}">
                <a16:creationId xmlns:a16="http://schemas.microsoft.com/office/drawing/2014/main" id="{2DC9E5F2-53C6-7690-DB7E-8E33C500D97A}"/>
              </a:ext>
            </a:extLst>
          </p:cNvPr>
          <p:cNvSpPr/>
          <p:nvPr/>
        </p:nvSpPr>
        <p:spPr>
          <a:xfrm>
            <a:off x="512064" y="1553015"/>
            <a:ext cx="4361688" cy="44124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8765BB69-5771-E4B8-EF07-78A701BDCBAD}"/>
              </a:ext>
            </a:extLst>
          </p:cNvPr>
          <p:cNvSpPr/>
          <p:nvPr/>
        </p:nvSpPr>
        <p:spPr>
          <a:xfrm>
            <a:off x="5236464" y="4964802"/>
            <a:ext cx="6443472" cy="9902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8" name="Picture 17">
            <a:extLst>
              <a:ext uri="{FF2B5EF4-FFF2-40B4-BE49-F238E27FC236}">
                <a16:creationId xmlns:a16="http://schemas.microsoft.com/office/drawing/2014/main" id="{8BDC3461-A2C1-ADAB-B0AA-1C581A04354E}"/>
              </a:ext>
            </a:extLst>
          </p:cNvPr>
          <p:cNvPicPr>
            <a:picLocks noChangeAspect="1"/>
          </p:cNvPicPr>
          <p:nvPr/>
        </p:nvPicPr>
        <p:blipFill>
          <a:blip r:embed="rId4"/>
          <a:stretch>
            <a:fillRect/>
          </a:stretch>
        </p:blipFill>
        <p:spPr>
          <a:xfrm>
            <a:off x="4892318" y="1985910"/>
            <a:ext cx="7158168" cy="2589588"/>
          </a:xfrm>
          <a:prstGeom prst="rect">
            <a:avLst/>
          </a:prstGeom>
        </p:spPr>
      </p:pic>
      <p:sp>
        <p:nvSpPr>
          <p:cNvPr id="19" name="TextBox 18">
            <a:extLst>
              <a:ext uri="{FF2B5EF4-FFF2-40B4-BE49-F238E27FC236}">
                <a16:creationId xmlns:a16="http://schemas.microsoft.com/office/drawing/2014/main" id="{1A5A4208-BB6A-083D-C8DB-8F8A11A24C9C}"/>
              </a:ext>
            </a:extLst>
          </p:cNvPr>
          <p:cNvSpPr txBox="1"/>
          <p:nvPr/>
        </p:nvSpPr>
        <p:spPr>
          <a:xfrm>
            <a:off x="5138928" y="1518999"/>
            <a:ext cx="6227064" cy="338554"/>
          </a:xfrm>
          <a:prstGeom prst="rect">
            <a:avLst/>
          </a:prstGeom>
          <a:noFill/>
        </p:spPr>
        <p:txBody>
          <a:bodyPr wrap="square" rtlCol="0">
            <a:spAutoFit/>
          </a:bodyPr>
          <a:lstStyle/>
          <a:p>
            <a:r>
              <a:rPr lang="en-IN" sz="1600" b="1" dirty="0"/>
              <a:t>PROCESS FLOW ARCHITECTURE:</a:t>
            </a:r>
          </a:p>
        </p:txBody>
      </p:sp>
      <p:sp>
        <p:nvSpPr>
          <p:cNvPr id="20" name="TextBox 19">
            <a:extLst>
              <a:ext uri="{FF2B5EF4-FFF2-40B4-BE49-F238E27FC236}">
                <a16:creationId xmlns:a16="http://schemas.microsoft.com/office/drawing/2014/main" id="{B717D484-0445-3DC6-E7BC-BD51AC98FAA6}"/>
              </a:ext>
            </a:extLst>
          </p:cNvPr>
          <p:cNvSpPr txBox="1"/>
          <p:nvPr/>
        </p:nvSpPr>
        <p:spPr>
          <a:xfrm>
            <a:off x="5504688" y="5148072"/>
            <a:ext cx="6275832" cy="584775"/>
          </a:xfrm>
          <a:prstGeom prst="rect">
            <a:avLst/>
          </a:prstGeom>
          <a:noFill/>
        </p:spPr>
        <p:txBody>
          <a:bodyPr wrap="square" rtlCol="0">
            <a:spAutoFit/>
          </a:bodyPr>
          <a:lstStyle/>
          <a:p>
            <a:r>
              <a:rPr lang="en-IN" sz="1600" b="1" dirty="0"/>
              <a:t>Product Status:</a:t>
            </a:r>
            <a:r>
              <a:rPr lang="en-IN" sz="1600" dirty="0"/>
              <a:t>50% product built completed and further build is on progress . Collecting Data base are next to be undergone.</a:t>
            </a:r>
          </a:p>
        </p:txBody>
      </p:sp>
      <p:sp>
        <p:nvSpPr>
          <p:cNvPr id="21" name="TextBox 20">
            <a:extLst>
              <a:ext uri="{FF2B5EF4-FFF2-40B4-BE49-F238E27FC236}">
                <a16:creationId xmlns:a16="http://schemas.microsoft.com/office/drawing/2014/main" id="{551FA0B5-82F4-1A22-6020-3B702CD733FE}"/>
              </a:ext>
            </a:extLst>
          </p:cNvPr>
          <p:cNvSpPr txBox="1"/>
          <p:nvPr/>
        </p:nvSpPr>
        <p:spPr>
          <a:xfrm>
            <a:off x="680905" y="1904033"/>
            <a:ext cx="4024005" cy="2585323"/>
          </a:xfrm>
          <a:prstGeom prst="rect">
            <a:avLst/>
          </a:prstGeom>
          <a:noFill/>
        </p:spPr>
        <p:txBody>
          <a:bodyPr wrap="square" rtlCol="0">
            <a:spAutoFit/>
          </a:bodyPr>
          <a:lstStyle/>
          <a:p>
            <a:r>
              <a:rPr lang="en-IN" sz="1600" b="1" dirty="0"/>
              <a:t>HARDWARE:</a:t>
            </a:r>
          </a:p>
          <a:p>
            <a:endParaRPr lang="en-IN" sz="1600" b="1" dirty="0"/>
          </a:p>
          <a:p>
            <a:pPr marL="285750" indent="-285750">
              <a:buFont typeface="Wingdings" panose="05000000000000000000" pitchFamily="2" charset="2"/>
              <a:buChar char="v"/>
            </a:pPr>
            <a:r>
              <a:rPr lang="en-IN" sz="1600" dirty="0"/>
              <a:t>Finger Print Sensor</a:t>
            </a:r>
            <a:r>
              <a:rPr lang="en-IN" sz="1600" b="1" dirty="0"/>
              <a:t>(RC307)</a:t>
            </a:r>
          </a:p>
          <a:p>
            <a:pPr marL="285750" indent="-285750">
              <a:buFont typeface="Wingdings" panose="05000000000000000000" pitchFamily="2" charset="2"/>
              <a:buChar char="v"/>
            </a:pPr>
            <a:r>
              <a:rPr lang="en-IN" sz="1600" dirty="0"/>
              <a:t>Arduino Controller</a:t>
            </a:r>
          </a:p>
          <a:p>
            <a:pPr marL="285750" indent="-285750">
              <a:buFont typeface="Wingdings" panose="05000000000000000000" pitchFamily="2" charset="2"/>
              <a:buChar char="v"/>
            </a:pPr>
            <a:r>
              <a:rPr lang="en-IN" sz="1600" dirty="0"/>
              <a:t>LCD Display</a:t>
            </a:r>
          </a:p>
          <a:p>
            <a:pPr marL="285750" indent="-285750">
              <a:buFont typeface="Wingdings" panose="05000000000000000000" pitchFamily="2" charset="2"/>
              <a:buChar char="v"/>
            </a:pPr>
            <a:r>
              <a:rPr lang="en-IN" sz="1600" dirty="0"/>
              <a:t>IOT Module</a:t>
            </a:r>
          </a:p>
          <a:p>
            <a:pPr marL="285750" indent="-285750">
              <a:buFont typeface="Wingdings" panose="05000000000000000000" pitchFamily="2" charset="2"/>
              <a:buChar char="v"/>
            </a:pPr>
            <a:r>
              <a:rPr lang="en-IN" sz="1600" dirty="0"/>
              <a:t>Voltage Regulator</a:t>
            </a:r>
            <a:r>
              <a:rPr lang="en-IN" sz="1600" b="1" dirty="0"/>
              <a:t>(9V)</a:t>
            </a:r>
          </a:p>
          <a:p>
            <a:endParaRPr lang="en-IN" sz="1600" dirty="0"/>
          </a:p>
          <a:p>
            <a:pPr marL="285750" indent="-285750">
              <a:buFont typeface="Wingdings" panose="05000000000000000000" pitchFamily="2" charset="2"/>
              <a:buChar char="v"/>
            </a:pPr>
            <a:endParaRPr lang="en-IN" sz="1600" dirty="0"/>
          </a:p>
          <a:p>
            <a:r>
              <a:rPr lang="en-IN" b="1" dirty="0"/>
              <a:t>     </a:t>
            </a:r>
          </a:p>
        </p:txBody>
      </p:sp>
      <p:sp>
        <p:nvSpPr>
          <p:cNvPr id="22" name="TextBox 21">
            <a:extLst>
              <a:ext uri="{FF2B5EF4-FFF2-40B4-BE49-F238E27FC236}">
                <a16:creationId xmlns:a16="http://schemas.microsoft.com/office/drawing/2014/main" id="{41731DAB-F6D8-35EB-A697-C48030821803}"/>
              </a:ext>
            </a:extLst>
          </p:cNvPr>
          <p:cNvSpPr txBox="1"/>
          <p:nvPr/>
        </p:nvSpPr>
        <p:spPr>
          <a:xfrm>
            <a:off x="662339" y="3914574"/>
            <a:ext cx="4024005" cy="1323439"/>
          </a:xfrm>
          <a:prstGeom prst="rect">
            <a:avLst/>
          </a:prstGeom>
          <a:noFill/>
        </p:spPr>
        <p:txBody>
          <a:bodyPr wrap="square" rtlCol="0">
            <a:spAutoFit/>
          </a:bodyPr>
          <a:lstStyle/>
          <a:p>
            <a:r>
              <a:rPr lang="en-IN" sz="1600" b="1" dirty="0"/>
              <a:t>SOFTWARE:</a:t>
            </a:r>
          </a:p>
          <a:p>
            <a:endParaRPr lang="en-IN" sz="1600" b="1" dirty="0"/>
          </a:p>
          <a:p>
            <a:pPr marL="285750" indent="-285750">
              <a:buFont typeface="Wingdings" panose="05000000000000000000" pitchFamily="2" charset="2"/>
              <a:buChar char="v"/>
            </a:pPr>
            <a:r>
              <a:rPr lang="en-IN" sz="1600" dirty="0"/>
              <a:t>Arduino IDE Compiler</a:t>
            </a:r>
          </a:p>
          <a:p>
            <a:pPr marL="285750" indent="-285750">
              <a:buFont typeface="Wingdings" panose="05000000000000000000" pitchFamily="2" charset="2"/>
              <a:buChar char="v"/>
            </a:pPr>
            <a:r>
              <a:rPr lang="en-IN" sz="1600" dirty="0"/>
              <a:t>Proteus Testing Tool</a:t>
            </a:r>
          </a:p>
          <a:p>
            <a:pPr marL="285750" indent="-285750">
              <a:buFont typeface="Wingdings" panose="05000000000000000000" pitchFamily="2" charset="2"/>
              <a:buChar char="v"/>
            </a:pPr>
            <a:r>
              <a:rPr lang="en-IN" sz="1600" dirty="0"/>
              <a:t>Embedded 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438813" y="133991"/>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 FEASIBILITY AND VIABILITY</a:t>
            </a:r>
          </a:p>
        </p:txBody>
      </p:sp>
      <p:sp>
        <p:nvSpPr>
          <p:cNvPr id="17410" name="TextBox 8"/>
          <p:cNvSpPr txBox="1">
            <a:spLocks noChangeArrowheads="1"/>
          </p:cNvSpPr>
          <p:nvPr/>
        </p:nvSpPr>
        <p:spPr bwMode="auto">
          <a:xfrm>
            <a:off x="141514" y="1266825"/>
            <a:ext cx="11709110" cy="4823079"/>
          </a:xfrm>
          <a:prstGeom prst="rect">
            <a:avLst/>
          </a:prstGeom>
          <a:noFill/>
          <a:ln w="9525">
            <a:noFill/>
            <a:miter lim="800000"/>
            <a:headEnd/>
            <a:tailEnd/>
          </a:ln>
        </p:spPr>
        <p:txBody>
          <a:bodyPr wrap="square">
            <a:spAutoFit/>
          </a:bodyPr>
          <a:lstStyle/>
          <a:p>
            <a:pPr>
              <a:spcAft>
                <a:spcPts val="1000"/>
              </a:spcAft>
            </a:pPr>
            <a:endParaRPr lang="en-US" sz="2400" dirty="0"/>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881A248B-B7B3-4BA2-A166-FAE5E20BF81B}"/>
              </a:ext>
              <a:ext uri="{C183D7F6-B498-43B3-948B-1728B52AA6E4}">
                <adec:decorative xmlns:adec="http://schemas.microsoft.com/office/drawing/2017/decorative" val="0"/>
              </a:ext>
            </a:extLst>
          </p:cNvPr>
          <p:cNvSpPr/>
          <p:nvPr/>
        </p:nvSpPr>
        <p:spPr>
          <a:xfrm>
            <a:off x="222196" y="106151"/>
            <a:ext cx="1824318" cy="107255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Tech</a:t>
            </a:r>
          </a:p>
          <a:p>
            <a:pPr algn="ctr"/>
            <a:r>
              <a:rPr lang="en-US" b="1" dirty="0"/>
              <a:t>Developers</a:t>
            </a:r>
            <a:endParaRPr lang="en-IN" b="1" dirty="0"/>
          </a:p>
        </p:txBody>
      </p:sp>
      <p:sp>
        <p:nvSpPr>
          <p:cNvPr id="3" name="Rectangle 2">
            <a:extLst>
              <a:ext uri="{FF2B5EF4-FFF2-40B4-BE49-F238E27FC236}">
                <a16:creationId xmlns:a16="http://schemas.microsoft.com/office/drawing/2014/main" id="{4947D83B-78F7-72D1-1B4F-C646355E8E9E}"/>
              </a:ext>
            </a:extLst>
          </p:cNvPr>
          <p:cNvSpPr/>
          <p:nvPr/>
        </p:nvSpPr>
        <p:spPr>
          <a:xfrm>
            <a:off x="694943" y="1422273"/>
            <a:ext cx="4875280" cy="45262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1BE49D42-F180-9839-D587-64BDBD3DDF15}"/>
              </a:ext>
            </a:extLst>
          </p:cNvPr>
          <p:cNvSpPr/>
          <p:nvPr/>
        </p:nvSpPr>
        <p:spPr>
          <a:xfrm>
            <a:off x="5631181" y="1454300"/>
            <a:ext cx="6012179" cy="2359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A68715E3-F9A8-028B-B40F-910B81E672BE}"/>
              </a:ext>
            </a:extLst>
          </p:cNvPr>
          <p:cNvSpPr txBox="1"/>
          <p:nvPr/>
        </p:nvSpPr>
        <p:spPr>
          <a:xfrm>
            <a:off x="793786" y="1550781"/>
            <a:ext cx="2962656" cy="338554"/>
          </a:xfrm>
          <a:prstGeom prst="rect">
            <a:avLst/>
          </a:prstGeom>
          <a:noFill/>
        </p:spPr>
        <p:txBody>
          <a:bodyPr wrap="square" rtlCol="0">
            <a:spAutoFit/>
          </a:bodyPr>
          <a:lstStyle/>
          <a:p>
            <a:r>
              <a:rPr lang="en-IN" sz="1600" b="1" dirty="0"/>
              <a:t>ANALYSIS OF THE FEASIBILITY:</a:t>
            </a:r>
          </a:p>
        </p:txBody>
      </p:sp>
      <p:sp>
        <p:nvSpPr>
          <p:cNvPr id="19" name="Rectangle 18">
            <a:extLst>
              <a:ext uri="{FF2B5EF4-FFF2-40B4-BE49-F238E27FC236}">
                <a16:creationId xmlns:a16="http://schemas.microsoft.com/office/drawing/2014/main" id="{F6C2C9E8-0FFA-45BD-8723-208E5F220570}"/>
              </a:ext>
            </a:extLst>
          </p:cNvPr>
          <p:cNvSpPr/>
          <p:nvPr/>
        </p:nvSpPr>
        <p:spPr>
          <a:xfrm>
            <a:off x="5631181" y="3898169"/>
            <a:ext cx="6012180" cy="20187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0" name="TextBox 19">
            <a:extLst>
              <a:ext uri="{FF2B5EF4-FFF2-40B4-BE49-F238E27FC236}">
                <a16:creationId xmlns:a16="http://schemas.microsoft.com/office/drawing/2014/main" id="{F962C780-4849-9C7A-DF46-BFEC8627B234}"/>
              </a:ext>
            </a:extLst>
          </p:cNvPr>
          <p:cNvSpPr txBox="1"/>
          <p:nvPr/>
        </p:nvSpPr>
        <p:spPr>
          <a:xfrm>
            <a:off x="5674615" y="1482300"/>
            <a:ext cx="2962656" cy="338554"/>
          </a:xfrm>
          <a:prstGeom prst="rect">
            <a:avLst/>
          </a:prstGeom>
          <a:noFill/>
        </p:spPr>
        <p:txBody>
          <a:bodyPr wrap="square" rtlCol="0">
            <a:spAutoFit/>
          </a:bodyPr>
          <a:lstStyle/>
          <a:p>
            <a:r>
              <a:rPr lang="en-IN" sz="1600" b="1" dirty="0"/>
              <a:t>POTENTIAL CHALLENGES:</a:t>
            </a:r>
          </a:p>
        </p:txBody>
      </p:sp>
      <p:sp>
        <p:nvSpPr>
          <p:cNvPr id="21" name="TextBox 20">
            <a:extLst>
              <a:ext uri="{FF2B5EF4-FFF2-40B4-BE49-F238E27FC236}">
                <a16:creationId xmlns:a16="http://schemas.microsoft.com/office/drawing/2014/main" id="{84CEEE1D-7CD7-DBB4-B3EA-86FAB1EE6882}"/>
              </a:ext>
            </a:extLst>
          </p:cNvPr>
          <p:cNvSpPr txBox="1"/>
          <p:nvPr/>
        </p:nvSpPr>
        <p:spPr>
          <a:xfrm>
            <a:off x="5674615" y="3898169"/>
            <a:ext cx="2962656" cy="338554"/>
          </a:xfrm>
          <a:prstGeom prst="rect">
            <a:avLst/>
          </a:prstGeom>
          <a:noFill/>
        </p:spPr>
        <p:txBody>
          <a:bodyPr wrap="square" rtlCol="0">
            <a:spAutoFit/>
          </a:bodyPr>
          <a:lstStyle/>
          <a:p>
            <a:r>
              <a:rPr lang="en-IN" sz="1600" b="1" dirty="0"/>
              <a:t>STRATEGIES FOR OVERCOMING:</a:t>
            </a:r>
          </a:p>
        </p:txBody>
      </p:sp>
      <p:sp>
        <p:nvSpPr>
          <p:cNvPr id="22" name="TextBox 21">
            <a:extLst>
              <a:ext uri="{FF2B5EF4-FFF2-40B4-BE49-F238E27FC236}">
                <a16:creationId xmlns:a16="http://schemas.microsoft.com/office/drawing/2014/main" id="{499445D4-EB50-6589-B109-8EE2BF25BA3C}"/>
              </a:ext>
            </a:extLst>
          </p:cNvPr>
          <p:cNvSpPr txBox="1"/>
          <p:nvPr/>
        </p:nvSpPr>
        <p:spPr>
          <a:xfrm>
            <a:off x="1037844" y="2494941"/>
            <a:ext cx="4189478" cy="1077218"/>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Biometric sensors, IoT devices, and data solutions are readily available and can be easily integrated with existing emergency response systems.</a:t>
            </a:r>
            <a:endParaRPr lang="en-IN" sz="1600" dirty="0"/>
          </a:p>
        </p:txBody>
      </p:sp>
      <p:sp>
        <p:nvSpPr>
          <p:cNvPr id="23" name="TextBox 22">
            <a:extLst>
              <a:ext uri="{FF2B5EF4-FFF2-40B4-BE49-F238E27FC236}">
                <a16:creationId xmlns:a16="http://schemas.microsoft.com/office/drawing/2014/main" id="{92911149-DD8C-715B-EC88-3524E3699A81}"/>
              </a:ext>
            </a:extLst>
          </p:cNvPr>
          <p:cNvSpPr txBox="1"/>
          <p:nvPr/>
        </p:nvSpPr>
        <p:spPr>
          <a:xfrm>
            <a:off x="793786" y="2120013"/>
            <a:ext cx="2962656" cy="338554"/>
          </a:xfrm>
          <a:prstGeom prst="rect">
            <a:avLst/>
          </a:prstGeom>
          <a:noFill/>
        </p:spPr>
        <p:txBody>
          <a:bodyPr wrap="square" rtlCol="0">
            <a:spAutoFit/>
          </a:bodyPr>
          <a:lstStyle/>
          <a:p>
            <a:pPr marL="285750" indent="-285750">
              <a:buFont typeface="Wingdings" panose="05000000000000000000" pitchFamily="2" charset="2"/>
              <a:buChar char="Ø"/>
            </a:pPr>
            <a:r>
              <a:rPr lang="en-IN" sz="1600" b="1" dirty="0"/>
              <a:t>Technical Feasibility:</a:t>
            </a:r>
          </a:p>
        </p:txBody>
      </p:sp>
      <p:sp>
        <p:nvSpPr>
          <p:cNvPr id="24" name="TextBox 23">
            <a:extLst>
              <a:ext uri="{FF2B5EF4-FFF2-40B4-BE49-F238E27FC236}">
                <a16:creationId xmlns:a16="http://schemas.microsoft.com/office/drawing/2014/main" id="{0EAF94A6-A2F5-AC5D-29B3-71432142FAD2}"/>
              </a:ext>
            </a:extLst>
          </p:cNvPr>
          <p:cNvSpPr txBox="1"/>
          <p:nvPr/>
        </p:nvSpPr>
        <p:spPr>
          <a:xfrm>
            <a:off x="793786" y="3644175"/>
            <a:ext cx="2962656" cy="338554"/>
          </a:xfrm>
          <a:prstGeom prst="rect">
            <a:avLst/>
          </a:prstGeom>
          <a:noFill/>
        </p:spPr>
        <p:txBody>
          <a:bodyPr wrap="square" rtlCol="0">
            <a:spAutoFit/>
          </a:bodyPr>
          <a:lstStyle/>
          <a:p>
            <a:pPr marL="285750" indent="-285750">
              <a:buFont typeface="Wingdings" panose="05000000000000000000" pitchFamily="2" charset="2"/>
              <a:buChar char="Ø"/>
            </a:pPr>
            <a:r>
              <a:rPr lang="en-IN" sz="1600" b="1" dirty="0"/>
              <a:t>Economic Feasibility:</a:t>
            </a:r>
          </a:p>
        </p:txBody>
      </p:sp>
      <p:sp>
        <p:nvSpPr>
          <p:cNvPr id="25" name="TextBox 24">
            <a:extLst>
              <a:ext uri="{FF2B5EF4-FFF2-40B4-BE49-F238E27FC236}">
                <a16:creationId xmlns:a16="http://schemas.microsoft.com/office/drawing/2014/main" id="{EDFAFA21-B45D-7A93-1DA2-39618815C25B}"/>
              </a:ext>
            </a:extLst>
          </p:cNvPr>
          <p:cNvSpPr txBox="1"/>
          <p:nvPr/>
        </p:nvSpPr>
        <p:spPr>
          <a:xfrm>
            <a:off x="1037844" y="4054745"/>
            <a:ext cx="4386074" cy="1077218"/>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Although the initial investment in IoT technology is significant, it can yield substantial cost savings and efficiency gains in the long run.</a:t>
            </a:r>
            <a:endParaRPr lang="en-IN" sz="1600" dirty="0"/>
          </a:p>
        </p:txBody>
      </p:sp>
      <p:sp>
        <p:nvSpPr>
          <p:cNvPr id="26" name="TextBox 25">
            <a:extLst>
              <a:ext uri="{FF2B5EF4-FFF2-40B4-BE49-F238E27FC236}">
                <a16:creationId xmlns:a16="http://schemas.microsoft.com/office/drawing/2014/main" id="{2D498ED8-F9FE-7A6C-7F4B-62AB4DD6F7F8}"/>
              </a:ext>
            </a:extLst>
          </p:cNvPr>
          <p:cNvSpPr txBox="1"/>
          <p:nvPr/>
        </p:nvSpPr>
        <p:spPr>
          <a:xfrm>
            <a:off x="5852165" y="1820854"/>
            <a:ext cx="2785106" cy="338554"/>
          </a:xfrm>
          <a:prstGeom prst="rect">
            <a:avLst/>
          </a:prstGeom>
          <a:noFill/>
        </p:spPr>
        <p:txBody>
          <a:bodyPr wrap="square" rtlCol="0">
            <a:spAutoFit/>
          </a:bodyPr>
          <a:lstStyle/>
          <a:p>
            <a:pPr marL="285750" indent="-285750">
              <a:buFont typeface="Wingdings" panose="05000000000000000000" pitchFamily="2" charset="2"/>
              <a:buChar char="Ø"/>
            </a:pPr>
            <a:r>
              <a:rPr lang="en-IN" sz="1600" b="1" dirty="0"/>
              <a:t>Security and Privacy Risks:</a:t>
            </a:r>
          </a:p>
        </p:txBody>
      </p:sp>
      <p:sp>
        <p:nvSpPr>
          <p:cNvPr id="27" name="TextBox 26">
            <a:extLst>
              <a:ext uri="{FF2B5EF4-FFF2-40B4-BE49-F238E27FC236}">
                <a16:creationId xmlns:a16="http://schemas.microsoft.com/office/drawing/2014/main" id="{C532EB4E-ABC7-BE78-D572-599FF85EF6F7}"/>
              </a:ext>
            </a:extLst>
          </p:cNvPr>
          <p:cNvSpPr txBox="1"/>
          <p:nvPr/>
        </p:nvSpPr>
        <p:spPr>
          <a:xfrm>
            <a:off x="5852165" y="2690386"/>
            <a:ext cx="2785106" cy="338554"/>
          </a:xfrm>
          <a:prstGeom prst="rect">
            <a:avLst/>
          </a:prstGeom>
          <a:noFill/>
        </p:spPr>
        <p:txBody>
          <a:bodyPr wrap="square" rtlCol="0">
            <a:spAutoFit/>
          </a:bodyPr>
          <a:lstStyle/>
          <a:p>
            <a:pPr marL="285750" indent="-285750">
              <a:buFont typeface="Wingdings" panose="05000000000000000000" pitchFamily="2" charset="2"/>
              <a:buChar char="Ø"/>
            </a:pPr>
            <a:r>
              <a:rPr lang="en-IN" sz="1600" b="1" dirty="0"/>
              <a:t>Operational Challenges:</a:t>
            </a:r>
          </a:p>
        </p:txBody>
      </p:sp>
      <p:sp>
        <p:nvSpPr>
          <p:cNvPr id="28" name="TextBox 27">
            <a:extLst>
              <a:ext uri="{FF2B5EF4-FFF2-40B4-BE49-F238E27FC236}">
                <a16:creationId xmlns:a16="http://schemas.microsoft.com/office/drawing/2014/main" id="{C7973991-BB99-DED7-4F60-03F57627B9CA}"/>
              </a:ext>
            </a:extLst>
          </p:cNvPr>
          <p:cNvSpPr txBox="1"/>
          <p:nvPr/>
        </p:nvSpPr>
        <p:spPr>
          <a:xfrm>
            <a:off x="6163593" y="2166179"/>
            <a:ext cx="5148014" cy="584775"/>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Data breaches and unauthorized access, Identity theft and fraud, Privacy concerns.</a:t>
            </a:r>
            <a:endParaRPr lang="en-IN" sz="1600" dirty="0"/>
          </a:p>
        </p:txBody>
      </p:sp>
      <p:sp>
        <p:nvSpPr>
          <p:cNvPr id="29" name="TextBox 28">
            <a:extLst>
              <a:ext uri="{FF2B5EF4-FFF2-40B4-BE49-F238E27FC236}">
                <a16:creationId xmlns:a16="http://schemas.microsoft.com/office/drawing/2014/main" id="{0FD6DD12-04B7-9FEB-E72B-B401E578E65F}"/>
              </a:ext>
            </a:extLst>
          </p:cNvPr>
          <p:cNvSpPr txBox="1"/>
          <p:nvPr/>
        </p:nvSpPr>
        <p:spPr>
          <a:xfrm>
            <a:off x="5852165" y="4358419"/>
            <a:ext cx="5644892" cy="1077218"/>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Stay compliant with regulations, mitigate liability with clear guidelines, and obtain informed patient consent. Foster a culture of accountability and continuous learning to ensure responsible use of biometric authentication</a:t>
            </a:r>
            <a:endParaRPr lang="en-IN" sz="1600" dirty="0"/>
          </a:p>
        </p:txBody>
      </p:sp>
      <p:sp>
        <p:nvSpPr>
          <p:cNvPr id="31" name="TextBox 30">
            <a:extLst>
              <a:ext uri="{FF2B5EF4-FFF2-40B4-BE49-F238E27FC236}">
                <a16:creationId xmlns:a16="http://schemas.microsoft.com/office/drawing/2014/main" id="{F557DA36-69E1-2370-17BB-B4C505CF143F}"/>
              </a:ext>
            </a:extLst>
          </p:cNvPr>
          <p:cNvSpPr txBox="1"/>
          <p:nvPr/>
        </p:nvSpPr>
        <p:spPr>
          <a:xfrm>
            <a:off x="6129549" y="2989226"/>
            <a:ext cx="5457412" cy="830997"/>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User acceptance and adoption , Training and education, Workflow integration, Continuous monitoring and evaluation</a:t>
            </a:r>
            <a:endParaRPr lang="en-IN" sz="1600" dirty="0"/>
          </a:p>
        </p:txBody>
      </p:sp>
    </p:spTree>
    <p:extLst>
      <p:ext uri="{BB962C8B-B14F-4D97-AF65-F5344CB8AC3E}">
        <p14:creationId xmlns:p14="http://schemas.microsoft.com/office/powerpoint/2010/main" val="82286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413530" y="79471"/>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39FAE393-4007-4055-AB9B-4973C11E1794}"/>
              </a:ext>
              <a:ext uri="{C183D7F6-B498-43B3-948B-1728B52AA6E4}">
                <adec:decorative xmlns:adec="http://schemas.microsoft.com/office/drawing/2017/decorative" val="0"/>
              </a:ext>
            </a:extLst>
          </p:cNvPr>
          <p:cNvSpPr/>
          <p:nvPr/>
        </p:nvSpPr>
        <p:spPr>
          <a:xfrm>
            <a:off x="141514" y="100013"/>
            <a:ext cx="1854434" cy="93063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Tech Developers</a:t>
            </a:r>
            <a:endParaRPr lang="en-IN" b="1" dirty="0"/>
          </a:p>
        </p:txBody>
      </p:sp>
      <p:sp>
        <p:nvSpPr>
          <p:cNvPr id="3" name="Rectangle 2">
            <a:extLst>
              <a:ext uri="{FF2B5EF4-FFF2-40B4-BE49-F238E27FC236}">
                <a16:creationId xmlns:a16="http://schemas.microsoft.com/office/drawing/2014/main" id="{AE313537-C6E5-6CCF-4DA1-B2791C6521FD}"/>
              </a:ext>
            </a:extLst>
          </p:cNvPr>
          <p:cNvSpPr/>
          <p:nvPr/>
        </p:nvSpPr>
        <p:spPr>
          <a:xfrm>
            <a:off x="812800" y="1645920"/>
            <a:ext cx="5029200" cy="41270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1DE01207-5A06-CF23-F3C3-AF90CA7DDBDF}"/>
              </a:ext>
            </a:extLst>
          </p:cNvPr>
          <p:cNvSpPr/>
          <p:nvPr/>
        </p:nvSpPr>
        <p:spPr>
          <a:xfrm>
            <a:off x="6223000" y="1645920"/>
            <a:ext cx="5029200" cy="40873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CB4D08F-E175-8322-DEB8-3D76F240F57D}"/>
              </a:ext>
            </a:extLst>
          </p:cNvPr>
          <p:cNvSpPr txBox="1"/>
          <p:nvPr/>
        </p:nvSpPr>
        <p:spPr>
          <a:xfrm>
            <a:off x="939800" y="1843945"/>
            <a:ext cx="4646269" cy="338554"/>
          </a:xfrm>
          <a:prstGeom prst="rect">
            <a:avLst/>
          </a:prstGeom>
          <a:noFill/>
        </p:spPr>
        <p:txBody>
          <a:bodyPr wrap="square" rtlCol="0">
            <a:spAutoFit/>
          </a:bodyPr>
          <a:lstStyle/>
          <a:p>
            <a:r>
              <a:rPr lang="en-IN" sz="1600" b="1" dirty="0"/>
              <a:t>POTENTIAL IMPACT:</a:t>
            </a:r>
          </a:p>
        </p:txBody>
      </p:sp>
      <p:sp>
        <p:nvSpPr>
          <p:cNvPr id="13" name="TextBox 12">
            <a:extLst>
              <a:ext uri="{FF2B5EF4-FFF2-40B4-BE49-F238E27FC236}">
                <a16:creationId xmlns:a16="http://schemas.microsoft.com/office/drawing/2014/main" id="{3AECA603-B646-5F81-9943-5849185CE79F}"/>
              </a:ext>
            </a:extLst>
          </p:cNvPr>
          <p:cNvSpPr txBox="1"/>
          <p:nvPr/>
        </p:nvSpPr>
        <p:spPr>
          <a:xfrm>
            <a:off x="1068731" y="2425700"/>
            <a:ext cx="4517338" cy="338554"/>
          </a:xfrm>
          <a:prstGeom prst="rect">
            <a:avLst/>
          </a:prstGeom>
          <a:noFill/>
        </p:spPr>
        <p:txBody>
          <a:bodyPr wrap="square" rtlCol="0">
            <a:spAutoFit/>
          </a:bodyPr>
          <a:lstStyle/>
          <a:p>
            <a:pPr marL="285750" indent="-285750">
              <a:buFont typeface="Wingdings" panose="05000000000000000000" pitchFamily="2" charset="2"/>
              <a:buChar char="Ø"/>
            </a:pPr>
            <a:r>
              <a:rPr lang="en-IN" sz="1600" b="1" dirty="0"/>
              <a:t>POSITIVE IMPACT:</a:t>
            </a:r>
          </a:p>
        </p:txBody>
      </p:sp>
      <p:sp>
        <p:nvSpPr>
          <p:cNvPr id="14" name="TextBox 13">
            <a:extLst>
              <a:ext uri="{FF2B5EF4-FFF2-40B4-BE49-F238E27FC236}">
                <a16:creationId xmlns:a16="http://schemas.microsoft.com/office/drawing/2014/main" id="{F174E891-35D6-5A7E-98A8-24B3985456B0}"/>
              </a:ext>
            </a:extLst>
          </p:cNvPr>
          <p:cNvSpPr txBox="1"/>
          <p:nvPr/>
        </p:nvSpPr>
        <p:spPr>
          <a:xfrm>
            <a:off x="1490472" y="2846251"/>
            <a:ext cx="3913632" cy="1354217"/>
          </a:xfrm>
          <a:prstGeom prst="rect">
            <a:avLst/>
          </a:prstGeom>
          <a:noFill/>
        </p:spPr>
        <p:txBody>
          <a:bodyPr wrap="square" rtlCol="0">
            <a:spAutoFit/>
          </a:bodyPr>
          <a:lstStyle/>
          <a:p>
            <a:pPr marL="285750" indent="-285750">
              <a:buFont typeface="Wingdings" panose="05000000000000000000" pitchFamily="2" charset="2"/>
              <a:buChar char="v"/>
            </a:pPr>
            <a:r>
              <a:rPr lang="en-IN" sz="1600" dirty="0"/>
              <a:t>Quick Identification</a:t>
            </a:r>
          </a:p>
          <a:p>
            <a:pPr marL="285750" indent="-285750">
              <a:buFont typeface="Wingdings" panose="05000000000000000000" pitchFamily="2" charset="2"/>
              <a:buChar char="v"/>
            </a:pPr>
            <a:r>
              <a:rPr lang="en-IN" sz="1600" dirty="0"/>
              <a:t>Medical History Access</a:t>
            </a:r>
          </a:p>
          <a:p>
            <a:pPr marL="285750" indent="-285750">
              <a:buFont typeface="Wingdings" panose="05000000000000000000" pitchFamily="2" charset="2"/>
              <a:buChar char="v"/>
            </a:pPr>
            <a:r>
              <a:rPr lang="en-IN" sz="1600" dirty="0"/>
              <a:t>Enhanced Patient Care</a:t>
            </a:r>
          </a:p>
          <a:p>
            <a:pPr marL="285750" indent="-285750">
              <a:buFont typeface="Wingdings" panose="05000000000000000000" pitchFamily="2" charset="2"/>
              <a:buChar char="v"/>
            </a:pPr>
            <a:r>
              <a:rPr lang="en-IN" sz="1600" dirty="0"/>
              <a:t>Streamlined Treatment</a:t>
            </a:r>
          </a:p>
          <a:p>
            <a:pPr marL="285750" indent="-285750">
              <a:buFont typeface="Wingdings" panose="05000000000000000000" pitchFamily="2" charset="2"/>
              <a:buChar char="v"/>
            </a:pPr>
            <a:endParaRPr lang="en-IN" dirty="0"/>
          </a:p>
        </p:txBody>
      </p:sp>
      <p:sp>
        <p:nvSpPr>
          <p:cNvPr id="15" name="TextBox 14">
            <a:extLst>
              <a:ext uri="{FF2B5EF4-FFF2-40B4-BE49-F238E27FC236}">
                <a16:creationId xmlns:a16="http://schemas.microsoft.com/office/drawing/2014/main" id="{0866960D-C36B-9E7F-F366-2957C4A3DA9D}"/>
              </a:ext>
            </a:extLst>
          </p:cNvPr>
          <p:cNvSpPr txBox="1"/>
          <p:nvPr/>
        </p:nvSpPr>
        <p:spPr>
          <a:xfrm>
            <a:off x="1052576" y="4031191"/>
            <a:ext cx="2368296" cy="338554"/>
          </a:xfrm>
          <a:prstGeom prst="rect">
            <a:avLst/>
          </a:prstGeom>
          <a:noFill/>
        </p:spPr>
        <p:txBody>
          <a:bodyPr wrap="square" rtlCol="0">
            <a:spAutoFit/>
          </a:bodyPr>
          <a:lstStyle/>
          <a:p>
            <a:pPr marL="285750" indent="-285750">
              <a:buFont typeface="Wingdings" panose="05000000000000000000" pitchFamily="2" charset="2"/>
              <a:buChar char="Ø"/>
            </a:pPr>
            <a:r>
              <a:rPr lang="en-IN" sz="1600" b="1" dirty="0"/>
              <a:t>NEGATIVE IMPACT:</a:t>
            </a:r>
          </a:p>
        </p:txBody>
      </p:sp>
      <p:sp>
        <p:nvSpPr>
          <p:cNvPr id="16" name="TextBox 15">
            <a:extLst>
              <a:ext uri="{FF2B5EF4-FFF2-40B4-BE49-F238E27FC236}">
                <a16:creationId xmlns:a16="http://schemas.microsoft.com/office/drawing/2014/main" id="{6D899F2F-5B87-8A58-2291-6A758B6D8A61}"/>
              </a:ext>
            </a:extLst>
          </p:cNvPr>
          <p:cNvSpPr txBox="1"/>
          <p:nvPr/>
        </p:nvSpPr>
        <p:spPr>
          <a:xfrm>
            <a:off x="1417320" y="4486600"/>
            <a:ext cx="3017520" cy="1077218"/>
          </a:xfrm>
          <a:prstGeom prst="rect">
            <a:avLst/>
          </a:prstGeom>
          <a:noFill/>
        </p:spPr>
        <p:txBody>
          <a:bodyPr wrap="square" rtlCol="0">
            <a:spAutoFit/>
          </a:bodyPr>
          <a:lstStyle/>
          <a:p>
            <a:pPr marL="285750" indent="-285750">
              <a:buFont typeface="Wingdings" panose="05000000000000000000" pitchFamily="2" charset="2"/>
              <a:buChar char="v"/>
            </a:pPr>
            <a:r>
              <a:rPr lang="en-IN" sz="1600" dirty="0"/>
              <a:t>Security Risk</a:t>
            </a:r>
          </a:p>
          <a:p>
            <a:pPr marL="285750" indent="-285750">
              <a:buFont typeface="Wingdings" panose="05000000000000000000" pitchFamily="2" charset="2"/>
              <a:buChar char="v"/>
            </a:pPr>
            <a:r>
              <a:rPr lang="en-IN" sz="1600" dirty="0"/>
              <a:t>Inaccurate Readings</a:t>
            </a:r>
          </a:p>
          <a:p>
            <a:pPr marL="285750" indent="-285750">
              <a:buFont typeface="Wingdings" panose="05000000000000000000" pitchFamily="2" charset="2"/>
              <a:buChar char="v"/>
            </a:pPr>
            <a:r>
              <a:rPr lang="en-IN" sz="1600" dirty="0"/>
              <a:t>Liability Issues</a:t>
            </a:r>
          </a:p>
          <a:p>
            <a:pPr marL="285750" indent="-285750">
              <a:buFont typeface="Wingdings" panose="05000000000000000000" pitchFamily="2" charset="2"/>
              <a:buChar char="v"/>
            </a:pPr>
            <a:r>
              <a:rPr lang="en-IN" sz="1600" dirty="0"/>
              <a:t>Data Overloaded</a:t>
            </a:r>
          </a:p>
        </p:txBody>
      </p:sp>
      <p:sp>
        <p:nvSpPr>
          <p:cNvPr id="17" name="TextBox 16">
            <a:extLst>
              <a:ext uri="{FF2B5EF4-FFF2-40B4-BE49-F238E27FC236}">
                <a16:creationId xmlns:a16="http://schemas.microsoft.com/office/drawing/2014/main" id="{D967FAE6-BE4D-CBBF-65C5-CC3CF503B984}"/>
              </a:ext>
            </a:extLst>
          </p:cNvPr>
          <p:cNvSpPr txBox="1"/>
          <p:nvPr/>
        </p:nvSpPr>
        <p:spPr>
          <a:xfrm>
            <a:off x="6350002" y="1819597"/>
            <a:ext cx="3232910" cy="338554"/>
          </a:xfrm>
          <a:prstGeom prst="rect">
            <a:avLst/>
          </a:prstGeom>
          <a:noFill/>
        </p:spPr>
        <p:txBody>
          <a:bodyPr wrap="square" rtlCol="0">
            <a:spAutoFit/>
          </a:bodyPr>
          <a:lstStyle/>
          <a:p>
            <a:r>
              <a:rPr lang="en-IN" sz="1600" b="1" dirty="0"/>
              <a:t>BENEFITS OF THE SOLUTION:</a:t>
            </a:r>
          </a:p>
        </p:txBody>
      </p:sp>
      <p:sp>
        <p:nvSpPr>
          <p:cNvPr id="18" name="TextBox 17">
            <a:extLst>
              <a:ext uri="{FF2B5EF4-FFF2-40B4-BE49-F238E27FC236}">
                <a16:creationId xmlns:a16="http://schemas.microsoft.com/office/drawing/2014/main" id="{447A2E41-E4A8-F030-05B8-61AFCDD11C35}"/>
              </a:ext>
            </a:extLst>
          </p:cNvPr>
          <p:cNvSpPr txBox="1"/>
          <p:nvPr/>
        </p:nvSpPr>
        <p:spPr>
          <a:xfrm>
            <a:off x="6339822" y="2331828"/>
            <a:ext cx="4799602" cy="3293209"/>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t>Enhanced Patient Experience: </a:t>
            </a:r>
            <a:r>
              <a:rPr lang="en-US" sz="1600" dirty="0"/>
              <a:t>Biometric authentication and IoT devices can reduce anxiety and stress for patients and their families.</a:t>
            </a:r>
          </a:p>
          <a:p>
            <a:pPr marL="285750" indent="-285750">
              <a:buFont typeface="Wingdings" panose="05000000000000000000" pitchFamily="2" charset="2"/>
              <a:buChar char="v"/>
            </a:pPr>
            <a:r>
              <a:rPr lang="en-US" sz="1600" b="1" dirty="0"/>
              <a:t> Improved Data Analysis: </a:t>
            </a:r>
            <a:r>
              <a:rPr lang="en-US" sz="1600" dirty="0"/>
              <a:t>Real-time data collection enables analysis of accident trends, leading to improved prevention strategies.</a:t>
            </a:r>
          </a:p>
          <a:p>
            <a:pPr marL="285750" indent="-285750">
              <a:buFont typeface="Wingdings" panose="05000000000000000000" pitchFamily="2" charset="2"/>
              <a:buChar char="v"/>
            </a:pPr>
            <a:r>
              <a:rPr lang="en-US" sz="1600" b="1" dirty="0"/>
              <a:t>Cost Savings: </a:t>
            </a:r>
            <a:r>
              <a:rPr lang="en-US" sz="1600" dirty="0"/>
              <a:t>Reduced administrative tasks, improved response times, and streamlined treatment can lead to cost savings.</a:t>
            </a:r>
          </a:p>
          <a:p>
            <a:pPr marL="285750" indent="-285750">
              <a:buFont typeface="Wingdings" panose="05000000000000000000" pitchFamily="2" charset="2"/>
              <a:buChar char="v"/>
            </a:pPr>
            <a:r>
              <a:rPr lang="en-US" sz="1600" b="1" dirty="0"/>
              <a:t>Enhanced Collaboration:</a:t>
            </a:r>
            <a:r>
              <a:rPr lang="en-US" sz="1600" dirty="0"/>
              <a:t> IoT devices and biometric authentication facilitate collaboration among emergency responders, medical professionals, and family members</a:t>
            </a:r>
            <a:endParaRPr lang="en-IN" sz="1600"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599" y="88615"/>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7122456D-0AB0-4DA2-9020-387E1666931A}"/>
              </a:ext>
              <a:ext uri="{C183D7F6-B498-43B3-948B-1728B52AA6E4}">
                <adec:decorative xmlns:adec="http://schemas.microsoft.com/office/drawing/2017/decorative" val="0"/>
              </a:ext>
            </a:extLst>
          </p:cNvPr>
          <p:cNvSpPr/>
          <p:nvPr/>
        </p:nvSpPr>
        <p:spPr>
          <a:xfrm>
            <a:off x="217714" y="134124"/>
            <a:ext cx="1807029" cy="96125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Tech</a:t>
            </a:r>
          </a:p>
          <a:p>
            <a:pPr algn="ctr"/>
            <a:r>
              <a:rPr lang="en-US" b="1" dirty="0"/>
              <a:t>Developers</a:t>
            </a:r>
            <a:endParaRPr lang="en-IN" b="1" dirty="0"/>
          </a:p>
        </p:txBody>
      </p:sp>
      <p:sp>
        <p:nvSpPr>
          <p:cNvPr id="3" name="TextBox 2">
            <a:extLst>
              <a:ext uri="{FF2B5EF4-FFF2-40B4-BE49-F238E27FC236}">
                <a16:creationId xmlns:a16="http://schemas.microsoft.com/office/drawing/2014/main" id="{17D48456-7DD5-3256-8E15-E593601EF298}"/>
              </a:ext>
            </a:extLst>
          </p:cNvPr>
          <p:cNvSpPr txBox="1"/>
          <p:nvPr/>
        </p:nvSpPr>
        <p:spPr>
          <a:xfrm>
            <a:off x="467867" y="1555352"/>
            <a:ext cx="11256264" cy="4204356"/>
          </a:xfrm>
          <a:prstGeom prst="rect">
            <a:avLst/>
          </a:prstGeom>
          <a:noFill/>
        </p:spPr>
        <p:txBody>
          <a:bodyPr wrap="square" rtlCol="0">
            <a:spAutoFit/>
          </a:bodyPr>
          <a:lstStyle/>
          <a:p>
            <a:pPr marL="342900" indent="-342900">
              <a:lnSpc>
                <a:spcPct val="150000"/>
              </a:lnSpc>
              <a:buAutoNum type="arabicPeriod"/>
            </a:pPr>
            <a:r>
              <a:rPr lang="en-US" dirty="0"/>
              <a:t>"IoT-based Biometric Authentication for Accident Victims" by S. S. Rao et al., published in the International Journal of Advanced Research in Computer Science and Software Engineering (IJARCSSE), Volume 9, Issue 3, 2020.</a:t>
            </a:r>
          </a:p>
          <a:p>
            <a:pPr marL="342900" indent="-342900">
              <a:lnSpc>
                <a:spcPct val="150000"/>
              </a:lnSpc>
              <a:buAutoNum type="arabicPeriod"/>
            </a:pPr>
            <a:r>
              <a:rPr lang="en-US" dirty="0"/>
              <a:t>"A Secure IoT-Based Biometric Authentication System for Accident Victims" by R. K. Challa et al., published in the Wiley Journal of Software: Practice and Experience, Volume 53, Issue 3, 2023.</a:t>
            </a:r>
          </a:p>
          <a:p>
            <a:pPr marL="342900" indent="-342900">
              <a:lnSpc>
                <a:spcPct val="150000"/>
              </a:lnSpc>
              <a:buAutoNum type="arabicPeriod"/>
            </a:pPr>
            <a:r>
              <a:rPr lang="en-US" dirty="0"/>
              <a:t>"IoT-based Biometric Authentication System for Accident Victims" by R. K. Sharma et al., published in the International Journal of Engineering and Advanced Technology (IJEAT), Volume 9, Issue 4, 2020.</a:t>
            </a:r>
          </a:p>
          <a:p>
            <a:pPr marL="342900" indent="-342900">
              <a:lnSpc>
                <a:spcPct val="150000"/>
              </a:lnSpc>
              <a:buAutoNum type="arabicPeriod"/>
            </a:pPr>
            <a:r>
              <a:rPr lang="en-US" dirty="0"/>
              <a:t>"Biometric Authentication for Accident Victims using IoT and Blockchain" by A. Kumar et al., published in the Elsevier Journal of Network and Computer Applications, Volume 218, 2023.</a:t>
            </a:r>
          </a:p>
          <a:p>
            <a:pPr marL="342900" indent="-342900">
              <a:lnSpc>
                <a:spcPct val="150000"/>
              </a:lnSpc>
              <a:buAutoNum type="arabicPeriod"/>
            </a:pPr>
            <a:r>
              <a:rPr lang="en-US" dirty="0"/>
              <a:t>"Biometric Authentication for Accident Victims using IoT and Machine Learning" by A. Kumar et al., published in the International Journal of Machine Learning and Computing (IJMLC), Volume 10, Issue 3, 2020.</a:t>
            </a:r>
            <a:endParaRPr lang="en-IN"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8265</TotalTime>
  <Words>734</Words>
  <Application>Microsoft Office PowerPoint</Application>
  <PresentationFormat>Widescreen</PresentationFormat>
  <Paragraphs>104</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Algerian</vt:lpstr>
      <vt:lpstr>Arial</vt:lpstr>
      <vt:lpstr>Calibri</vt:lpstr>
      <vt:lpstr>Garamond</vt:lpstr>
      <vt:lpstr>Times New Roman</vt:lpstr>
      <vt:lpstr>TradeGothic</vt:lpstr>
      <vt:lpstr>Wingdings</vt:lpstr>
      <vt:lpstr>Office Theme</vt:lpstr>
      <vt:lpstr>SMART INDIA HACKATHON 2024</vt:lpstr>
      <vt:lpstr>BIOMETRIC AUTHENTICATION FOR ACCIDENT VICTIMS USING IOT</vt:lpstr>
      <vt:lpstr>TECHNICAL APPROACH</vt:lpstr>
      <vt:lpstr> 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srinithi P</cp:lastModifiedBy>
  <cp:revision>165</cp:revision>
  <dcterms:created xsi:type="dcterms:W3CDTF">2013-12-12T18:46:50Z</dcterms:created>
  <dcterms:modified xsi:type="dcterms:W3CDTF">2024-09-11T17:24:23Z</dcterms:modified>
  <cp:category/>
</cp:coreProperties>
</file>