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wmf" ContentType="image/x-wmf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80" r:id="rId12"/>
    <p:sldMasterId id="2147483682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7.xml"/><Relationship Id="rId13" Type="http://schemas.openxmlformats.org/officeDocument/2006/relationships/slideMaster" Target="slideMasters/slideMaster18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C0E6059-4049-4169-9073-D6708530BF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En bl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57F8F4-4CC2-4B90-9536-1C2CAF87A0B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3C7B4F-A079-4518-AE72-1571F22DEE5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E66AE4-3DF2-4879-831F-0E1950685B3C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CCACB3-D45F-4C7B-A44D-A9AF6A08851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842BE09-8EAE-4962-8221-0D598D25AB16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529EEA-C7BF-42BD-A885-94EBB947FA3F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C84BD3-3CE1-4C05-A4A3-BDC8CBDBCA5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729BFC-C1B0-4738-B673-55ED33465E6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C50AE7-45FF-4518-8033-CEC658C9FBE9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CDA4D67-0941-404E-8BF5-4C6A3B6C90D6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E917A2-6FCD-42F7-BE02-6A9D0F67A1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4B199D-A012-4E35-A56A-8DFD8A96CE5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8808B1-08A7-47DF-A5F4-EBE65211695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51E383-67F3-4B09-9F82-FCACA5BEA81F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1A62CDEC-D848-48A8-9D7F-D1505D645F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0A05EBA5-885B-426F-9A1B-D6E92329394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84D9DFC-4AC1-4353-9B29-24521F87CD5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D26C6D0-A221-4339-B3E0-DBBEC8FDD6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5512122-758E-482D-8F1D-CF5DE53741B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B7B01947-6E9D-4F26-9EB7-F9D6B22AE4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9E41F9A-2082-4138-ABD0-3B2DB6B02E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2123C86-47C2-4E74-B3D6-8D6926FFAD0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CO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0656905D-7498-4447-A29A-77843B60D6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Relationship Id="rId9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24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BBF5A4-EFDD-41CA-BA3C-AA3844E1CB84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4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8D1C97-E1C3-4DC7-AAE1-54CD18157599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2BC5D03-4065-4213-BC0C-8B24991EC7FA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4949538-F23D-4C5C-9306-CFEF8B6F4CE3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121C74-BF63-4195-8957-E3FF42FAA04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564D9D4-A882-4063-A98B-E4FA5E4CA9B1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3F08C9-DCEA-4B64-9B22-AE4BFC088977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9FBC562-6116-49E7-963D-E5DA905BDC28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C0933EA-DC35-42B1-8B58-5E13FD948CED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0311ECA-8554-4E90-ADE8-59535B7C6A74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708480"/>
            <a:ext cx="1097208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08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A78F873-3EBD-408C-9374-5A0EF485F335}" type="slidenum">
              <a:rPr b="0" lang="es-CO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1</a:t>
            </a:fld>
            <a:endParaRPr b="0" lang="es-CO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924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s-CO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2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hyperlink" Target="https://app.diagrams.net/#G1x3lA7LgQjIFMnrYUmO9qoTsMAzEQkPVX%23%7B%22pageId%22%3A%22UGlf8FXX3hrjc-9rX4iH%22%7D" TargetMode="External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2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2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adroTexto 4"/>
          <p:cNvSpPr/>
          <p:nvPr/>
        </p:nvSpPr>
        <p:spPr>
          <a:xfrm>
            <a:off x="1143000" y="940320"/>
            <a:ext cx="8289720" cy="60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ES" sz="4200" strike="noStrike" u="none">
                <a:solidFill>
                  <a:srgbClr val="404040"/>
                </a:solidFill>
                <a:effectLst/>
                <a:uFillTx/>
                <a:latin typeface="Work Sans Bold Roman"/>
              </a:rPr>
              <a:t>Informe de Análisis con Listas de Chequeo para la Validación de</a:t>
            </a: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ES" sz="4200" strike="noStrike" u="none">
                <a:solidFill>
                  <a:srgbClr val="404040"/>
                </a:solidFill>
                <a:effectLst/>
                <a:uFillTx/>
                <a:latin typeface="Work Sans Bold Roman"/>
              </a:rPr>
              <a:t>Proyecto: "Censo Rural" </a:t>
            </a: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ES" sz="4200" strike="noStrike" u="none">
                <a:solidFill>
                  <a:srgbClr val="404040"/>
                </a:solidFill>
                <a:effectLst/>
                <a:uFillTx/>
                <a:latin typeface="Work Sans Bold Roman"/>
              </a:rPr>
              <a:t>Evidencia GA2-220501093-AA3-EV02</a:t>
            </a: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CuadroTexto 2"/>
          <p:cNvSpPr/>
          <p:nvPr/>
        </p:nvSpPr>
        <p:spPr>
          <a:xfrm>
            <a:off x="8015760" y="5263920"/>
            <a:ext cx="29876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Medium Roman"/>
              </a:rPr>
              <a:t>Aprendiz Digital I J Gallardo Navarro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CuadroTexto 3"/>
          <p:cNvSpPr/>
          <p:nvPr/>
        </p:nvSpPr>
        <p:spPr>
          <a:xfrm flipV="1" rot="10784400">
            <a:off x="4944600" y="5432760"/>
            <a:ext cx="26838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ES_tradnl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Instructor virtual John Ninno</a:t>
            </a:r>
            <a:endParaRPr b="0" lang="es-CO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adroTexto 1"/>
          <p:cNvSpPr/>
          <p:nvPr/>
        </p:nvSpPr>
        <p:spPr>
          <a:xfrm>
            <a:off x="1168200" y="1197720"/>
            <a:ext cx="10512360" cy="20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CO" sz="60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 </a:t>
            </a:r>
            <a:endParaRPr b="0" lang="es-CO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2" name="Conector recto 2"/>
          <p:cNvCxnSpPr/>
          <p:nvPr/>
        </p:nvCxnSpPr>
        <p:spPr>
          <a:xfrm>
            <a:off x="4984560" y="2358720"/>
            <a:ext cx="2251440" cy="3960"/>
          </a:xfrm>
          <a:prstGeom prst="straightConnector1">
            <a:avLst/>
          </a:prstGeom>
          <a:ln w="12700">
            <a:solidFill>
              <a:srgbClr val="38aa00"/>
            </a:solidFill>
            <a:round/>
          </a:ln>
        </p:spPr>
      </p:cxnSp>
      <p:sp>
        <p:nvSpPr>
          <p:cNvPr id="113" name="CuadroTexto 9"/>
          <p:cNvSpPr/>
          <p:nvPr/>
        </p:nvSpPr>
        <p:spPr>
          <a:xfrm>
            <a:off x="1037160" y="2644920"/>
            <a:ext cx="3850560" cy="106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2716200" y="2872440"/>
            <a:ext cx="7538760" cy="3341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pPr algn="just">
              <a:spcBef>
                <a:spcPts val="1191"/>
              </a:spcBef>
              <a:spcAft>
                <a:spcPts val="992"/>
              </a:spcAft>
            </a:pP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El proyecto "Censo Rural" tiene como objetivo optimizar la recolección, gestión y análisis de datos personales en zonas rurales mediante una solución tecnológica adaptada a entornos con conectividad limitada. Este informe evalúa la calidad de los artefactos generados durante el análisis de requisitos, valida su cumplimiento y propone mejoras para la documentación.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spcBef>
                <a:spcPts val="1191"/>
              </a:spcBef>
              <a:spcAft>
                <a:spcPts val="992"/>
              </a:spcAft>
            </a:pP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4564080" y="1735920"/>
            <a:ext cx="3086640" cy="68616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O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Introduccion</a:t>
            </a:r>
            <a:endParaRPr b="0" lang="es-CO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adroTexto 5"/>
          <p:cNvSpPr/>
          <p:nvPr/>
        </p:nvSpPr>
        <p:spPr>
          <a:xfrm>
            <a:off x="1168200" y="873720"/>
            <a:ext cx="1051236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s-CO" sz="60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Indicadores de logros</a:t>
            </a:r>
            <a:endParaRPr b="0" lang="es-CO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7" name="Conector recto 1"/>
          <p:cNvCxnSpPr/>
          <p:nvPr/>
        </p:nvCxnSpPr>
        <p:spPr>
          <a:xfrm>
            <a:off x="4214520" y="2237760"/>
            <a:ext cx="2877480" cy="16920"/>
          </a:xfrm>
          <a:prstGeom prst="straightConnector1">
            <a:avLst/>
          </a:prstGeom>
          <a:ln w="12700">
            <a:solidFill>
              <a:srgbClr val="38aa00"/>
            </a:solidFill>
            <a:round/>
          </a:ln>
        </p:spPr>
      </p:cxnSp>
      <p:sp>
        <p:nvSpPr>
          <p:cNvPr id="118" name="CuadroTexto 6"/>
          <p:cNvSpPr/>
          <p:nvPr/>
        </p:nvSpPr>
        <p:spPr>
          <a:xfrm>
            <a:off x="952560" y="2923560"/>
            <a:ext cx="4186800" cy="351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● Elabora listas de chequeo para validación de la documentación de análisis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● Evalúa el informe de análisis teniendo en cuenta la calidad de los artefactos generados y la respuesta al cumplimiento de requisitos.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6810480" y="3047040"/>
            <a:ext cx="4206600" cy="290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● Realiza mejoras a la documentación de análisis de acuerdo con los resultados de la evaluación.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● Realiza prototipo inicial del software de acuerdo con los casos de uso identificados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plus/>
      </p:transition>
    </mc:Choice>
    <mc:Fallback>
      <p:transition spd="slow">
        <p:plus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adroTexto 4"/>
          <p:cNvSpPr/>
          <p:nvPr/>
        </p:nvSpPr>
        <p:spPr>
          <a:xfrm>
            <a:off x="7127640" y="2634120"/>
            <a:ext cx="4533840" cy="5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s-CO" sz="2800" strike="noStrike" u="none">
                <a:solidFill>
                  <a:schemeClr val="lt1"/>
                </a:solidFill>
                <a:effectLst/>
                <a:uFillTx/>
                <a:latin typeface="WORK SANS BOLD ROMAN"/>
              </a:rPr>
              <a:t>Artefatos del Sistema</a:t>
            </a:r>
            <a:endParaRPr b="0" lang="es-CO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21" name="Conector recto 5"/>
          <p:cNvCxnSpPr/>
          <p:nvPr/>
        </p:nvCxnSpPr>
        <p:spPr>
          <a:xfrm>
            <a:off x="8475120" y="3157200"/>
            <a:ext cx="2251440" cy="3960"/>
          </a:xfrm>
          <a:prstGeom prst="straightConnector1">
            <a:avLst/>
          </a:prstGeom>
          <a:ln w="12700">
            <a:solidFill>
              <a:srgbClr val="ffffff"/>
            </a:solidFill>
            <a:round/>
          </a:ln>
        </p:spPr>
      </p:cxnSp>
      <p:sp>
        <p:nvSpPr>
          <p:cNvPr id="122" name=""/>
          <p:cNvSpPr txBox="1"/>
          <p:nvPr/>
        </p:nvSpPr>
        <p:spPr>
          <a:xfrm>
            <a:off x="108000" y="196560"/>
            <a:ext cx="11160000" cy="6715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Artefacto Descripción Contribución al Proyecto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Diagrama de Casos de Uso Describe las interacciones entre usuarios y sistema </a:t>
            </a: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(ej: registro, captura de datos). Clarifica funcionalidades clave.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Diagrama de Actividades Detalla flujos de procesos (ej: sincronización de datos </a:t>
            </a: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offline). Ayuda a optimizar procesos operativos.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Historias de Usuario Ej: "Como encuestador, quiero guardar datos sin conexión </a:t>
            </a:r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para evitar pérdidas." Alinea el desarrollo con necesidades reales.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IV. Validación de Artefactos (Listas de Chequeo)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Hallazgos y No Conformidades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Criterio Evaluación (✔️ / ❌ / ⚠️) Observaciones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Completitud ✔️ Todos los campos críticos están definidos.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Consistencia ⚠️ Algunos términos varían en historias de usuario.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Claridad ❌ Flujos de sincronización poco detallados.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Seguridad ✔️ Cumple con encriptación de datos.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Oportunidades de Mejora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Revisar terminología en historias de usuario para uniformidad.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r>
              <a:rPr b="0" lang="es-CO" sz="1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Ampliar descripción de flujos offline en diagramas.</a:t>
            </a:r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endParaRPr b="0" lang="es-CO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2619360" y="5318280"/>
            <a:ext cx="2566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spAutoFit/>
          </a:bodyPr>
          <a:p>
            <a:r>
              <a:rPr b="0" lang="es-CO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`</a:t>
            </a:r>
            <a:endParaRPr b="0" lang="es-CO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ítulo 3"/>
          <p:cNvSpPr/>
          <p:nvPr/>
        </p:nvSpPr>
        <p:spPr>
          <a:xfrm>
            <a:off x="369000" y="297360"/>
            <a:ext cx="560664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</a:pPr>
            <a:r>
              <a:rPr b="1" lang="es-CO" sz="22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Interpretación del Informe de Requisitos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b="1" lang="es-CO" sz="22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Requisitos Funcionales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90000"/>
              </a:lnSpc>
            </a:pPr>
            <a:r>
              <a:rPr b="1" lang="es-CO" sz="22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Gestión de usuarios:</a:t>
            </a:r>
            <a:endParaRPr b="0" lang="es-CO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25" name="Conector recto 4"/>
          <p:cNvCxnSpPr/>
          <p:nvPr/>
        </p:nvCxnSpPr>
        <p:spPr>
          <a:xfrm>
            <a:off x="1985400" y="1875960"/>
            <a:ext cx="1429920" cy="3960"/>
          </a:xfrm>
          <a:prstGeom prst="straightConnector1">
            <a:avLst/>
          </a:prstGeom>
          <a:ln w="12700">
            <a:solidFill>
              <a:srgbClr val="4d4d4c"/>
            </a:solidFill>
            <a:round/>
          </a:ln>
        </p:spPr>
      </p:cxnSp>
      <p:pic>
        <p:nvPicPr>
          <p:cNvPr id="126" name="Imagen 2" descr=""/>
          <p:cNvPicPr/>
          <p:nvPr/>
        </p:nvPicPr>
        <p:blipFill>
          <a:blip r:embed="rId2"/>
          <a:srcRect l="13149" t="0" r="239" b="0"/>
          <a:stretch/>
        </p:blipFill>
        <p:spPr>
          <a:xfrm>
            <a:off x="6095880" y="0"/>
            <a:ext cx="6091920" cy="6854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"/>
          <p:cNvSpPr txBox="1"/>
          <p:nvPr/>
        </p:nvSpPr>
        <p:spPr>
          <a:xfrm>
            <a:off x="619200" y="2087280"/>
            <a:ext cx="4492440" cy="763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Roles: encuestadores, supervisores, administradores.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Interfaz intuitiva: Adaptada para uso offline y en campo.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Gestión de categorías: Región, comunidad, datos demográficos.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Captura de datos en campo: Formularios digitales, georreferenciación, adjuntar pdf documento.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Gestión de archivos: Almacenamiento seguro y sincronización posterior.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Análisis y estadísticas: Dashboards e informes para toma de decisiones.</a:t>
            </a:r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ítulo 1"/>
          <p:cNvSpPr/>
          <p:nvPr/>
        </p:nvSpPr>
        <p:spPr>
          <a:xfrm>
            <a:off x="369000" y="297360"/>
            <a:ext cx="5606640" cy="105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</a:pPr>
            <a:r>
              <a:rPr b="1" lang="es-CO" sz="3600" strike="noStrike" u="none">
                <a:solidFill>
                  <a:srgbClr val="38aa00"/>
                </a:solidFill>
                <a:effectLst/>
                <a:uFillTx/>
                <a:latin typeface="WORK SANS BOLD ROMAN"/>
              </a:rPr>
              <a:t>Indica los diagramas que existen para modelar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29" name="Conector recto 3"/>
          <p:cNvCxnSpPr/>
          <p:nvPr/>
        </p:nvCxnSpPr>
        <p:spPr>
          <a:xfrm>
            <a:off x="1985400" y="1875960"/>
            <a:ext cx="1429920" cy="3960"/>
          </a:xfrm>
          <a:prstGeom prst="straightConnector1">
            <a:avLst/>
          </a:prstGeom>
          <a:ln w="12700">
            <a:solidFill>
              <a:srgbClr val="4d4d4c"/>
            </a:solidFill>
            <a:round/>
          </a:ln>
        </p:spPr>
      </p:cxnSp>
      <p:pic>
        <p:nvPicPr>
          <p:cNvPr id="130" name="Imagen 8" descr=""/>
          <p:cNvPicPr/>
          <p:nvPr/>
        </p:nvPicPr>
        <p:blipFill>
          <a:blip r:embed="rId2"/>
          <a:srcRect l="13149" t="0" r="239" b="0"/>
          <a:stretch/>
        </p:blipFill>
        <p:spPr>
          <a:xfrm>
            <a:off x="6095880" y="0"/>
            <a:ext cx="6091920" cy="6854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" name=""/>
          <p:cNvSpPr txBox="1"/>
          <p:nvPr/>
        </p:nvSpPr>
        <p:spPr>
          <a:xfrm>
            <a:off x="357120" y="2273760"/>
            <a:ext cx="5500800" cy="4222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Requisitos No Funcionales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Alta disponibilidad: Funcionamiento offline y sincronización cuando haya conexión.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Escalabilidad: Soporte para alto volumen de datos y múltiples regiones.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Seguridad: Encriptación de datos y protección de información personal.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Usabilidad: Diseño accesible para usuarios con bajo nivel de alfabetización digital.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s-CO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Compatibilidad: Cualquier sistema operativo y navegadores web.</a:t>
            </a:r>
            <a:endParaRPr b="0" lang="es-CO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1"/>
          <p:cNvSpPr/>
          <p:nvPr/>
        </p:nvSpPr>
        <p:spPr>
          <a:xfrm>
            <a:off x="456120" y="416520"/>
            <a:ext cx="9811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Artefactos del sistema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CuadroTexto 2"/>
          <p:cNvSpPr/>
          <p:nvPr/>
        </p:nvSpPr>
        <p:spPr>
          <a:xfrm>
            <a:off x="313200" y="1297080"/>
            <a:ext cx="5514480" cy="82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Para el Desarrollo del diagrama de los Artefactos del sistema tendremos en cuenta este diagra de flujo que explica el orden de los procesos dentro del sistema.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CuadroTexto 15"/>
          <p:cNvSpPr/>
          <p:nvPr/>
        </p:nvSpPr>
        <p:spPr>
          <a:xfrm>
            <a:off x="277200" y="2593080"/>
            <a:ext cx="5514480" cy="17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Los elementos a representar en este caso seria;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Datos,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Encuestadores, 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Encuestados,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Archivo csv,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Base de datos,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i="1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Interfaz Grafica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6678720" y="992520"/>
            <a:ext cx="5152680" cy="5095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ítulo 2"/>
          <p:cNvSpPr/>
          <p:nvPr/>
        </p:nvSpPr>
        <p:spPr>
          <a:xfrm>
            <a:off x="456120" y="416520"/>
            <a:ext cx="9811800" cy="73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4d4d4c"/>
                </a:solidFill>
                <a:effectLst/>
                <a:uFillTx/>
                <a:latin typeface="WORK SANS BOLD ROMAN"/>
              </a:rPr>
              <a:t>Prototipo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CuadroTexto 14"/>
          <p:cNvSpPr/>
          <p:nvPr/>
        </p:nvSpPr>
        <p:spPr>
          <a:xfrm>
            <a:off x="456120" y="1297080"/>
            <a:ext cx="5514480" cy="32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Lorem ipsum dolor sit amet, consectetuer adipiscing elit, sed diam nonummy nibh euismod tincidunt ut. Lorem ipsum dolor sit amet, consectetuer adipiscing elit, sed diam nonummy nibh euismod tincidunt ut.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Lorem ipsum dolor sit amet, consectetuer adipiscing elit, sed diam nonummy nibh euismod tincidunt ut. Lorem ipsum dolor sit amet, consectetuer adipiscing elit, sed diam nonummy nibh euismod tincidunt ut.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 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Lorem ipsum dolor sit amet.</a:t>
            </a: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	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consectetuer adipiscing elit.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s-CO" sz="1600" strike="noStrike" u="none">
                <a:solidFill>
                  <a:schemeClr val="dk1"/>
                </a:solidFill>
                <a:effectLst/>
                <a:uFillTx/>
                <a:latin typeface="Work Sans Light Roman"/>
              </a:rPr>
              <a:t>diam nonummy nibh euismod tincidunt ut.</a:t>
            </a:r>
            <a:endParaRPr b="0" lang="es-CO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783000" y="4960440"/>
            <a:ext cx="4548960" cy="4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trike="noStrike" u="sng">
                <a:solidFill>
                  <a:srgbClr val="0563c1"/>
                </a:solidFill>
                <a:effectLst/>
                <a:uFillTx/>
                <a:latin typeface="Times New Roman"/>
                <a:hlinkClick r:id="rId2"/>
              </a:rPr>
              <a:t>Diagrama platilla Caso de uso</a:t>
            </a:r>
            <a:endParaRPr b="0" lang="es-CO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3"/>
          <a:stretch/>
        </p:blipFill>
        <p:spPr>
          <a:xfrm>
            <a:off x="7139520" y="822600"/>
            <a:ext cx="3939840" cy="5590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Imagen 1" descr=""/>
          <p:cNvPicPr/>
          <p:nvPr/>
        </p:nvPicPr>
        <p:blipFill>
          <a:blip r:embed="rId2"/>
          <a:stretch/>
        </p:blipFill>
        <p:spPr>
          <a:xfrm>
            <a:off x="2209680" y="2261880"/>
            <a:ext cx="7768440" cy="348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1" name="Título 1"/>
          <p:cNvSpPr/>
          <p:nvPr/>
        </p:nvSpPr>
        <p:spPr>
          <a:xfrm>
            <a:off x="456120" y="416520"/>
            <a:ext cx="98118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90000"/>
              </a:lnSpc>
              <a:tabLst>
                <a:tab algn="l" pos="0"/>
              </a:tabLst>
            </a:pPr>
            <a:r>
              <a:rPr b="1" lang="es-CO" sz="3600" strike="noStrike" u="none">
                <a:solidFill>
                  <a:srgbClr val="ffffff"/>
                </a:solidFill>
                <a:effectLst/>
                <a:uFillTx/>
                <a:latin typeface="WORK SANS BOLD ROMAN"/>
              </a:rPr>
              <a:t>Título</a:t>
            </a:r>
            <a:endParaRPr b="0" lang="es-CO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4638</TotalTime>
  <Application>LibreOffice/25.2.4.3$Linux_X86_64 LibreOffice_project/520$Build-3</Application>
  <AppVersion>15.0000</AppVersion>
  <Words>197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  <dc:description/>
  <dc:language>en-GB</dc:language>
  <cp:lastModifiedBy/>
  <dcterms:modified xsi:type="dcterms:W3CDTF">2025-07-01T06:03:11Z</dcterms:modified>
  <cp:revision>82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ActionId">
    <vt:lpwstr>8c6bc714-34a9-4b82-914e-50b1377a2da4</vt:lpwstr>
  </property>
  <property fmtid="{D5CDD505-2E9C-101B-9397-08002B2CF9AE}" pid="3" name="MSIP_Label_1299739c-ad3d-4908-806e-4d91151a6e13_ContentBits">
    <vt:lpwstr>0</vt:lpwstr>
  </property>
  <property fmtid="{D5CDD505-2E9C-101B-9397-08002B2CF9AE}" pid="4" name="MSIP_Label_1299739c-ad3d-4908-806e-4d91151a6e13_Enabled">
    <vt:lpwstr>true</vt:lpwstr>
  </property>
  <property fmtid="{D5CDD505-2E9C-101B-9397-08002B2CF9AE}" pid="5" name="MSIP_Label_1299739c-ad3d-4908-806e-4d91151a6e13_Method">
    <vt:lpwstr>Standard</vt:lpwstr>
  </property>
  <property fmtid="{D5CDD505-2E9C-101B-9397-08002B2CF9AE}" pid="6" name="MSIP_Label_1299739c-ad3d-4908-806e-4d91151a6e13_Name">
    <vt:lpwstr>All Employees (Unrestricted)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SiteId">
    <vt:lpwstr>cbc2c381-2f2e-4d93-91d1-506c9316ace7</vt:lpwstr>
  </property>
  <property fmtid="{D5CDD505-2E9C-101B-9397-08002B2CF9AE}" pid="9" name="PresentationFormat">
    <vt:lpwstr>Panorámica</vt:lpwstr>
  </property>
  <property fmtid="{D5CDD505-2E9C-101B-9397-08002B2CF9AE}" pid="10" name="Slides">
    <vt:i4>7</vt:i4>
  </property>
</Properties>
</file>